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7"/>
  </p:notesMasterIdLst>
  <p:handoutMasterIdLst>
    <p:handoutMasterId r:id="rId18"/>
  </p:handoutMasterIdLst>
  <p:sldIdLst>
    <p:sldId id="2537" r:id="rId3"/>
    <p:sldId id="2538" r:id="rId4"/>
    <p:sldId id="2583" r:id="rId5"/>
    <p:sldId id="2584" r:id="rId6"/>
    <p:sldId id="462" r:id="rId7"/>
    <p:sldId id="2575" r:id="rId8"/>
    <p:sldId id="2592" r:id="rId9"/>
    <p:sldId id="2521" r:id="rId10"/>
    <p:sldId id="2551" r:id="rId11"/>
    <p:sldId id="2554" r:id="rId12"/>
    <p:sldId id="2556" r:id="rId13"/>
    <p:sldId id="2557" r:id="rId14"/>
    <p:sldId id="2568" r:id="rId15"/>
    <p:sldId id="2561" r:id="rId16"/>
  </p:sldIdLst>
  <p:sldSz cx="12192000" cy="6858000"/>
  <p:notesSz cx="6810375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5A58D58-0B56-4E74-A449-AAC09FEFBB7A}">
          <p14:sldIdLst>
            <p14:sldId id="2537"/>
            <p14:sldId id="2538"/>
            <p14:sldId id="2583"/>
            <p14:sldId id="2584"/>
            <p14:sldId id="462"/>
            <p14:sldId id="2575"/>
            <p14:sldId id="2592"/>
            <p14:sldId id="2521"/>
            <p14:sldId id="2551"/>
            <p14:sldId id="2554"/>
            <p14:sldId id="2556"/>
            <p14:sldId id="2557"/>
            <p14:sldId id="2568"/>
            <p14:sldId id="25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F5597"/>
    <a:srgbClr val="7395AD"/>
    <a:srgbClr val="DAE3F3"/>
    <a:srgbClr val="D6DCE5"/>
    <a:srgbClr val="000000"/>
    <a:srgbClr val="FF0000"/>
    <a:srgbClr val="F47D29"/>
    <a:srgbClr val="FFC00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54" autoAdjust="0"/>
    <p:restoredTop sz="96287" autoAdjust="0"/>
  </p:normalViewPr>
  <p:slideViewPr>
    <p:cSldViewPr>
      <p:cViewPr varScale="1">
        <p:scale>
          <a:sx n="108" d="100"/>
          <a:sy n="108" d="100"/>
        </p:scale>
        <p:origin x="81" y="132"/>
      </p:cViewPr>
      <p:guideLst/>
    </p:cSldViewPr>
  </p:slideViewPr>
  <p:outlineViewPr>
    <p:cViewPr>
      <p:scale>
        <a:sx n="33" d="100"/>
        <a:sy n="33" d="100"/>
      </p:scale>
      <p:origin x="0" y="-6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23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F607F83-5CE2-4043-826E-63F8E06281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47DD2C5-A713-48ED-9DBE-A0E909E2D9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A7BAF6D-916F-4D67-809B-CC73D59AB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CA075E-DAA7-445F-8E21-70F6F7C11B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7CB5E-DDDF-4608-B02A-A59224489D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509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2-04-11T11:36:06.886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2-04-11T11:36:12.829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0739-B0D0-41A6-85B2-48C63B0791F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4F212-01B2-484E-921F-15961AC320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1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9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894DD0D2-1A51-41B5-8563-CF77EE089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435"/>
            <a:ext cx="12192000" cy="684312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587B168-24B4-4A31-9E65-EA5F1E2E1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1549991"/>
            <a:ext cx="10009112" cy="1590976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C095973-21E1-4FEB-B922-2F60D2832E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7448" y="3717032"/>
            <a:ext cx="7994104" cy="2987815"/>
          </a:xfrm>
        </p:spPr>
        <p:txBody>
          <a:bodyPr>
            <a:normAutofit/>
          </a:bodyPr>
          <a:lstStyle>
            <a:lvl1pPr marL="514350" indent="-514350" algn="l">
              <a:buFont typeface="+mj-lt"/>
              <a:buAutoNum type="arabicPeriod"/>
              <a:defRPr sz="28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모델 </a:t>
            </a:r>
            <a:r>
              <a:rPr lang="ko-KR" altLang="en-US" dirty="0" err="1"/>
              <a:t>설계홍길동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7F8B1-D5DC-44A1-B96D-242A132B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09DD57-93A5-4315-B466-F701893E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날짜 개체 틀 3">
            <a:extLst>
              <a:ext uri="{FF2B5EF4-FFF2-40B4-BE49-F238E27FC236}">
                <a16:creationId xmlns:a16="http://schemas.microsoft.com/office/drawing/2014/main" id="{C1C6D2D5-DF35-4DE1-B860-4B615521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6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AE6467-8707-426B-BBD4-71364F95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DCF156-4EA5-4E9A-A183-EC3845FB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964A16-9628-4C27-A83B-7A9D52FC1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46F0AB-8A88-41DB-A814-DA9ECB07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D93F3-9BFA-4FF3-9612-EE7F156F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A4D5FE-285E-4ACD-9AEE-3F89DF6A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87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C00820-A10F-4831-ACBE-E598BC2C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D43DC2-CD6C-47BF-87AB-9AFBF92D9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61E1C0-7248-4D61-ADE9-AF52E45E2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A9D45D3-A620-4C11-80A9-F23F26FC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F57884-F17F-4F9C-9284-CB76D5A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25EBF1-240C-4753-95B6-C3821E57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63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7FBD4F-16CF-441E-8403-F37AC120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84F5F5-80D3-4EC3-B729-E6B41C96B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598D4D-40B1-4A70-925D-45019334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383816-5925-4561-BB46-4F02E236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8A37B0-22CB-41E1-9C9C-B25ED219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04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6DC349-329C-4E4E-BA92-BB4089A73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111C3EC-A6B3-49F8-8623-0A990835F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0F81F3-BA10-4437-AB2C-9105902C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4013C0-73AB-4CB9-BBFD-ED89BC0E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1C35DE-EC2D-4E75-896B-0B066187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449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15" y="-640"/>
            <a:ext cx="4506972" cy="657866"/>
          </a:xfrm>
          <a:prstGeom prst="rect">
            <a:avLst/>
          </a:prstGeom>
        </p:spPr>
      </p:pic>
      <p:pic>
        <p:nvPicPr>
          <p:cNvPr id="18" name="Picture 18" descr="C:\Users\tkdwns1004\Desktop\강좌 디자인\4페이지\로고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80628"/>
            <a:ext cx="132238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641" y="6355428"/>
            <a:ext cx="666947" cy="30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869B9C15-EE6A-4E25-9E9A-0D3F04B50FB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5" name="내용 개체 틀 2"/>
          <p:cNvSpPr>
            <a:spLocks noGrp="1"/>
          </p:cNvSpPr>
          <p:nvPr>
            <p:ph idx="11" hasCustomPrompt="1"/>
          </p:nvPr>
        </p:nvSpPr>
        <p:spPr>
          <a:xfrm>
            <a:off x="216426" y="297186"/>
            <a:ext cx="4128459" cy="360040"/>
          </a:xfrm>
        </p:spPr>
        <p:txBody>
          <a:bodyPr/>
          <a:lstStyle>
            <a:lvl1pPr marL="0" indent="252000">
              <a:spcAft>
                <a:spcPts val="1000"/>
              </a:spcAft>
              <a:buFontTx/>
              <a:buBlip>
                <a:blip r:embed="rId4"/>
              </a:buBlip>
              <a:defRPr sz="1600" b="0" baseline="0">
                <a:solidFill>
                  <a:schemeClr val="bg1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540000">
              <a:defRPr sz="1800" baseline="0"/>
            </a:lvl2pPr>
            <a:lvl3pPr marL="540000" indent="-360000">
              <a:spcBef>
                <a:spcPts val="0"/>
              </a:spcBef>
              <a:spcAft>
                <a:spcPts val="500"/>
              </a:spcAft>
              <a:buFontTx/>
              <a:buBlip>
                <a:blip r:embed="rId5"/>
              </a:buBlip>
              <a:defRPr sz="2000"/>
            </a:lvl3pPr>
          </a:lstStyle>
          <a:p>
            <a:pPr lvl="0"/>
            <a:r>
              <a:rPr lang="ko-KR" altLang="en-US" dirty="0"/>
              <a:t>부제목 </a:t>
            </a:r>
            <a:r>
              <a:rPr lang="ko-KR" altLang="en-US" dirty="0" err="1"/>
              <a:t>입력칸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03549" y="944724"/>
            <a:ext cx="10846229" cy="4932548"/>
          </a:xfrm>
        </p:spPr>
        <p:txBody>
          <a:bodyPr>
            <a:noAutofit/>
          </a:bodyPr>
          <a:lstStyle>
            <a:lvl1pPr marL="216000" indent="0">
              <a:spcBef>
                <a:spcPts val="1000"/>
              </a:spcBef>
              <a:spcAft>
                <a:spcPts val="1300"/>
              </a:spcAft>
              <a:buFontTx/>
              <a:buNone/>
              <a:defRPr sz="2200" b="0" baseline="0"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432000" indent="-252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2pPr>
            <a:lvl3pPr marL="468000" indent="-360000">
              <a:spcBef>
                <a:spcPts val="300"/>
              </a:spcBef>
              <a:spcAft>
                <a:spcPts val="500"/>
              </a:spcAft>
              <a:buSzPct val="150000"/>
              <a:buFontTx/>
              <a:buBlip>
                <a:blip r:embed="rId6"/>
              </a:buBlip>
              <a:defRPr sz="1800" baseline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3pPr>
            <a:lvl4pPr marL="720000" indent="-228600">
              <a:lnSpc>
                <a:spcPts val="2300"/>
              </a:lnSpc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4pPr>
            <a:lvl5pPr marL="1008000" indent="-228600">
              <a:spcBef>
                <a:spcPts val="100"/>
              </a:spcBef>
              <a:spcAft>
                <a:spcPts val="500"/>
              </a:spcAft>
              <a:buFont typeface="나눔바른고딕OTF Light" panose="02000303000000000000" pitchFamily="50" charset="-127"/>
              <a:buChar char="-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첫째 수준</a:t>
            </a:r>
            <a:endParaRPr lang="en-US" altLang="ko-KR" dirty="0"/>
          </a:p>
          <a:p>
            <a:pPr lvl="1"/>
            <a:r>
              <a:rPr lang="ko-KR" altLang="en-US" dirty="0"/>
              <a:t>둘째 수준 </a:t>
            </a:r>
            <a:r>
              <a:rPr lang="en-US" altLang="ko-KR" dirty="0"/>
              <a:t>(</a:t>
            </a:r>
            <a:r>
              <a:rPr lang="ko-KR" altLang="en-US" dirty="0"/>
              <a:t>내용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sz="1800" dirty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세째수준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9" name="제목 1"/>
          <p:cNvSpPr>
            <a:spLocks noGrp="1"/>
          </p:cNvSpPr>
          <p:nvPr>
            <p:ph type="title" hasCustomPrompt="1"/>
          </p:nvPr>
        </p:nvSpPr>
        <p:spPr>
          <a:xfrm>
            <a:off x="3068291" y="4248"/>
            <a:ext cx="5976665" cy="643394"/>
          </a:xfrm>
        </p:spPr>
        <p:txBody>
          <a:bodyPr/>
          <a:lstStyle>
            <a:lvl1pPr algn="ctr">
              <a:defRPr sz="2400" b="1">
                <a:solidFill>
                  <a:srgbClr val="3A729A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</a:lstStyle>
          <a:p>
            <a:pPr algn="ctr"/>
            <a:r>
              <a:rPr lang="ko-KR" altLang="en-US" dirty="0">
                <a:solidFill>
                  <a:srgbClr val="7395AD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제목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467AE-6358-49C1-9A69-7EDFF8AE4483}"/>
              </a:ext>
            </a:extLst>
          </p:cNvPr>
          <p:cNvSpPr txBox="1"/>
          <p:nvPr userDrawn="1"/>
        </p:nvSpPr>
        <p:spPr>
          <a:xfrm>
            <a:off x="479376" y="6489340"/>
            <a:ext cx="8244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CopyrightⒸ </a:t>
            </a:r>
            <a:r>
              <a:rPr lang="ko-KR" altLang="en-US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2020 By </a:t>
            </a:r>
            <a:r>
              <a:rPr lang="en-US" altLang="ko-KR" sz="1000" i="1" dirty="0" err="1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Hiecheol</a:t>
            </a:r>
            <a:r>
              <a:rPr lang="ko-KR" altLang="en-US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Kim.</a:t>
            </a:r>
            <a:r>
              <a:rPr lang="ko-KR" altLang="en-US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All</a:t>
            </a:r>
            <a:r>
              <a:rPr lang="ko-KR" altLang="en-US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rights reserved.</a:t>
            </a:r>
            <a:r>
              <a:rPr lang="ko-KR" altLang="en-US" sz="1000" i="1" dirty="0">
                <a:solidFill>
                  <a:srgbClr val="666666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47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Users\tkdwns1004\Desktop\강좌 디자인\4페이지\로고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27" y="252413"/>
            <a:ext cx="132238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3035660" y="908720"/>
            <a:ext cx="5868652" cy="13255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1">
                <a:solidFill>
                  <a:srgbClr val="344B5A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80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" y="-1036"/>
            <a:ext cx="12192000" cy="6859036"/>
          </a:xfrm>
          <a:prstGeom prst="rect">
            <a:avLst/>
          </a:prstGeom>
          <a:solidFill>
            <a:srgbClr val="7395AD"/>
          </a:solidFill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-640"/>
            <a:ext cx="6048672" cy="65786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8" y="277889"/>
            <a:ext cx="73146" cy="396207"/>
          </a:xfrm>
          <a:prstGeom prst="rect">
            <a:avLst/>
          </a:prstGeom>
        </p:spPr>
      </p:pic>
      <p:pic>
        <p:nvPicPr>
          <p:cNvPr id="18" name="Picture 18" descr="C:\Users\tkdwns1004\Desktop\강좌 디자인\4페이지\로고-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27" y="116632"/>
            <a:ext cx="132238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641" y="6355428"/>
            <a:ext cx="666947" cy="30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869B9C15-EE6A-4E25-9E9A-0D3F04B50FB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5" name="내용 개체 틀 2"/>
          <p:cNvSpPr>
            <a:spLocks noGrp="1"/>
          </p:cNvSpPr>
          <p:nvPr>
            <p:ph idx="11" hasCustomPrompt="1"/>
          </p:nvPr>
        </p:nvSpPr>
        <p:spPr>
          <a:xfrm>
            <a:off x="216426" y="297186"/>
            <a:ext cx="4128459" cy="360040"/>
          </a:xfrm>
        </p:spPr>
        <p:txBody>
          <a:bodyPr/>
          <a:lstStyle>
            <a:lvl1pPr marL="0" indent="252000">
              <a:spcAft>
                <a:spcPts val="1000"/>
              </a:spcAft>
              <a:buFontTx/>
              <a:buBlip>
                <a:blip r:embed="rId6"/>
              </a:buBlip>
              <a:defRPr sz="1600" b="0" baseline="0">
                <a:solidFill>
                  <a:schemeClr val="bg1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540000">
              <a:defRPr sz="1800" baseline="0"/>
            </a:lvl2pPr>
            <a:lvl3pPr marL="540000" indent="-360000">
              <a:spcBef>
                <a:spcPts val="0"/>
              </a:spcBef>
              <a:spcAft>
                <a:spcPts val="500"/>
              </a:spcAft>
              <a:buFontTx/>
              <a:buBlip>
                <a:blip r:embed="rId7"/>
              </a:buBlip>
              <a:defRPr sz="2000"/>
            </a:lvl3pPr>
          </a:lstStyle>
          <a:p>
            <a:pPr lvl="0"/>
            <a:r>
              <a:rPr lang="ko-KR" altLang="en-US" dirty="0"/>
              <a:t>부제목 </a:t>
            </a:r>
            <a:r>
              <a:rPr lang="ko-KR" altLang="en-US" dirty="0" err="1"/>
              <a:t>입력칸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87388" y="872716"/>
            <a:ext cx="11233248" cy="5472608"/>
          </a:xfrm>
        </p:spPr>
        <p:txBody>
          <a:bodyPr>
            <a:noAutofit/>
          </a:bodyPr>
          <a:lstStyle>
            <a:lvl1pPr marL="216000" indent="0">
              <a:spcBef>
                <a:spcPts val="1000"/>
              </a:spcBef>
              <a:spcAft>
                <a:spcPts val="1300"/>
              </a:spcAft>
              <a:buFontTx/>
              <a:buNone/>
              <a:defRPr sz="2200" b="0" baseline="0"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432000" indent="-252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2pPr>
            <a:lvl3pPr marL="468000" indent="-360000">
              <a:spcBef>
                <a:spcPts val="300"/>
              </a:spcBef>
              <a:spcAft>
                <a:spcPts val="500"/>
              </a:spcAft>
              <a:buSzPct val="150000"/>
              <a:buFontTx/>
              <a:buBlip>
                <a:blip r:embed="rId8"/>
              </a:buBlip>
              <a:defRPr sz="2000" baseline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3pPr>
            <a:lvl4pPr marL="720000" indent="-22860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4pPr>
            <a:lvl5pPr marL="1008000" indent="-228600">
              <a:lnSpc>
                <a:spcPct val="100000"/>
              </a:lnSpc>
              <a:spcBef>
                <a:spcPts val="100"/>
              </a:spcBef>
              <a:spcAft>
                <a:spcPts val="500"/>
              </a:spcAft>
              <a:buFont typeface="나눔바른고딕OTF Light" panose="02000303000000000000" pitchFamily="50" charset="-127"/>
              <a:buChar char="-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첫째 수준</a:t>
            </a:r>
            <a:endParaRPr lang="en-US" altLang="ko-KR" dirty="0"/>
          </a:p>
          <a:p>
            <a:pPr lvl="1"/>
            <a:r>
              <a:rPr lang="ko-KR" altLang="en-US" dirty="0"/>
              <a:t>둘째 수준 </a:t>
            </a:r>
            <a:r>
              <a:rPr lang="en-US" altLang="ko-KR" dirty="0"/>
              <a:t>(</a:t>
            </a:r>
            <a:r>
              <a:rPr lang="ko-KR" altLang="en-US" dirty="0"/>
              <a:t>내용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sz="1800" dirty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세째수준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9" name="제목 1"/>
          <p:cNvSpPr>
            <a:spLocks noGrp="1"/>
          </p:cNvSpPr>
          <p:nvPr>
            <p:ph type="title" hasCustomPrompt="1"/>
          </p:nvPr>
        </p:nvSpPr>
        <p:spPr>
          <a:xfrm>
            <a:off x="3068291" y="4248"/>
            <a:ext cx="5976665" cy="643394"/>
          </a:xfrm>
        </p:spPr>
        <p:txBody>
          <a:bodyPr/>
          <a:lstStyle>
            <a:lvl1pPr algn="ctr">
              <a:defRPr sz="2400" b="1">
                <a:solidFill>
                  <a:srgbClr val="3A729A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</a:lstStyle>
          <a:p>
            <a:pPr algn="ctr"/>
            <a:r>
              <a:rPr lang="ko-KR" altLang="en-US" dirty="0">
                <a:solidFill>
                  <a:srgbClr val="7395AD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제목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96456-6696-46C0-8AC3-3E4163458569}"/>
              </a:ext>
            </a:extLst>
          </p:cNvPr>
          <p:cNvSpPr txBox="1"/>
          <p:nvPr userDrawn="1"/>
        </p:nvSpPr>
        <p:spPr>
          <a:xfrm>
            <a:off x="9403352" y="512676"/>
            <a:ext cx="2782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CopyrightⒸ </a:t>
            </a:r>
            <a:r>
              <a:rPr lang="ko-KR" altLang="en-US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2020 By </a:t>
            </a:r>
            <a:r>
              <a:rPr lang="en-US" altLang="ko-KR" sz="800" i="1" dirty="0" err="1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Hiecheol</a:t>
            </a:r>
            <a:r>
              <a:rPr lang="ko-KR" altLang="en-US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Kim.</a:t>
            </a:r>
            <a:r>
              <a:rPr lang="ko-KR" altLang="en-US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All</a:t>
            </a:r>
            <a:r>
              <a:rPr lang="ko-KR" altLang="en-US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 </a:t>
            </a:r>
            <a:r>
              <a:rPr lang="en-US" altLang="ko-KR" sz="800" i="1" dirty="0">
                <a:solidFill>
                  <a:schemeClr val="bg1">
                    <a:lumMod val="8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rights reserved.</a:t>
            </a:r>
            <a:endParaRPr lang="ko-KR" altLang="en-US" sz="800" i="1" dirty="0">
              <a:solidFill>
                <a:schemeClr val="bg1">
                  <a:lumMod val="85000"/>
                </a:schemeClr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896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 bwMode="auto">
          <a:xfrm>
            <a:off x="2683735" y="2223592"/>
            <a:ext cx="6824530" cy="3708413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 cap="flat" cmpd="sng" algn="ctr">
            <a:solidFill>
              <a:srgbClr val="7395A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</p:txBody>
      </p:sp>
      <p:cxnSp>
        <p:nvCxnSpPr>
          <p:cNvPr id="17" name="직선 연결선 16"/>
          <p:cNvCxnSpPr>
            <a:cxnSpLocks/>
          </p:cNvCxnSpPr>
          <p:nvPr userDrawn="1"/>
        </p:nvCxnSpPr>
        <p:spPr bwMode="auto">
          <a:xfrm>
            <a:off x="3755740" y="1760247"/>
            <a:ext cx="5148572" cy="0"/>
          </a:xfrm>
          <a:prstGeom prst="line">
            <a:avLst/>
          </a:prstGeom>
          <a:solidFill>
            <a:schemeClr val="accent1"/>
          </a:solidFill>
          <a:ln w="63500" cap="flat" cmpd="thinThick" algn="ctr">
            <a:solidFill>
              <a:srgbClr val="7395AD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st="38100" dir="2700000" algn="tl" rotWithShape="0">
              <a:prstClr val="black">
                <a:alpha val="33000"/>
              </a:prstClr>
            </a:outerShdw>
          </a:effectLst>
        </p:spPr>
      </p:cxnSp>
      <p:pic>
        <p:nvPicPr>
          <p:cNvPr id="19" name="Picture 18" descr="C:\Users\tkdwns1004\Desktop\강좌 디자인\4페이지\로고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27" y="252413"/>
            <a:ext cx="132238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제목 1"/>
          <p:cNvSpPr>
            <a:spLocks noGrp="1"/>
          </p:cNvSpPr>
          <p:nvPr>
            <p:ph type="title" hasCustomPrompt="1"/>
          </p:nvPr>
        </p:nvSpPr>
        <p:spPr>
          <a:xfrm>
            <a:off x="3035660" y="666357"/>
            <a:ext cx="5868652" cy="1325563"/>
          </a:xfrm>
        </p:spPr>
        <p:txBody>
          <a:bodyPr>
            <a:normAutofit/>
          </a:bodyPr>
          <a:lstStyle>
            <a:lvl1pPr marL="0" indent="457200" algn="ctr">
              <a:buFontTx/>
              <a:buBlip>
                <a:blip r:embed="rId4"/>
              </a:buBlip>
              <a:defRPr sz="3200" b="1">
                <a:solidFill>
                  <a:srgbClr val="344B5A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</a:lstStyle>
          <a:p>
            <a:r>
              <a:rPr lang="ko-KR" altLang="en-US" dirty="0"/>
              <a:t>주제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 hasCustomPrompt="1"/>
          </p:nvPr>
        </p:nvSpPr>
        <p:spPr>
          <a:xfrm>
            <a:off x="2693600" y="2227695"/>
            <a:ext cx="6814665" cy="3704310"/>
          </a:xfrm>
        </p:spPr>
        <p:txBody>
          <a:bodyPr anchor="ctr" anchorCtr="0"/>
          <a:lstStyle>
            <a:lvl1pPr marL="1080000" indent="-342900">
              <a:spcBef>
                <a:spcPts val="500"/>
              </a:spcBef>
              <a:spcAft>
                <a:spcPts val="500"/>
              </a:spcAft>
              <a:buSzPct val="100000"/>
              <a:buFontTx/>
              <a:buBlip>
                <a:blip r:embed="rId5"/>
              </a:buBlip>
              <a:defRPr sz="2200" baseline="0">
                <a:solidFill>
                  <a:srgbClr val="5E85A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1440000" indent="-2520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000" baseline="0">
                <a:solidFill>
                  <a:srgbClr val="7395AD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2pPr>
            <a:lvl3pPr marL="468000" indent="-360000">
              <a:spcBef>
                <a:spcPts val="300"/>
              </a:spcBef>
              <a:spcAft>
                <a:spcPts val="500"/>
              </a:spcAft>
              <a:buSzPct val="150000"/>
              <a:buFontTx/>
              <a:buBlip>
                <a:blip r:embed="rId6"/>
              </a:buBlip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3pPr>
            <a:lvl4pPr marL="720000" indent="-228600">
              <a:spcBef>
                <a:spcPts val="2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4pPr>
            <a:lvl5pPr marL="1008000" indent="-228600">
              <a:spcBef>
                <a:spcPts val="100"/>
              </a:spcBef>
              <a:spcAft>
                <a:spcPts val="500"/>
              </a:spcAft>
              <a:buFont typeface="나눔바른고딕OTF Light" panose="02000303000000000000" pitchFamily="50" charset="-127"/>
              <a:buChar char="-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5pPr>
          </a:lstStyle>
          <a:p>
            <a:pPr lvl="0"/>
            <a:r>
              <a:rPr lang="ko-KR" altLang="en-US"/>
              <a:t>첫째 수준</a:t>
            </a:r>
            <a:endParaRPr lang="en-US" altLang="ko-KR"/>
          </a:p>
          <a:p>
            <a:pPr lvl="0"/>
            <a:r>
              <a:rPr lang="ko-KR" altLang="en-US"/>
              <a:t>첫째수준</a:t>
            </a:r>
            <a:endParaRPr lang="en-US" altLang="ko-KR"/>
          </a:p>
          <a:p>
            <a:pPr lvl="1"/>
            <a:r>
              <a:rPr lang="ko-KR" altLang="en-US"/>
              <a:t>둘째 수준 </a:t>
            </a:r>
            <a:r>
              <a:rPr lang="en-US" altLang="ko-KR"/>
              <a:t>(</a:t>
            </a:r>
            <a:r>
              <a:rPr lang="ko-KR" altLang="en-US"/>
              <a:t>내용</a:t>
            </a:r>
            <a:r>
              <a:rPr lang="en-US" altLang="ko-KR"/>
              <a:t>)</a:t>
            </a:r>
          </a:p>
          <a:p>
            <a:pPr lvl="0"/>
            <a:endParaRPr lang="en-US" altLang="ko-KR"/>
          </a:p>
          <a:p>
            <a:pPr lvl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9374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 bwMode="auto">
          <a:xfrm>
            <a:off x="695401" y="3940235"/>
            <a:ext cx="3240360" cy="1480522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 hasCustomPrompt="1"/>
          </p:nvPr>
        </p:nvSpPr>
        <p:spPr>
          <a:xfrm>
            <a:off x="695401" y="3969060"/>
            <a:ext cx="3204355" cy="1455406"/>
          </a:xfrm>
        </p:spPr>
        <p:txBody>
          <a:bodyPr anchor="ctr" anchorCtr="0"/>
          <a:lstStyle>
            <a:lvl1pPr marL="432000" indent="-342900">
              <a:spcBef>
                <a:spcPts val="0"/>
              </a:spcBef>
              <a:spcAft>
                <a:spcPts val="500"/>
              </a:spcAft>
              <a:buSzPct val="100000"/>
              <a:buFontTx/>
              <a:buBlip>
                <a:blip r:embed="rId3"/>
              </a:buBlip>
              <a:defRPr sz="2200" baseline="0"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2160000" indent="-2520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2pPr>
            <a:lvl3pPr marL="468000" indent="-360000">
              <a:spcBef>
                <a:spcPts val="300"/>
              </a:spcBef>
              <a:spcAft>
                <a:spcPts val="500"/>
              </a:spcAft>
              <a:buSzPct val="15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3pPr>
            <a:lvl4pPr marL="720000" indent="-228600">
              <a:spcBef>
                <a:spcPts val="2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4pPr>
            <a:lvl5pPr marL="1008000" indent="-228600">
              <a:spcBef>
                <a:spcPts val="100"/>
              </a:spcBef>
              <a:spcAft>
                <a:spcPts val="500"/>
              </a:spcAft>
              <a:buFont typeface="나눔바른고딕OTF Light" panose="02000303000000000000" pitchFamily="50" charset="-127"/>
              <a:buChar char="-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첫째 소제목</a:t>
            </a:r>
            <a:endParaRPr lang="en-US" altLang="ko-KR" dirty="0"/>
          </a:p>
          <a:p>
            <a:pPr lvl="0"/>
            <a:r>
              <a:rPr lang="ko-KR" altLang="en-US" dirty="0"/>
              <a:t>둘째 소제목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4402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DD898E-0D9F-45A6-9535-CF0A89048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8BD863-362C-45FF-AA34-B11D7615B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9A2977-85F8-4798-8BCF-9AFF6D59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2A71A8-CBE9-4002-AC05-6765221A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4A700A-B584-4F41-AD11-3315B35A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76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804FB89-EB9E-4815-ACB5-3E76E1CF0D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111" b="61296"/>
          <a:stretch/>
        </p:blipFill>
        <p:spPr>
          <a:xfrm>
            <a:off x="-8408" y="327859"/>
            <a:ext cx="12192000" cy="154940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90651" y="912937"/>
            <a:ext cx="11752906" cy="1965729"/>
          </a:xfrm>
        </p:spPr>
        <p:txBody>
          <a:bodyPr>
            <a:noAutofit/>
          </a:bodyPr>
          <a:lstStyle>
            <a:lvl1pPr marL="558900" indent="-342900">
              <a:spcBef>
                <a:spcPts val="500"/>
              </a:spcBef>
              <a:spcAft>
                <a:spcPts val="1000"/>
              </a:spcAft>
              <a:buSzPct val="120000"/>
              <a:buFontTx/>
              <a:buBlip>
                <a:blip r:embed="rId3"/>
              </a:buBlip>
              <a:defRPr sz="2000" b="1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684000" indent="-252000">
              <a:lnSpc>
                <a:spcPts val="25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 sz="2000" baseline="0">
                <a:solidFill>
                  <a:srgbClr val="7030A0"/>
                </a:solidFill>
                <a:latin typeface="+mj-lt"/>
                <a:ea typeface="+mj-ea"/>
              </a:defRPr>
            </a:lvl2pPr>
            <a:lvl3pPr marL="936000" indent="-285750">
              <a:lnSpc>
                <a:spcPts val="2500"/>
              </a:lnSpc>
              <a:spcBef>
                <a:spcPts val="0"/>
              </a:spcBef>
              <a:spcAft>
                <a:spcPts val="500"/>
              </a:spcAft>
              <a:buSzPct val="120000"/>
              <a:buFont typeface="나눔바른고딕OTF Light" panose="02000303000000000000" pitchFamily="50" charset="-127"/>
              <a:buChar char="-"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3pPr>
            <a:lvl4pPr marL="1260000" indent="-285750">
              <a:lnSpc>
                <a:spcPts val="22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4pPr>
            <a:lvl5pPr marL="1725750" indent="-28575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5pPr>
            <a:lvl6pPr>
              <a:lnSpc>
                <a:spcPts val="1000"/>
              </a:lnSpc>
              <a:spcBef>
                <a:spcPts val="0"/>
              </a:spcBef>
              <a:defRPr sz="1000"/>
            </a:lvl6pPr>
          </a:lstStyle>
          <a:p>
            <a:pPr lvl="0"/>
            <a:r>
              <a:rPr lang="ko-KR" altLang="en-US" dirty="0"/>
              <a:t>첫째 수준</a:t>
            </a:r>
            <a:endParaRPr lang="en-US" altLang="ko-KR" dirty="0"/>
          </a:p>
          <a:p>
            <a:pPr lvl="1"/>
            <a:r>
              <a:rPr lang="ko-KR" altLang="en-US" dirty="0"/>
              <a:t> 둘째 수준 </a:t>
            </a:r>
            <a:r>
              <a:rPr lang="en-US" altLang="ko-KR" dirty="0"/>
              <a:t>(</a:t>
            </a:r>
            <a:r>
              <a:rPr lang="ko-KR" altLang="en-US" dirty="0"/>
              <a:t>내용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dirty="0"/>
              <a:t>세째</a:t>
            </a:r>
            <a:endParaRPr lang="en-US" altLang="ko-KR" dirty="0"/>
          </a:p>
          <a:p>
            <a:pPr lvl="3"/>
            <a:r>
              <a:rPr lang="ko-KR" altLang="en-US" dirty="0"/>
              <a:t>넷째 수준</a:t>
            </a:r>
            <a:endParaRPr lang="en-US" altLang="ko-KR" dirty="0"/>
          </a:p>
          <a:p>
            <a:pPr lvl="4"/>
            <a:r>
              <a:rPr lang="ko-KR" altLang="en-US" dirty="0"/>
              <a:t>다섯째 수준</a:t>
            </a:r>
            <a:endParaRPr lang="en-US" altLang="ko-KR" dirty="0"/>
          </a:p>
          <a:p>
            <a:pPr lvl="5"/>
            <a:r>
              <a:rPr lang="en-US" altLang="ko-KR" dirty="0"/>
              <a:t>b</a:t>
            </a:r>
            <a:endParaRPr lang="ko-KR" altLang="en-US" dirty="0"/>
          </a:p>
          <a:p>
            <a:pPr lvl="1"/>
            <a:r>
              <a:rPr lang="ko-KR" altLang="en-US" dirty="0" err="1"/>
              <a:t>ㅗㅗ</a:t>
            </a:r>
            <a:endParaRPr lang="en-US" altLang="ko-KR" dirty="0"/>
          </a:p>
        </p:txBody>
      </p:sp>
      <p:sp>
        <p:nvSpPr>
          <p:cNvPr id="19" name="제목 1"/>
          <p:cNvSpPr>
            <a:spLocks noGrp="1"/>
          </p:cNvSpPr>
          <p:nvPr>
            <p:ph type="title" hasCustomPrompt="1"/>
          </p:nvPr>
        </p:nvSpPr>
        <p:spPr>
          <a:xfrm>
            <a:off x="393032" y="185460"/>
            <a:ext cx="10162673" cy="643394"/>
          </a:xfrm>
        </p:spPr>
        <p:txBody>
          <a:bodyPr/>
          <a:lstStyle>
            <a:lvl1pPr algn="ctr"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defRPr>
            </a:lvl1pPr>
          </a:lstStyle>
          <a:p>
            <a:pPr algn="ctr"/>
            <a:r>
              <a:rPr lang="ko-KR" altLang="en-US" dirty="0"/>
              <a:t>수준</a:t>
            </a:r>
            <a:endParaRPr lang="ko-KR" altLang="en-US" dirty="0">
              <a:solidFill>
                <a:srgbClr val="7395AD"/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</p:txBody>
      </p:sp>
      <p:pic>
        <p:nvPicPr>
          <p:cNvPr id="18" name="Picture 18" descr="C:\Users\tkdwns1004\Desktop\강좌 디자인\4페이지\로고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29" y="311894"/>
            <a:ext cx="1322388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9798CDE-FF67-448E-9BC5-127875155F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50855" y="6329542"/>
            <a:ext cx="438150" cy="3714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2311AF0-5298-45F1-AF1D-5747633C8A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36890" y="6325353"/>
            <a:ext cx="387439" cy="4095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81DB1FF-2A28-4709-99F9-FAE4A9B0A6D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801536" y="6460418"/>
            <a:ext cx="349661" cy="366718"/>
          </a:xfrm>
          <a:prstGeom prst="rect">
            <a:avLst/>
          </a:prstGeom>
        </p:spPr>
      </p:pic>
      <p:sp>
        <p:nvSpPr>
          <p:cNvPr id="13" name="슬라이드 번호 개체 틀 3">
            <a:extLst>
              <a:ext uri="{FF2B5EF4-FFF2-40B4-BE49-F238E27FC236}">
                <a16:creationId xmlns:a16="http://schemas.microsoft.com/office/drawing/2014/main" id="{46BD9322-C795-4113-819A-C44B67D3905C}"/>
              </a:ext>
            </a:extLst>
          </p:cNvPr>
          <p:cNvSpPr txBox="1">
            <a:spLocks/>
          </p:cNvSpPr>
          <p:nvPr userDrawn="1"/>
        </p:nvSpPr>
        <p:spPr>
          <a:xfrm>
            <a:off x="11693467" y="6482351"/>
            <a:ext cx="529222" cy="304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9B9C15-EE6A-4E25-9E9A-0D3F04B50FBB}" type="slidenum">
              <a:rPr lang="en-US" altLang="ko-KR" b="1" smtClean="0">
                <a:solidFill>
                  <a:schemeClr val="tx1"/>
                </a:solidFill>
              </a:rPr>
              <a:pPr algn="ctr"/>
              <a:t>‹#›</a:t>
            </a:fld>
            <a:endParaRPr lang="en-US" altLang="ko-K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1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AC8F1E-5B6C-4C9F-AB9F-21AC3F2B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5233B8-9F21-4667-A895-CEF7E372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BB54E9-E6C0-4661-8330-B6C91B26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402D2D-F424-44D4-922C-ED0BA86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DAA580-DA73-4928-94C0-0FE57F6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975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1CFFCD-6693-4094-801B-461C7261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9E9B77-02D2-40AC-849A-6123815D5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9509DB-A8A4-4788-84E9-A2BFDA8E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55AF87-0199-4D70-B9DE-75F15CE3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B2358B-1C5F-4B20-86C1-412BF42F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27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6E7D70-C018-4B2D-BCC4-989A9D48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9EAD24-EFF1-4351-AF31-CFCE89402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F6A36F-ED62-455C-B060-75206769B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B6DCAD-5E73-4A98-879B-002101E3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FFA48C-CEC6-4CDB-80DC-6576EA03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639F9F-9B3B-495A-8B9A-AB06B9DD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748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98AC81-BB94-43B7-B646-B5265A2ED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EB3E43-1F5E-4310-8BC2-C7546BB99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C2864F-C948-44F7-811E-0D675775B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72B4366-B676-4120-94D8-B1F44D00E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8074FDC-53A3-438A-A6FA-CEFFF0843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194FE45-9544-47C0-9213-F8F3C0EE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3E3EBF9-8292-4916-A0D8-12A241AF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74DF87B-2935-4F75-BB6D-65B5912F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531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13E608-69A9-42CC-89B1-56D94531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9A72BF8-DB0B-4F43-BCF9-86C0B11E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7D68E94-C17B-4719-AE1C-A32E8976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B70B9A2-70AD-4C6A-BC70-748B5CF3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606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A8FBE3D-29C9-4099-BB2F-7C373FDB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FA9F192-4929-48F0-A144-8E606955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228601-1B3E-424A-AF31-2092B94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746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07788E-7ABD-4414-A285-E96E70FA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D5A4C3-D926-4DA1-B90B-7A71B8BC8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4B2C4C-CF58-4303-8F09-68DA38811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7F4530-48B9-46EF-813C-C707D26F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81BB9C-051E-49AB-AF27-7C702369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F46EE2-C2EE-4D70-899A-8E5D4CB7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946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6F6D00-63EE-4406-B54C-67FDE3C0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2C1D444-9A8C-4D60-8270-8D422F3BC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6C9A5E-1E27-4B6F-BFB3-217C1F6A2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CAEF75D-8CE4-4405-B78E-45E1D94C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480356-DF34-4669-B256-FB414AF8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95AE52-60BB-4BD9-ADBF-395FC87B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038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5D3DA4-4E7E-4D7B-9D91-CE42E0D9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8CF8D2-941C-4A52-AE5D-0605B96C2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A75B59-1FDF-4E8A-8432-A3B129B5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3D52E8-D67E-483E-80A6-A62753FE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5633D0-B1D9-41EC-A101-69737170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214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F2DB668-3163-4F54-A74E-641E1565D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98A15B-860A-4FA0-A791-8FEA1034F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1EC0F0-0FDF-446C-9258-47F7F643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8AFD3F-6E15-4290-AFE5-71785CF4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B164E2-6D69-44C1-B2AC-AF51D8A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3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8F889C5E-6853-4143-A378-0B22A272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76" y="0"/>
            <a:ext cx="12195876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15468B7-9944-4D1A-8E7D-69749D0D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816620"/>
            <a:ext cx="9819684" cy="1866901"/>
          </a:xfrm>
        </p:spPr>
        <p:txBody>
          <a:bodyPr anchor="ctr" anchorCtr="0">
            <a:normAutofit/>
          </a:bodyPr>
          <a:lstStyle>
            <a:lvl1pPr algn="r">
              <a:defRPr sz="4400" b="1">
                <a:solidFill>
                  <a:srgbClr val="2C6C9A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5FA1DE-9967-4FBA-9A5B-95FCBB7D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4609" y="4293096"/>
            <a:ext cx="7613650" cy="2063253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612ECD-72FC-4EC0-A332-A9A68AE7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583388-346A-4E0C-A7C8-504717C6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47CD32-CCB0-4FFE-B888-481B2F4E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6520" y="6356349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7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BCEA984-23F6-49A8-985F-76CEC306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4EF41E-25E8-49A0-9586-A43AA786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D24E76-A223-422D-9645-FE93AEA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978" y="6339723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D82E54-F3F6-4D76-9747-FD76C37B5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111" b="61296"/>
          <a:stretch/>
        </p:blipFill>
        <p:spPr>
          <a:xfrm>
            <a:off x="0" y="455194"/>
            <a:ext cx="12192000" cy="1549400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719B6F04-2132-4149-B3AA-DD86ACB2DE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702" y="962726"/>
            <a:ext cx="11840961" cy="5574432"/>
          </a:xfrm>
        </p:spPr>
        <p:txBody>
          <a:bodyPr>
            <a:noAutofit/>
          </a:bodyPr>
          <a:lstStyle>
            <a:lvl1pPr marL="216000" indent="0">
              <a:spcBef>
                <a:spcPts val="1000"/>
              </a:spcBef>
              <a:spcAft>
                <a:spcPts val="1300"/>
              </a:spcAft>
              <a:buFontTx/>
              <a:buNone/>
              <a:defRPr sz="2200" b="0" baseline="0"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  <a:lvl2pPr marL="432000" indent="-252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2pPr>
            <a:lvl3pPr marL="468000" indent="-360000">
              <a:spcBef>
                <a:spcPts val="300"/>
              </a:spcBef>
              <a:spcAft>
                <a:spcPts val="500"/>
              </a:spcAft>
              <a:buSzPct val="150000"/>
              <a:buFontTx/>
              <a:buBlip>
                <a:blip r:embed="rId3"/>
              </a:buBlip>
              <a:defRPr sz="1800" baseline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3pPr>
            <a:lvl4pPr marL="720000" indent="-228600">
              <a:lnSpc>
                <a:spcPts val="2300"/>
              </a:lnSpc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4pPr>
            <a:lvl5pPr marL="1008000" indent="-228600">
              <a:spcBef>
                <a:spcPts val="100"/>
              </a:spcBef>
              <a:spcAft>
                <a:spcPts val="500"/>
              </a:spcAft>
              <a:buFont typeface="나눔바른고딕OTF Light" panose="02000303000000000000" pitchFamily="50" charset="-127"/>
              <a:buChar char="-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첫째 수준</a:t>
            </a:r>
            <a:endParaRPr lang="en-US" altLang="ko-KR" dirty="0"/>
          </a:p>
          <a:p>
            <a:pPr lvl="1"/>
            <a:r>
              <a:rPr lang="ko-KR" altLang="en-US" dirty="0"/>
              <a:t>둘째 수준 </a:t>
            </a:r>
            <a:r>
              <a:rPr lang="en-US" altLang="ko-KR" dirty="0"/>
              <a:t>(</a:t>
            </a:r>
            <a:r>
              <a:rPr lang="ko-KR" altLang="en-US" dirty="0"/>
              <a:t>내용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sz="1800" dirty="0">
                <a:solidFill>
                  <a:srgbClr val="0070C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세째수준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FB3BBB3B-2461-4279-BF9F-0F6A19F5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3284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47D29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748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D8C28-6C9B-44D9-8461-B68E4316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2C64ED-B402-4F70-AE45-411D33408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86E334-50BB-4341-AD59-0013DB19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6A323B-CA17-4CF3-BB0C-A28E0A4F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0DFA43-3174-4A10-8020-98FA0335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1900" y="6339723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38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166B3-A5F4-4988-9F86-0E1128F5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979B86-A5F4-4EC9-A442-DF77ED4F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B5C474C-939A-4D60-9C53-4E048D14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3F698D5-2985-4860-ABB1-7E7FBDF0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22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BCEA984-23F6-49A8-985F-76CEC306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4EF41E-25E8-49A0-9586-A43AA786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D24E76-A223-422D-9645-FE93AEA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978" y="6339723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D82E54-F3F6-4D76-9747-FD76C37B5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111" b="61296"/>
          <a:stretch/>
        </p:blipFill>
        <p:spPr>
          <a:xfrm>
            <a:off x="0" y="455194"/>
            <a:ext cx="12192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1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A3420D-01E2-46AE-BF94-86A219AC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23751A-B5A7-4A7F-92DF-2EC10B7BE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A39605-91C7-4608-823E-7E74E6FF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04B81D-4415-46A8-A4D9-DCB91258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77FD15-B4B6-4753-B9AD-2F2FB156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6D7F2A-E066-44BD-B48D-FD1C59BC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81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2DF572-149C-4713-A0D4-96A8DDF3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0B1157-08FB-4F49-A83A-D7873479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69B54B-4C63-4B67-B1D3-A9337D7FA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EAF719-C34D-430E-96C8-1581329FE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1A2024-8827-4365-89C6-45CA2AA0B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BEB2B8-8ED4-4A17-A4DC-D590F47E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16086BB-8FCA-4B4E-A08E-16A4307C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C4F570F-F332-47ED-A7BA-BC1312A9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06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A1BEB62-F84D-43F0-BBD0-F4919B10E4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0591905-BEB0-401E-A7BA-A37E0DEC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12B01B-E3EF-49DC-BD58-487ABA874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3ACBE8-F9D1-4E58-8CEA-16FD40161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EC7FD-F76F-44B8-8FAE-7BEA484A65DF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0317B5-1DDD-4F70-BED1-5CFA48350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78CBEF-DFB3-480E-83F3-A8E4949A3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378" y="6339723"/>
            <a:ext cx="389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F7EB-AD3B-44A3-8534-F9CBAF4974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82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5" r:id="rId4"/>
    <p:sldLayoutId id="2147483650" r:id="rId5"/>
    <p:sldLayoutId id="2147483654" r:id="rId6"/>
    <p:sldLayoutId id="2147483660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  <p:sldLayoutId id="2147483664" r:id="rId14"/>
    <p:sldLayoutId id="2147483665" r:id="rId15"/>
    <p:sldLayoutId id="2147483667" r:id="rId16"/>
    <p:sldLayoutId id="2147483668" r:id="rId17"/>
    <p:sldLayoutId id="2147483669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274467D-EE5B-4E98-B76A-6CE94765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3BDEBB-F4DE-48EE-A96F-99393B399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BBF8A8-2875-4B4D-A846-E800DF12F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00BB-9D0F-4B10-BA82-7BB2E08B492C}" type="datetimeFigureOut">
              <a:rPr lang="ko-KR" altLang="en-US" smtClean="0"/>
              <a:t>2022-11-10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FFEE91-6A5E-4F73-B3B7-418677606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3D6A29-060C-473C-BE38-81BF47216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5CFB-F8EB-4E88-8774-883A63EE6D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58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.xml"/><Relationship Id="rId10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42E3D18E-836B-4306-A2A9-94AA91B77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Chat bot </a:t>
            </a:r>
            <a:r>
              <a:rPr lang="ko-KR" altLang="en-US" sz="3600" dirty="0"/>
              <a:t>기반 일상 대화 추천 시스템</a:t>
            </a: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3BBC55E4-7D1F-4B92-834F-5E2D75B66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448" y="3717033"/>
            <a:ext cx="7994104" cy="2592288"/>
          </a:xfrm>
        </p:spPr>
        <p:txBody>
          <a:bodyPr>
            <a:normAutofit/>
          </a:bodyPr>
          <a:lstStyle/>
          <a:p>
            <a:r>
              <a:rPr lang="ko-KR" altLang="en-US" dirty="0"/>
              <a:t>작품 개요</a:t>
            </a:r>
            <a:endParaRPr lang="en-US" altLang="ko-KR" dirty="0"/>
          </a:p>
          <a:p>
            <a:r>
              <a:rPr lang="ko-KR" altLang="en-US" dirty="0"/>
              <a:t>학습데이터 구축</a:t>
            </a:r>
            <a:endParaRPr lang="en-US" altLang="ko-KR" dirty="0"/>
          </a:p>
          <a:p>
            <a:r>
              <a:rPr lang="ko-KR" altLang="en-US" dirty="0"/>
              <a:t>모델의 훈련 및 검증</a:t>
            </a:r>
            <a:endParaRPr lang="en-US" altLang="ko-KR" dirty="0"/>
          </a:p>
          <a:p>
            <a:r>
              <a:rPr lang="ko-KR" altLang="en-US" dirty="0"/>
              <a:t>별첨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8" name="제목 5">
            <a:extLst>
              <a:ext uri="{FF2B5EF4-FFF2-40B4-BE49-F238E27FC236}">
                <a16:creationId xmlns:a16="http://schemas.microsoft.com/office/drawing/2014/main" id="{AC4AC794-9C71-482E-AD5C-BC423092518A}"/>
              </a:ext>
            </a:extLst>
          </p:cNvPr>
          <p:cNvSpPr txBox="1">
            <a:spLocks/>
          </p:cNvSpPr>
          <p:nvPr/>
        </p:nvSpPr>
        <p:spPr>
          <a:xfrm>
            <a:off x="792752" y="223139"/>
            <a:ext cx="10847864" cy="86793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/>
              <a:t>졸업작품  최종보고서 </a:t>
            </a:r>
            <a:r>
              <a:rPr lang="en-US" altLang="ko-KR" sz="2800" dirty="0"/>
              <a:t>: 2022. 11. 30</a:t>
            </a:r>
          </a:p>
          <a:p>
            <a:r>
              <a:rPr lang="ko-KR" altLang="en-US" sz="2800" dirty="0"/>
              <a:t>                              </a:t>
            </a:r>
            <a:r>
              <a:rPr lang="ko-KR" altLang="en-US" sz="2400" dirty="0"/>
              <a:t>홍길동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김길동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문길동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879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7BB3B0B-B39C-489F-B96F-CCF8786CA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학습 샘플의 구성</a:t>
            </a:r>
            <a:endParaRPr lang="en-US" altLang="ko-KR" dirty="0"/>
          </a:p>
          <a:p>
            <a:pPr marL="101600" marR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엑셀 파일</a:t>
            </a:r>
            <a:endParaRPr lang="en-US" altLang="ko-KR" sz="18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1600" marR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- A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열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발화 시작 </a:t>
            </a:r>
            <a:r>
              <a:rPr lang="ko-KR" altLang="en-US" sz="180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구분자</a:t>
            </a:r>
            <a:endParaRPr lang="en-US" altLang="ko-KR" sz="18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1600" marR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- B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열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발화 본문</a:t>
            </a:r>
            <a:endParaRPr lang="en-US" altLang="ko-KR" sz="18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1600" marR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- C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열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해당 문장의 감정 정보</a:t>
            </a:r>
            <a:endParaRPr lang="en-US" altLang="ko-KR" sz="18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1600" marR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각 대화문의 시작은 파란색 음영 및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열의 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표시로 구분되어 있음</a:t>
            </a:r>
            <a:endParaRPr lang="en-US" altLang="ko-KR" sz="18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1600" marR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8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모든 대화문은 두 사람의 대화 내용이며 행이 바뀌며 발화자가 바뀜</a:t>
            </a:r>
            <a:endParaRPr lang="en-US" altLang="ko-KR" sz="18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marL="216000" indent="0">
              <a:buNone/>
            </a:pP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F1B6B54-A196-402A-9C39-A83B4FC0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학습데이터 구축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77874F6-6DC5-48EC-9BFF-98CA74C9F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24" y="3717032"/>
            <a:ext cx="9809952" cy="26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9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8CF56C6-7460-4B14-871A-055066875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제작방법</a:t>
            </a:r>
            <a:endParaRPr lang="en-US" altLang="ko-KR" dirty="0"/>
          </a:p>
          <a:p>
            <a:pPr lvl="1"/>
            <a:r>
              <a:rPr lang="ko-KR" altLang="en-US" dirty="0" err="1"/>
              <a:t>파이토치</a:t>
            </a:r>
            <a:r>
              <a:rPr lang="ko-KR" altLang="en-US" dirty="0"/>
              <a:t> 라이브러리 사용</a:t>
            </a:r>
            <a:endParaRPr lang="en-US" altLang="ko-KR" dirty="0"/>
          </a:p>
          <a:p>
            <a:pPr lvl="2"/>
            <a:r>
              <a:rPr lang="ko-KR" altLang="en-US" dirty="0"/>
              <a:t>데이터셋     </a:t>
            </a:r>
            <a:r>
              <a:rPr lang="en-US" altLang="ko-KR" dirty="0"/>
              <a:t>: </a:t>
            </a:r>
            <a:r>
              <a:rPr lang="ko-KR" altLang="en-US" dirty="0"/>
              <a:t>한국어 감정 정보가 포함된 연속적 대화 데이터셋</a:t>
            </a:r>
            <a:endParaRPr lang="en-US" altLang="ko-KR" dirty="0"/>
          </a:p>
          <a:p>
            <a:pPr marL="650250" lvl="2" indent="0">
              <a:buNone/>
            </a:pPr>
            <a:r>
              <a:rPr lang="en-US" altLang="ko-KR" dirty="0"/>
              <a:t>                     (</a:t>
            </a:r>
            <a:r>
              <a:rPr lang="ko-KR" altLang="en-US" dirty="0"/>
              <a:t>사이트</a:t>
            </a:r>
            <a:r>
              <a:rPr lang="en-US" altLang="ko-KR" dirty="0"/>
              <a:t>) </a:t>
            </a:r>
            <a:r>
              <a:rPr lang="fr-FR" altLang="ko-KR" dirty="0"/>
              <a:t>https://aihub.or.kr/opendata/keti-data/recognition-laguage/KETI-02-010</a:t>
            </a:r>
            <a:endParaRPr lang="en-US" altLang="ko-KR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86AD5A6-B39B-4C79-8BA6-F662C5CC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데이터셋 및 </a:t>
            </a:r>
            <a:r>
              <a:rPr lang="ko-KR" altLang="en-US" dirty="0" err="1"/>
              <a:t>데이터로더</a:t>
            </a:r>
            <a:r>
              <a:rPr lang="ko-KR" altLang="en-US" dirty="0"/>
              <a:t> 제작</a:t>
            </a:r>
          </a:p>
        </p:txBody>
      </p:sp>
    </p:spTree>
    <p:extLst>
      <p:ext uri="{BB962C8B-B14F-4D97-AF65-F5344CB8AC3E}">
        <p14:creationId xmlns:p14="http://schemas.microsoft.com/office/powerpoint/2010/main" val="182980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8CF56C6-7460-4B14-871A-055066875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데이터셋 제작</a:t>
            </a:r>
            <a:endParaRPr lang="en-US" altLang="ko-KR" dirty="0"/>
          </a:p>
          <a:p>
            <a:pPr marL="432000" lvl="1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원본 가공</a:t>
            </a:r>
            <a:endParaRPr lang="en-US" altLang="ko-KR" dirty="0"/>
          </a:p>
          <a:p>
            <a:pPr lvl="2"/>
            <a:r>
              <a:rPr lang="ko-KR" altLang="en-US" dirty="0"/>
              <a:t>대화 주제에 맞게 카테고리로 분류 작업 실시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86AD5A6-B39B-4C79-8BA6-F662C5CC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데이터셋 및 </a:t>
            </a:r>
            <a:r>
              <a:rPr lang="ko-KR" altLang="en-US" dirty="0" err="1"/>
              <a:t>데이터로더</a:t>
            </a:r>
            <a:r>
              <a:rPr lang="ko-KR" altLang="en-US" dirty="0"/>
              <a:t> 제작</a:t>
            </a:r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CDF16942-9ACD-44A4-B6F8-5CC65E861834}"/>
              </a:ext>
            </a:extLst>
          </p:cNvPr>
          <p:cNvSpPr txBox="1">
            <a:spLocks/>
          </p:cNvSpPr>
          <p:nvPr/>
        </p:nvSpPr>
        <p:spPr>
          <a:xfrm>
            <a:off x="110800" y="3284984"/>
            <a:ext cx="11752906" cy="1965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58900" indent="-342900" algn="l" defTabSz="914400" rtl="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Blip>
                <a:blip r:embed="rId2"/>
              </a:buBlip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684000" indent="-252000" algn="l" defTabSz="914400" rtl="0" eaLnBrk="1" latinLnBrk="1" hangingPunct="1">
              <a:lnSpc>
                <a:spcPts val="25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 sz="2000" kern="1200" baseline="0">
                <a:solidFill>
                  <a:srgbClr val="7030A0"/>
                </a:solidFill>
                <a:latin typeface="+mj-lt"/>
                <a:ea typeface="+mj-ea"/>
                <a:cs typeface="+mn-cs"/>
              </a:defRPr>
            </a:lvl2pPr>
            <a:lvl3pPr marL="936000" indent="-285750" algn="l" defTabSz="914400" rtl="0" eaLnBrk="1" latinLnBrk="1" hangingPunct="1">
              <a:lnSpc>
                <a:spcPts val="2500"/>
              </a:lnSpc>
              <a:spcBef>
                <a:spcPts val="0"/>
              </a:spcBef>
              <a:spcAft>
                <a:spcPts val="500"/>
              </a:spcAft>
              <a:buSzPct val="120000"/>
              <a:buFont typeface="나눔바른고딕OTF Light" panose="02000303000000000000" pitchFamily="50" charset="-127"/>
              <a:buChar char="-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3pPr>
            <a:lvl4pPr marL="1260000" indent="-285750" algn="l" defTabSz="914400" rtl="0" eaLnBrk="1" latinLnBrk="1" hangingPunct="1">
              <a:lnSpc>
                <a:spcPts val="22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4pPr>
            <a:lvl5pPr marL="1725750" indent="-285750" algn="l" defTabSz="914400" rtl="0" eaLnBrk="1" latinLnBrk="1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ts val="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0">
              <a:buFont typeface="Wingdings" panose="05000000000000000000" pitchFamily="2" charset="2"/>
              <a:buNone/>
            </a:pPr>
            <a:r>
              <a:rPr lang="en-US" altLang="ko-KR" dirty="0"/>
              <a:t>- </a:t>
            </a:r>
            <a:r>
              <a:rPr lang="ko-KR" altLang="en-US" dirty="0"/>
              <a:t>가공 결과</a:t>
            </a:r>
            <a:endParaRPr lang="en-US" altLang="ko-KR" dirty="0"/>
          </a:p>
          <a:p>
            <a:pPr lvl="2"/>
            <a:r>
              <a:rPr lang="ko-KR" altLang="en-US" dirty="0"/>
              <a:t>데이터셋에 포함된 각각의 대화를 고민</a:t>
            </a:r>
            <a:r>
              <a:rPr lang="en-US" altLang="ko-KR" dirty="0"/>
              <a:t>, </a:t>
            </a:r>
            <a:r>
              <a:rPr lang="ko-KR" altLang="en-US" dirty="0"/>
              <a:t>일상</a:t>
            </a:r>
            <a:r>
              <a:rPr lang="en-US" altLang="ko-KR" dirty="0"/>
              <a:t>, </a:t>
            </a:r>
            <a:r>
              <a:rPr lang="ko-KR" altLang="en-US" dirty="0"/>
              <a:t>관계 </a:t>
            </a:r>
            <a:r>
              <a:rPr lang="en-US" altLang="ko-KR" dirty="0"/>
              <a:t>3</a:t>
            </a:r>
            <a:r>
              <a:rPr lang="ko-KR" altLang="en-US" dirty="0"/>
              <a:t>가지 일상 대화 카테고리로 나눔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6903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7BB3B0B-B39C-489F-B96F-CCF8786CA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학습데이터 구현 현황</a:t>
            </a:r>
            <a:endParaRPr lang="en-US" altLang="ko-KR" dirty="0"/>
          </a:p>
          <a:p>
            <a:pPr lvl="1"/>
            <a:r>
              <a:rPr lang="ko-KR" altLang="en-US" dirty="0"/>
              <a:t>구축 규모 </a:t>
            </a:r>
            <a:endParaRPr lang="en-US" altLang="ko-KR" dirty="0"/>
          </a:p>
          <a:p>
            <a:pPr marL="432000" lvl="1" indent="0">
              <a:buNone/>
            </a:pPr>
            <a:r>
              <a:rPr lang="en-US" altLang="ko-KR" dirty="0"/>
              <a:t> -</a:t>
            </a:r>
          </a:p>
          <a:p>
            <a:pPr lvl="1"/>
            <a:r>
              <a:rPr lang="ko-KR" altLang="en-US" dirty="0"/>
              <a:t>구축 현황</a:t>
            </a:r>
            <a:endParaRPr lang="en-US" altLang="ko-KR" dirty="0"/>
          </a:p>
          <a:p>
            <a:pPr marL="432000" lvl="1" indent="0">
              <a:buNone/>
            </a:pPr>
            <a:r>
              <a:rPr lang="en-US" altLang="ko-KR" dirty="0"/>
              <a:t> -</a:t>
            </a:r>
          </a:p>
          <a:p>
            <a:pPr lvl="1"/>
            <a:r>
              <a:rPr lang="ko-KR" altLang="en-US" dirty="0"/>
              <a:t>구축 계획</a:t>
            </a:r>
            <a:endParaRPr lang="en-US" altLang="ko-KR" dirty="0"/>
          </a:p>
          <a:p>
            <a:pPr marL="432000" lvl="1" indent="0">
              <a:buNone/>
            </a:pPr>
            <a:r>
              <a:rPr lang="en-US" altLang="ko-KR" dirty="0"/>
              <a:t> </a:t>
            </a:r>
            <a:r>
              <a:rPr lang="en-US" altLang="ko-KR" dirty="0">
                <a:solidFill>
                  <a:schemeClr val="tx1"/>
                </a:solidFill>
              </a:rPr>
              <a:t>- </a:t>
            </a:r>
            <a:r>
              <a:rPr lang="ko-KR" altLang="en-US" dirty="0">
                <a:solidFill>
                  <a:schemeClr val="tx1"/>
                </a:solidFill>
              </a:rPr>
              <a:t>연속적 대화 데이터셋을 카테고리에 맞게 분류</a:t>
            </a:r>
            <a:endParaRPr lang="en-US" altLang="ko-KR" dirty="0">
              <a:solidFill>
                <a:schemeClr val="tx1"/>
              </a:solidFill>
            </a:endParaRPr>
          </a:p>
          <a:p>
            <a:pPr marL="432000" lvl="1" indent="0">
              <a:buNone/>
            </a:pP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/>
              <a:t>데이터셋 및 </a:t>
            </a:r>
            <a:r>
              <a:rPr lang="ko-KR" altLang="en-US" dirty="0" err="1"/>
              <a:t>데이터로더</a:t>
            </a:r>
            <a:r>
              <a:rPr lang="ko-KR" altLang="en-US" dirty="0"/>
              <a:t> 제작</a:t>
            </a:r>
            <a:endParaRPr lang="en-US" altLang="ko-KR" dirty="0"/>
          </a:p>
          <a:p>
            <a:pPr marL="432000" lvl="1" indent="0">
              <a:buNone/>
            </a:pPr>
            <a:r>
              <a:rPr lang="en-US" altLang="ko-KR" dirty="0"/>
              <a:t>-</a:t>
            </a:r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marL="216000" indent="0">
              <a:buNone/>
            </a:pP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F1B6B54-A196-402A-9C39-A83B4FC0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진행현황 및 향후계획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" name="잉크 56">
                <a:extLst>
                  <a:ext uri="{FF2B5EF4-FFF2-40B4-BE49-F238E27FC236}">
                    <a16:creationId xmlns:a16="http://schemas.microsoft.com/office/drawing/2014/main" id="{B4F18A6A-9A21-4791-A3FF-122CD99E88B9}"/>
                  </a:ext>
                </a:extLst>
              </p14:cNvPr>
              <p14:cNvContentPartPr/>
              <p14:nvPr/>
            </p14:nvContentPartPr>
            <p14:xfrm>
              <a:off x="5261825" y="548771"/>
              <a:ext cx="360" cy="360"/>
            </p14:xfrm>
          </p:contentPart>
        </mc:Choice>
        <mc:Fallback xmlns="">
          <p:pic>
            <p:nvPicPr>
              <p:cNvPr id="57" name="잉크 56">
                <a:extLst>
                  <a:ext uri="{FF2B5EF4-FFF2-40B4-BE49-F238E27FC236}">
                    <a16:creationId xmlns:a16="http://schemas.microsoft.com/office/drawing/2014/main" id="{B4F18A6A-9A21-4791-A3FF-122CD99E88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5705" y="54265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잉크 57">
                <a:extLst>
                  <a:ext uri="{FF2B5EF4-FFF2-40B4-BE49-F238E27FC236}">
                    <a16:creationId xmlns:a16="http://schemas.microsoft.com/office/drawing/2014/main" id="{5F850744-18D3-4929-A076-F36D730269D4}"/>
                  </a:ext>
                </a:extLst>
              </p14:cNvPr>
              <p14:cNvContentPartPr/>
              <p14:nvPr/>
            </p14:nvContentPartPr>
            <p14:xfrm>
              <a:off x="4289465" y="2152931"/>
              <a:ext cx="360" cy="360"/>
            </p14:xfrm>
          </p:contentPart>
        </mc:Choice>
        <mc:Fallback xmlns="">
          <p:pic>
            <p:nvPicPr>
              <p:cNvPr id="58" name="잉크 57">
                <a:extLst>
                  <a:ext uri="{FF2B5EF4-FFF2-40B4-BE49-F238E27FC236}">
                    <a16:creationId xmlns:a16="http://schemas.microsoft.com/office/drawing/2014/main" id="{5F850744-18D3-4929-A076-F36D730269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3345" y="214681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78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7F4D57-DB2B-4E54-AFEC-9A600DF8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1" y="912937"/>
            <a:ext cx="11752906" cy="1965729"/>
          </a:xfrm>
        </p:spPr>
        <p:txBody>
          <a:bodyPr/>
          <a:lstStyle/>
          <a:p>
            <a:r>
              <a:rPr lang="ko-KR" altLang="en-US" dirty="0"/>
              <a:t>진행 현황</a:t>
            </a:r>
            <a:endParaRPr lang="en-US" altLang="ko-KR" dirty="0"/>
          </a:p>
          <a:p>
            <a:pPr lvl="1"/>
            <a:r>
              <a:rPr lang="ko-KR" altLang="en-US" dirty="0" err="1"/>
              <a:t>훈련부</a:t>
            </a:r>
            <a:r>
              <a:rPr lang="ko-KR" altLang="en-US" dirty="0"/>
              <a:t> 코드 완성 </a:t>
            </a:r>
            <a:r>
              <a:rPr lang="en-US" altLang="ko-KR" dirty="0"/>
              <a:t>(60%)</a:t>
            </a:r>
          </a:p>
          <a:p>
            <a:r>
              <a:rPr lang="ko-KR" altLang="en-US" dirty="0"/>
              <a:t>향후 계획</a:t>
            </a:r>
            <a:endParaRPr lang="en-US" altLang="ko-KR" dirty="0"/>
          </a:p>
          <a:p>
            <a:pPr lvl="1"/>
            <a:r>
              <a:rPr lang="ko-KR" altLang="en-US" dirty="0"/>
              <a:t>콜드 스타트 문제점 해결 </a:t>
            </a:r>
            <a:r>
              <a:rPr lang="en-US" altLang="ko-KR" dirty="0"/>
              <a:t>(~)</a:t>
            </a:r>
          </a:p>
          <a:p>
            <a:pPr lvl="2"/>
            <a:r>
              <a:rPr lang="ko-KR" altLang="en-US" dirty="0"/>
              <a:t>답변이 중복 되는 경우가 있어 각 카테고리별로 데이터셋을 추가</a:t>
            </a:r>
            <a:endParaRPr lang="en-US" altLang="ko-KR" dirty="0"/>
          </a:p>
          <a:p>
            <a:pPr lvl="2"/>
            <a:r>
              <a:rPr lang="ko-KR" altLang="en-US" dirty="0"/>
              <a:t>카테고리에 맞지 않는 대화가 추출되는 경우를 줄임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marL="432000" lvl="1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FAA7E57-3B95-4696-AD0B-62FA9ADC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진행현황 및 향후계획</a:t>
            </a:r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AECE7875-C5DB-4541-9D24-FEB5FD723579}"/>
              </a:ext>
            </a:extLst>
          </p:cNvPr>
          <p:cNvSpPr txBox="1">
            <a:spLocks/>
          </p:cNvSpPr>
          <p:nvPr/>
        </p:nvSpPr>
        <p:spPr>
          <a:xfrm>
            <a:off x="90651" y="3429000"/>
            <a:ext cx="11752906" cy="1965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58900" indent="-342900" algn="l" defTabSz="914400" rtl="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SzPct val="120000"/>
              <a:buFontTx/>
              <a:buBlip>
                <a:blip r:embed="rId3"/>
              </a:buBlip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684000" indent="-252000" algn="l" defTabSz="914400" rtl="0" eaLnBrk="1" latinLnBrk="1" hangingPunct="1">
              <a:lnSpc>
                <a:spcPts val="2500"/>
              </a:lnSpc>
              <a:spcBef>
                <a:spcPts val="0"/>
              </a:spcBef>
              <a:spcAft>
                <a:spcPts val="5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l"/>
              <a:defRPr sz="2000" kern="1200" baseline="0">
                <a:solidFill>
                  <a:srgbClr val="7030A0"/>
                </a:solidFill>
                <a:latin typeface="+mj-lt"/>
                <a:ea typeface="+mj-ea"/>
                <a:cs typeface="+mn-cs"/>
              </a:defRPr>
            </a:lvl2pPr>
            <a:lvl3pPr marL="936000" indent="-285750" algn="l" defTabSz="914400" rtl="0" eaLnBrk="1" latinLnBrk="1" hangingPunct="1">
              <a:lnSpc>
                <a:spcPts val="2500"/>
              </a:lnSpc>
              <a:spcBef>
                <a:spcPts val="0"/>
              </a:spcBef>
              <a:spcAft>
                <a:spcPts val="500"/>
              </a:spcAft>
              <a:buSzPct val="120000"/>
              <a:buFont typeface="나눔바른고딕OTF Light" panose="02000303000000000000" pitchFamily="50" charset="-127"/>
              <a:buChar char="-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3pPr>
            <a:lvl4pPr marL="1260000" indent="-285750" algn="l" defTabSz="914400" rtl="0" eaLnBrk="1" latinLnBrk="1" hangingPunct="1">
              <a:lnSpc>
                <a:spcPts val="22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4pPr>
            <a:lvl5pPr marL="1725750" indent="-285750" algn="l" defTabSz="914400" rtl="0" eaLnBrk="1" latinLnBrk="1" hangingPunct="1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ts val="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ko-KR" altLang="en-US" dirty="0"/>
              <a:t>사용자 응용 프로그램 추가 개발 </a:t>
            </a:r>
            <a:r>
              <a:rPr lang="en-US" altLang="ko-KR" dirty="0"/>
              <a:t>(~)</a:t>
            </a:r>
          </a:p>
          <a:p>
            <a:pPr lvl="2"/>
            <a:r>
              <a:rPr lang="ko-KR" altLang="en-US" dirty="0"/>
              <a:t>안드로이드 스튜디오를 이용하여 스마트폰 환경에서도 사용 할 수 있도록 적용</a:t>
            </a:r>
            <a:endParaRPr lang="en-US" altLang="ko-KR" dirty="0"/>
          </a:p>
          <a:p>
            <a:pPr marL="432000" lvl="1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65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3632" y="647700"/>
            <a:ext cx="8455868" cy="1866901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작품 개요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작품 소개</a:t>
            </a:r>
            <a:endParaRPr lang="en-US" altLang="ko-KR" dirty="0"/>
          </a:p>
          <a:p>
            <a:r>
              <a:rPr lang="ko-KR" altLang="en-US" dirty="0"/>
              <a:t>적용 기술</a:t>
            </a:r>
            <a:endParaRPr lang="en-US" altLang="ko-KR" dirty="0"/>
          </a:p>
          <a:p>
            <a:r>
              <a:rPr lang="ko-KR" altLang="en-US" dirty="0"/>
              <a:t>개발 및 사용 환경</a:t>
            </a:r>
          </a:p>
        </p:txBody>
      </p:sp>
    </p:spTree>
    <p:extLst>
      <p:ext uri="{BB962C8B-B14F-4D97-AF65-F5344CB8AC3E}">
        <p14:creationId xmlns:p14="http://schemas.microsoft.com/office/powerpoint/2010/main" val="274204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67F4D57-DB2B-4E54-AFEC-9A600DF8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0" y="912937"/>
            <a:ext cx="11910005" cy="5759603"/>
          </a:xfrm>
        </p:spPr>
        <p:txBody>
          <a:bodyPr/>
          <a:lstStyle/>
          <a:p>
            <a:r>
              <a:rPr lang="ko-KR" altLang="en-US" dirty="0"/>
              <a:t>목적</a:t>
            </a:r>
            <a:endParaRPr lang="en-US" altLang="ko-KR" dirty="0"/>
          </a:p>
          <a:p>
            <a:pPr marL="432000" lvl="1" indent="0">
              <a:buNone/>
            </a:pPr>
            <a:r>
              <a:rPr lang="en-US" altLang="ko-KR" sz="18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8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최근 비 대면 면접이나 회의 등 코로나 시대 전후로 비 대면 대화의 비중이 상당히 커졌으며</a:t>
            </a:r>
            <a:r>
              <a:rPr lang="en-US" altLang="ko-KR" sz="18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익숙하지 않은 비 대면 대화를 힘들어하는 사람이 많음</a:t>
            </a:r>
            <a:endParaRPr lang="en-US" altLang="ko-KR" sz="18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Tx/>
              <a:buChar char="-"/>
            </a:pPr>
            <a:endParaRPr lang="en-US" altLang="ko-KR" sz="18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32000" lvl="1" indent="0">
              <a:buNone/>
            </a:pPr>
            <a:r>
              <a:rPr lang="en-US" altLang="ko-KR" sz="1800" dirty="0">
                <a:solidFill>
                  <a:schemeClr val="tx1"/>
                </a:solidFill>
                <a:effectLst/>
              </a:rPr>
              <a:t>- </a:t>
            </a:r>
            <a:r>
              <a:rPr lang="ko-KR" altLang="en-US" sz="1800" dirty="0">
                <a:solidFill>
                  <a:schemeClr val="tx1"/>
                </a:solidFill>
                <a:effectLst/>
              </a:rPr>
              <a:t>최근 갤럭시에서 제공하는 문자나 </a:t>
            </a:r>
            <a:r>
              <a:rPr lang="en-US" altLang="ko-KR" sz="1800" dirty="0">
                <a:solidFill>
                  <a:schemeClr val="tx1"/>
                </a:solidFill>
                <a:effectLst/>
              </a:rPr>
              <a:t>SNS</a:t>
            </a:r>
            <a:r>
              <a:rPr lang="ko-KR" altLang="en-US" sz="1800" dirty="0">
                <a:solidFill>
                  <a:schemeClr val="tx1"/>
                </a:solidFill>
                <a:effectLst/>
              </a:rPr>
              <a:t>에 대한 답변 추천 기능이 생겼는데 이 기능을 직접 사용해본 결과 단순한 단답형 대답이나 감탄사 등을 제공하는 경우가 대부분이고 문장형이나</a:t>
            </a:r>
            <a:r>
              <a:rPr lang="en-US" altLang="ko-KR" sz="180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effectLst/>
              </a:rPr>
              <a:t>대화의 흐름에 맞는 문장은 드물었다</a:t>
            </a:r>
            <a:r>
              <a:rPr lang="en-US" altLang="ko-KR" sz="1800" dirty="0">
                <a:solidFill>
                  <a:schemeClr val="tx1"/>
                </a:solidFill>
                <a:effectLst/>
              </a:rPr>
              <a:t>.</a:t>
            </a:r>
            <a:endParaRPr lang="ko-KR" altLang="en-US" sz="1800" dirty="0">
              <a:solidFill>
                <a:schemeClr val="tx1"/>
              </a:solidFill>
              <a:effectLst/>
            </a:endParaRPr>
          </a:p>
          <a:p>
            <a:pPr marL="432000" lvl="1" indent="0">
              <a:buNone/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프로그램 기능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marL="216000" indent="0">
              <a:buNone/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 - </a:t>
            </a:r>
            <a:r>
              <a:rPr lang="ko-KR" altLang="en-US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답변을 추천 받기 전에 사용자가 원하는 카테고리</a:t>
            </a:r>
            <a:r>
              <a:rPr lang="en-US" altLang="ko-KR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대화의 주제</a:t>
            </a:r>
            <a:r>
              <a:rPr lang="en-US" altLang="ko-KR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관심분야</a:t>
            </a:r>
            <a:r>
              <a:rPr lang="en-US" altLang="ko-KR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를 선택하고</a:t>
            </a:r>
            <a:r>
              <a:rPr lang="en-US" altLang="ko-KR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그에 맞는</a:t>
            </a:r>
            <a:r>
              <a:rPr lang="en-US" altLang="ko-KR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 3</a:t>
            </a:r>
            <a:r>
              <a:rPr lang="ko-KR" altLang="en-US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가지의                                                                                  추천 답변이 결과로 출력된다</a:t>
            </a:r>
            <a:r>
              <a:rPr lang="en-US" altLang="ko-KR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사용자는 추천 </a:t>
            </a:r>
            <a:r>
              <a:rPr lang="en-US" altLang="ko-KR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1~3</a:t>
            </a:r>
            <a:r>
              <a:rPr lang="ko-KR" altLang="en-US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가지 답변 중 하나를 선택하여 상대방에게 전달하고</a:t>
            </a:r>
            <a:r>
              <a:rPr lang="en-US" altLang="ko-KR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다시 상   대방에게 온 질문이나 대화를 알고리즘의 입력에 답변 추천을 받아 대화를 이어 나갈 수 있도록 한다</a:t>
            </a:r>
            <a:r>
              <a:rPr lang="en-US" altLang="ko-KR" sz="1800" b="0" dirty="0">
                <a:solidFill>
                  <a:srgbClr val="000000"/>
                </a:solidFill>
                <a:latin typeface="맑은 고딕" panose="020B0503020000020004" pitchFamily="50" charset="-127"/>
              </a:rPr>
              <a:t>.</a:t>
            </a:r>
          </a:p>
          <a:p>
            <a:pPr marL="216000" indent="0">
              <a:buNone/>
            </a:pPr>
            <a:r>
              <a:rPr lang="ko-KR" altLang="en-US" dirty="0"/>
              <a:t> 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FAA7E57-3B95-4696-AD0B-62FA9ADC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작품 소개</a:t>
            </a:r>
          </a:p>
        </p:txBody>
      </p:sp>
    </p:spTree>
    <p:extLst>
      <p:ext uri="{BB962C8B-B14F-4D97-AF65-F5344CB8AC3E}">
        <p14:creationId xmlns:p14="http://schemas.microsoft.com/office/powerpoint/2010/main" val="384452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내용 개체 틀 27">
            <a:extLst>
              <a:ext uri="{FF2B5EF4-FFF2-40B4-BE49-F238E27FC236}">
                <a16:creationId xmlns:a16="http://schemas.microsoft.com/office/drawing/2014/main" id="{116A8DCB-775E-4647-9B92-01E7CCB86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작품 활용 절차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FAA7E57-3B95-4696-AD0B-62FA9ADC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작품 소개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A3B8698-2589-470E-9F1B-653F433EB21B}"/>
              </a:ext>
            </a:extLst>
          </p:cNvPr>
          <p:cNvSpPr/>
          <p:nvPr/>
        </p:nvSpPr>
        <p:spPr>
          <a:xfrm>
            <a:off x="5603883" y="3051318"/>
            <a:ext cx="3545916" cy="659284"/>
          </a:xfrm>
          <a:prstGeom prst="roundRect">
            <a:avLst>
              <a:gd name="adj" fmla="val 279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답변 생성</a:t>
            </a:r>
            <a:endParaRPr lang="ko-KR" altLang="en-US" sz="2000" dirty="0"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A805B486-DF75-4E47-A182-FC15C3238399}"/>
              </a:ext>
            </a:extLst>
          </p:cNvPr>
          <p:cNvCxnSpPr>
            <a:cxnSpLocks/>
          </p:cNvCxnSpPr>
          <p:nvPr/>
        </p:nvCxnSpPr>
        <p:spPr>
          <a:xfrm>
            <a:off x="7464152" y="2161601"/>
            <a:ext cx="0" cy="671122"/>
          </a:xfrm>
          <a:prstGeom prst="straightConnector1">
            <a:avLst/>
          </a:prstGeom>
          <a:ln w="63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9E210B6-7611-412A-8494-E6D62AA5467D}"/>
              </a:ext>
            </a:extLst>
          </p:cNvPr>
          <p:cNvCxnSpPr>
            <a:cxnSpLocks/>
          </p:cNvCxnSpPr>
          <p:nvPr/>
        </p:nvCxnSpPr>
        <p:spPr>
          <a:xfrm>
            <a:off x="7419286" y="3893291"/>
            <a:ext cx="0" cy="360040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3">
            <a:extLst>
              <a:ext uri="{FF2B5EF4-FFF2-40B4-BE49-F238E27FC236}">
                <a16:creationId xmlns:a16="http://schemas.microsoft.com/office/drawing/2014/main" id="{85E66910-0DCB-4FED-8BF8-386F28936D82}"/>
              </a:ext>
            </a:extLst>
          </p:cNvPr>
          <p:cNvSpPr/>
          <p:nvPr/>
        </p:nvSpPr>
        <p:spPr bwMode="auto">
          <a:xfrm>
            <a:off x="6528048" y="1340768"/>
            <a:ext cx="1872208" cy="659284"/>
          </a:xfrm>
          <a:prstGeom prst="roundRect">
            <a:avLst>
              <a:gd name="adj" fmla="val 3706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사용자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화면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7D953AE-72B9-4647-A568-FE31316682AD}"/>
              </a:ext>
            </a:extLst>
          </p:cNvPr>
          <p:cNvSpPr/>
          <p:nvPr/>
        </p:nvSpPr>
        <p:spPr>
          <a:xfrm>
            <a:off x="8571514" y="1501133"/>
            <a:ext cx="271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① 카테고리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관심분야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선택</a:t>
            </a:r>
            <a:endParaRPr lang="ko-KR" altLang="en-US" sz="16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1535823-8920-4A65-87D9-133D206FBAD9}"/>
              </a:ext>
            </a:extLst>
          </p:cNvPr>
          <p:cNvSpPr/>
          <p:nvPr/>
        </p:nvSpPr>
        <p:spPr>
          <a:xfrm>
            <a:off x="7635410" y="2276103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② 프로그램 구동 명령</a:t>
            </a:r>
            <a:endParaRPr lang="ko-KR" altLang="en-US" sz="16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C38B6DE-B3EE-4DBD-80FF-625406A8D97E}"/>
              </a:ext>
            </a:extLst>
          </p:cNvPr>
          <p:cNvSpPr/>
          <p:nvPr/>
        </p:nvSpPr>
        <p:spPr>
          <a:xfrm>
            <a:off x="9215174" y="3139034"/>
            <a:ext cx="2156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③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 3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가지의 답변 추출</a:t>
            </a:r>
            <a:endParaRPr lang="ko-KR" altLang="en-US" sz="1600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5648F89-DE9D-44D0-BD25-3E238D98F532}"/>
              </a:ext>
            </a:extLst>
          </p:cNvPr>
          <p:cNvGrpSpPr/>
          <p:nvPr/>
        </p:nvGrpSpPr>
        <p:grpSpPr>
          <a:xfrm>
            <a:off x="5303912" y="1772816"/>
            <a:ext cx="1008112" cy="3501961"/>
            <a:chOff x="1991544" y="1556792"/>
            <a:chExt cx="1728192" cy="3573970"/>
          </a:xfrm>
        </p:grpSpPr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64F924E9-0763-46C8-AB8C-C448C35B7A12}"/>
                </a:ext>
              </a:extLst>
            </p:cNvPr>
            <p:cNvCxnSpPr>
              <a:cxnSpLocks/>
            </p:cNvCxnSpPr>
            <p:nvPr/>
          </p:nvCxnSpPr>
          <p:spPr>
            <a:xfrm>
              <a:off x="1991544" y="1556792"/>
              <a:ext cx="1728192" cy="0"/>
            </a:xfrm>
            <a:prstGeom prst="straightConnector1">
              <a:avLst/>
            </a:prstGeom>
            <a:ln w="63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F6B426E4-A22B-4E74-AF61-5F396B988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1544" y="5130762"/>
              <a:ext cx="493769" cy="0"/>
            </a:xfrm>
            <a:prstGeom prst="straightConnector1">
              <a:avLst/>
            </a:prstGeom>
            <a:ln w="63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FD2BD819-FC91-4372-B8DB-E9942C9FDC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1544" y="1556792"/>
              <a:ext cx="0" cy="3573970"/>
            </a:xfrm>
            <a:prstGeom prst="straightConnector1">
              <a:avLst/>
            </a:prstGeom>
            <a:ln w="63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6196D84-F012-483D-9BF6-BF7A8CDF6E6D}"/>
              </a:ext>
            </a:extLst>
          </p:cNvPr>
          <p:cNvSpPr/>
          <p:nvPr/>
        </p:nvSpPr>
        <p:spPr>
          <a:xfrm>
            <a:off x="3813175" y="967201"/>
            <a:ext cx="2525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④ 추천 중 답변을 하나를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선택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답변으로 사용하여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다음 대화로 </a:t>
            </a:r>
            <a:r>
              <a:rPr lang="ko-KR" altLang="en-US" sz="160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이어나감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D5E013C-2AE8-41DB-89BE-07597423DE69}"/>
              </a:ext>
            </a:extLst>
          </p:cNvPr>
          <p:cNvSpPr/>
          <p:nvPr/>
        </p:nvSpPr>
        <p:spPr>
          <a:xfrm>
            <a:off x="546317" y="2926374"/>
            <a:ext cx="2204627" cy="1001611"/>
          </a:xfrm>
          <a:prstGeom prst="roundRect">
            <a:avLst>
              <a:gd name="adj" fmla="val 279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Chat Bot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을 이용한 데이터셋 학습 단계</a:t>
            </a:r>
            <a:endParaRPr lang="ko-KR" altLang="en-US" sz="2000" dirty="0"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A507E584-237D-484F-8A4F-3D13C41F44CA}"/>
              </a:ext>
            </a:extLst>
          </p:cNvPr>
          <p:cNvCxnSpPr>
            <a:cxnSpLocks/>
          </p:cNvCxnSpPr>
          <p:nvPr/>
        </p:nvCxnSpPr>
        <p:spPr bwMode="auto">
          <a:xfrm>
            <a:off x="2783632" y="3436555"/>
            <a:ext cx="2092561" cy="0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headEnd type="none" w="med" len="med"/>
            <a:tailEnd type="stealth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84301B7-DE94-428D-841B-F5C9A07A57C3}"/>
              </a:ext>
            </a:extLst>
          </p:cNvPr>
          <p:cNvSpPr/>
          <p:nvPr/>
        </p:nvSpPr>
        <p:spPr>
          <a:xfrm>
            <a:off x="952095" y="2476109"/>
            <a:ext cx="1098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C0000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en-US" sz="1600" dirty="0">
                <a:solidFill>
                  <a:srgbClr val="C0000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학습단계</a:t>
            </a:r>
            <a:r>
              <a:rPr lang="en-US" altLang="ko-KR" sz="1600" dirty="0">
                <a:solidFill>
                  <a:srgbClr val="C0000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&gt;</a:t>
            </a:r>
            <a:endParaRPr lang="ko-KR" altLang="en-US" sz="1600" dirty="0">
              <a:solidFill>
                <a:srgbClr val="C00000"/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8D4F2B4-507A-4A00-809B-9A54A08FA4CA}"/>
              </a:ext>
            </a:extLst>
          </p:cNvPr>
          <p:cNvSpPr/>
          <p:nvPr/>
        </p:nvSpPr>
        <p:spPr>
          <a:xfrm>
            <a:off x="7097705" y="849772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C0000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en-US" sz="1600" dirty="0">
                <a:solidFill>
                  <a:srgbClr val="C0000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활용</a:t>
            </a:r>
            <a:r>
              <a:rPr lang="en-US" altLang="ko-KR" sz="1600" dirty="0">
                <a:solidFill>
                  <a:srgbClr val="C00000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함초롬바탕" panose="02030604000101010101" pitchFamily="18" charset="-127"/>
              </a:rPr>
              <a:t>&gt;</a:t>
            </a:r>
            <a:endParaRPr lang="ko-KR" altLang="en-US" sz="1600" dirty="0">
              <a:solidFill>
                <a:srgbClr val="C00000"/>
              </a:solidFill>
              <a:latin typeface="나눔바른고딕OTF" panose="02020603020101020101" pitchFamily="18" charset="-127"/>
              <a:ea typeface="나눔바른고딕OTF" panose="0202060302010102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E81449-6E06-4202-876C-3CF26428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37" y="4436020"/>
            <a:ext cx="5416916" cy="18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7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27B8ED-85F8-4627-932B-8F854ABC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47" y="864387"/>
            <a:ext cx="11752906" cy="1965729"/>
          </a:xfrm>
        </p:spPr>
        <p:txBody>
          <a:bodyPr/>
          <a:lstStyle/>
          <a:p>
            <a:r>
              <a:rPr lang="en-US" altLang="ko-KR" dirty="0"/>
              <a:t>Chat Bot</a:t>
            </a:r>
            <a:r>
              <a:rPr lang="ko-KR" altLang="en-US" dirty="0"/>
              <a:t>의 원리</a:t>
            </a:r>
            <a:endParaRPr lang="en-US" altLang="ko-KR" dirty="0"/>
          </a:p>
          <a:p>
            <a:pPr lvl="1"/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4020202020204" pitchFamily="34" charset="0"/>
              </a:rPr>
              <a:t>사용자가 메시지를 보내면 봇이 그 메시지를 분석하고</a:t>
            </a:r>
            <a:r>
              <a:rPr lang="en-US" altLang="ko-KR" b="0" i="0" dirty="0">
                <a:solidFill>
                  <a:srgbClr val="373A3C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4020202020204" pitchFamily="34" charset="0"/>
              </a:rPr>
              <a:t>특정 문장이나 단어 등의 조건 일치에 따라 대답을 달리해주는 원리다</a:t>
            </a:r>
            <a:r>
              <a:rPr lang="en-US" altLang="ko-KR" b="0" i="0" dirty="0">
                <a:solidFill>
                  <a:srgbClr val="373A3C"/>
                </a:solidFill>
                <a:effectLst/>
                <a:latin typeface="Open Sans" panose="020B0604020202020204" pitchFamily="34" charset="0"/>
              </a:rPr>
              <a:t>. 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650250" lvl="2" indent="0">
              <a:buNone/>
            </a:pP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marL="650250" lvl="2" indent="0">
              <a:buNone/>
            </a:pPr>
            <a:endParaRPr lang="en-US" altLang="ko-KR" dirty="0"/>
          </a:p>
          <a:p>
            <a:pPr lvl="4"/>
            <a:endParaRPr lang="en-US" altLang="ko-KR" dirty="0"/>
          </a:p>
          <a:p>
            <a:pPr lvl="4"/>
            <a:endParaRPr lang="en-US" altLang="ko-KR" dirty="0"/>
          </a:p>
          <a:p>
            <a:pPr lvl="4"/>
            <a:endParaRPr lang="en-US" altLang="ko-KR" dirty="0"/>
          </a:p>
          <a:p>
            <a:pPr lvl="4"/>
            <a:endParaRPr lang="en-US" altLang="ko-KR" dirty="0"/>
          </a:p>
        </p:txBody>
      </p:sp>
      <p:sp>
        <p:nvSpPr>
          <p:cNvPr id="70" name="제목 69">
            <a:extLst>
              <a:ext uri="{FF2B5EF4-FFF2-40B4-BE49-F238E27FC236}">
                <a16:creationId xmlns:a16="http://schemas.microsoft.com/office/drawing/2014/main" id="{1DC2B5AC-82A7-4E22-9AD6-E17C0C84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적용 기술 개요</a:t>
            </a:r>
          </a:p>
        </p:txBody>
      </p:sp>
    </p:spTree>
    <p:extLst>
      <p:ext uri="{BB962C8B-B14F-4D97-AF65-F5344CB8AC3E}">
        <p14:creationId xmlns:p14="http://schemas.microsoft.com/office/powerpoint/2010/main" val="126785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60874F9-6DD1-4A01-A152-DD7769B56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하드웨어 및 </a:t>
            </a:r>
            <a:r>
              <a:rPr lang="en-US" altLang="ko-KR" dirty="0"/>
              <a:t>OS</a:t>
            </a:r>
            <a:r>
              <a:rPr lang="ko-KR" altLang="en-US" dirty="0"/>
              <a:t> </a:t>
            </a:r>
            <a:endParaRPr lang="en-US" altLang="ko-KR" dirty="0"/>
          </a:p>
          <a:p>
            <a:pPr lvl="2"/>
            <a:r>
              <a:rPr lang="en-US" altLang="ko-KR" dirty="0"/>
              <a:t>OS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윈도우</a:t>
            </a:r>
            <a:r>
              <a:rPr lang="en-US" altLang="ko-KR" dirty="0"/>
              <a:t> OS or </a:t>
            </a:r>
            <a:r>
              <a:rPr lang="ko-KR" altLang="en-US" dirty="0"/>
              <a:t>안드로이드</a:t>
            </a:r>
            <a:endParaRPr lang="en-US" altLang="ko-KR" dirty="0"/>
          </a:p>
          <a:p>
            <a:r>
              <a:rPr lang="ko-KR" altLang="en-US" dirty="0"/>
              <a:t>소프트웨어 </a:t>
            </a:r>
            <a:endParaRPr lang="en-US" altLang="ko-KR" dirty="0"/>
          </a:p>
          <a:p>
            <a:pPr lvl="1"/>
            <a:r>
              <a:rPr lang="ko-KR" altLang="en-US" dirty="0"/>
              <a:t>기본사항</a:t>
            </a:r>
            <a:endParaRPr lang="en-US" altLang="ko-KR" dirty="0"/>
          </a:p>
          <a:p>
            <a:pPr lvl="2"/>
            <a:r>
              <a:rPr lang="ko-KR" altLang="en-US" dirty="0"/>
              <a:t>본 과제에서는 아나콘다와 </a:t>
            </a:r>
            <a:r>
              <a:rPr lang="ko-KR" altLang="en-US" dirty="0" err="1"/>
              <a:t>파이토치를</a:t>
            </a:r>
            <a:r>
              <a:rPr lang="ko-KR" altLang="en-US" dirty="0"/>
              <a:t> 설치하면 함께 설치되는 패키지만 사용</a:t>
            </a:r>
            <a:endParaRPr lang="en-US" altLang="ko-KR" dirty="0"/>
          </a:p>
          <a:p>
            <a:pPr lvl="2"/>
            <a:r>
              <a:rPr lang="ko-KR" altLang="en-US" dirty="0"/>
              <a:t>따라서 외부 패키지를 따로 설치할 필요는 없음 </a:t>
            </a:r>
            <a:endParaRPr lang="en-US" altLang="ko-KR" dirty="0"/>
          </a:p>
          <a:p>
            <a:pPr lvl="1"/>
            <a:r>
              <a:rPr lang="ko-KR" altLang="en-US" dirty="0"/>
              <a:t>작품에 사용하는 패키지 목록</a:t>
            </a:r>
            <a:r>
              <a:rPr lang="en-US" altLang="ko-KR" dirty="0"/>
              <a:t>	</a:t>
            </a:r>
          </a:p>
          <a:p>
            <a:pPr marL="216000" indent="0">
              <a:buNone/>
            </a:pP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F271C12-38DD-4F99-9EC5-E1A3D0F7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개발 및 실행 환경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58795D82-7F11-49E3-9D76-3F3B947D4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090871"/>
              </p:ext>
            </p:extLst>
          </p:nvPr>
        </p:nvGraphicFramePr>
        <p:xfrm>
          <a:off x="1127448" y="4077072"/>
          <a:ext cx="8928993" cy="2565850"/>
        </p:xfrm>
        <a:graphic>
          <a:graphicData uri="http://schemas.openxmlformats.org/drawingml/2006/table">
            <a:tbl>
              <a:tblPr/>
              <a:tblGrid>
                <a:gridCol w="2773786">
                  <a:extLst>
                    <a:ext uri="{9D8B030D-6E8A-4147-A177-3AD203B41FA5}">
                      <a16:colId xmlns:a16="http://schemas.microsoft.com/office/drawing/2014/main" val="698812497"/>
                    </a:ext>
                  </a:extLst>
                </a:gridCol>
                <a:gridCol w="6155207">
                  <a:extLst>
                    <a:ext uri="{9D8B030D-6E8A-4147-A177-3AD203B41FA5}">
                      <a16:colId xmlns:a16="http://schemas.microsoft.com/office/drawing/2014/main" val="576083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844904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python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버전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86244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Python packages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sys, </a:t>
                      </a:r>
                      <a:r>
                        <a:rPr lang="en-US" altLang="ko-KR" sz="18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utils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907920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numpy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Ver 1.21.2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63604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matplotlib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Ver 3.4.3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404755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pytorch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Pytorch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버전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311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176217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torchvision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Torchvision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버전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0.11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199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08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A87A6B8-B738-44A2-97BA-FA0B93B27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개요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A962DA4-ED5A-4845-9DE8-C5923A67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개발 업무 분장</a:t>
            </a:r>
          </a:p>
        </p:txBody>
      </p:sp>
      <p:graphicFrame>
        <p:nvGraphicFramePr>
          <p:cNvPr id="5" name="내용 개체 틀 3">
            <a:extLst>
              <a:ext uri="{FF2B5EF4-FFF2-40B4-BE49-F238E27FC236}">
                <a16:creationId xmlns:a16="http://schemas.microsoft.com/office/drawing/2014/main" id="{C0A95527-01C2-4C31-A090-452454A9E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390669"/>
              </p:ext>
            </p:extLst>
          </p:nvPr>
        </p:nvGraphicFramePr>
        <p:xfrm>
          <a:off x="1343472" y="1772816"/>
          <a:ext cx="9001000" cy="3871511"/>
        </p:xfrm>
        <a:graphic>
          <a:graphicData uri="http://schemas.openxmlformats.org/drawingml/2006/table">
            <a:tbl>
              <a:tblPr/>
              <a:tblGrid>
                <a:gridCol w="1965652">
                  <a:extLst>
                    <a:ext uri="{9D8B030D-6E8A-4147-A177-3AD203B41FA5}">
                      <a16:colId xmlns:a16="http://schemas.microsoft.com/office/drawing/2014/main" val="1601691482"/>
                    </a:ext>
                  </a:extLst>
                </a:gridCol>
                <a:gridCol w="2066796">
                  <a:extLst>
                    <a:ext uri="{9D8B030D-6E8A-4147-A177-3AD203B41FA5}">
                      <a16:colId xmlns:a16="http://schemas.microsoft.com/office/drawing/2014/main" val="698812497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307307372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하드웨어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844904"/>
                  </a:ext>
                </a:extLst>
              </a:tr>
              <a:tr h="1357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허혁진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팀장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 관리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873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설계 및 학습알고리즘 구현 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838784"/>
                  </a:ext>
                </a:extLst>
              </a:tr>
              <a:tr h="105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김성준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학습알고리즘 구현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873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학습 실험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527542"/>
                  </a:ext>
                </a:extLst>
              </a:tr>
              <a:tr h="1025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문신곤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학습데이터셋 제작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3873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모델 학습 실험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4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0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3632" y="647700"/>
            <a:ext cx="8455868" cy="1866901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학습 데이터 구축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학습데이터 구축</a:t>
            </a:r>
            <a:endParaRPr lang="en-US" altLang="ko-KR" dirty="0"/>
          </a:p>
          <a:p>
            <a:r>
              <a:rPr lang="ko-KR" altLang="en-US" dirty="0"/>
              <a:t>데이터셋 및 </a:t>
            </a:r>
            <a:r>
              <a:rPr lang="ko-KR" altLang="en-US" dirty="0" err="1"/>
              <a:t>데이터로더</a:t>
            </a:r>
            <a:r>
              <a:rPr lang="ko-KR" altLang="en-US" dirty="0"/>
              <a:t> 클래스 제작</a:t>
            </a:r>
            <a:endParaRPr lang="en-US" altLang="ko-KR" dirty="0"/>
          </a:p>
          <a:p>
            <a:r>
              <a:rPr lang="ko-KR" altLang="en-US" dirty="0"/>
              <a:t>진행현황 및 향후계획</a:t>
            </a:r>
          </a:p>
        </p:txBody>
      </p:sp>
    </p:spTree>
    <p:extLst>
      <p:ext uri="{BB962C8B-B14F-4D97-AF65-F5344CB8AC3E}">
        <p14:creationId xmlns:p14="http://schemas.microsoft.com/office/powerpoint/2010/main" val="409079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A87A6B8-B738-44A2-97BA-FA0B93B27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개요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A962DA4-ED5A-4845-9DE8-C5923A67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학습데이터 구축</a:t>
            </a:r>
          </a:p>
        </p:txBody>
      </p:sp>
      <p:graphicFrame>
        <p:nvGraphicFramePr>
          <p:cNvPr id="5" name="내용 개체 틀 3">
            <a:extLst>
              <a:ext uri="{FF2B5EF4-FFF2-40B4-BE49-F238E27FC236}">
                <a16:creationId xmlns:a16="http://schemas.microsoft.com/office/drawing/2014/main" id="{C0A95527-01C2-4C31-A090-452454A9E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600265"/>
              </p:ext>
            </p:extLst>
          </p:nvPr>
        </p:nvGraphicFramePr>
        <p:xfrm>
          <a:off x="1415480" y="1268760"/>
          <a:ext cx="9001000" cy="5521714"/>
        </p:xfrm>
        <a:graphic>
          <a:graphicData uri="http://schemas.openxmlformats.org/drawingml/2006/table">
            <a:tbl>
              <a:tblPr/>
              <a:tblGrid>
                <a:gridCol w="1965652">
                  <a:extLst>
                    <a:ext uri="{9D8B030D-6E8A-4147-A177-3AD203B41FA5}">
                      <a16:colId xmlns:a16="http://schemas.microsoft.com/office/drawing/2014/main" val="1601691482"/>
                    </a:ext>
                  </a:extLst>
                </a:gridCol>
                <a:gridCol w="7035348">
                  <a:extLst>
                    <a:ext uri="{9D8B030D-6E8A-4147-A177-3AD203B41FA5}">
                      <a16:colId xmlns:a16="http://schemas.microsoft.com/office/drawing/2014/main" val="698812497"/>
                    </a:ext>
                  </a:extLst>
                </a:gridCol>
              </a:tblGrid>
              <a:tr h="236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제목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844904"/>
                  </a:ext>
                </a:extLst>
              </a:tr>
              <a:tr h="4856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개요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일상 대화 데이터셋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838784"/>
                  </a:ext>
                </a:extLst>
              </a:tr>
              <a:tr h="377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출처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https://aihub.or.kr/opendata/keti-data/recognition-laguage/KETI-02-010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52754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규모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연속적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10,000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대화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단발성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55,627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문장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46768"/>
                  </a:ext>
                </a:extLst>
              </a:tr>
              <a:tr h="935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파일구성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엑셀 파일</a:t>
                      </a:r>
                      <a:endParaRPr lang="en-US" altLang="ko-KR" sz="16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01600" marR="0"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- A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발화 시작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구분자</a:t>
                      </a:r>
                      <a:endParaRPr lang="en-US" altLang="ko-KR" sz="16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01600" marR="0"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- B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발화 본문</a:t>
                      </a:r>
                      <a:endParaRPr lang="en-US" altLang="ko-KR" sz="16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01600" marR="0"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- C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 문장의 감정 정보</a:t>
                      </a:r>
                      <a:endParaRPr lang="en-US" altLang="ko-KR" sz="16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01600" marR="0"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대화문의 시작은 파란색 음영 및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열의 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표시로 구분되어 있음</a:t>
                      </a:r>
                      <a:endParaRPr lang="en-US" altLang="ko-KR" sz="16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01600" marR="0"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모든 대화문은 두 사람의 대화 내용이며 행이 바뀌며 발화자가 바뀜</a:t>
                      </a:r>
                      <a:endParaRPr lang="en-US" altLang="ko-KR" sz="16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01600" marR="0"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61064"/>
                  </a:ext>
                </a:extLst>
              </a:tr>
              <a:tr h="935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샘플 이미지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0" lvl="0" indent="-28575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465849"/>
                  </a:ext>
                </a:extLst>
              </a:tr>
              <a:tr h="411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참조 사이트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49241" marR="49241" marT="24620" marB="2462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959562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B4AD7A0B-E790-44F1-A87A-FA07AA6EB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531" y="5476396"/>
            <a:ext cx="6911875" cy="9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7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22130</TotalTime>
  <Words>654</Words>
  <Application>Microsoft Office PowerPoint</Application>
  <PresentationFormat>와이드스크린</PresentationFormat>
  <Paragraphs>153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Open Sans</vt:lpstr>
      <vt:lpstr>굴림</vt:lpstr>
      <vt:lpstr>나눔바른고딕OTF</vt:lpstr>
      <vt:lpstr>나눔바른고딕OTF Light</vt:lpstr>
      <vt:lpstr>맑은 고딕</vt:lpstr>
      <vt:lpstr>함초롬바탕</vt:lpstr>
      <vt:lpstr>Arial</vt:lpstr>
      <vt:lpstr>Wingdings</vt:lpstr>
      <vt:lpstr>Office 테마</vt:lpstr>
      <vt:lpstr>디자인 사용자 지정</vt:lpstr>
      <vt:lpstr>Chat bot 기반 일상 대화 추천 시스템</vt:lpstr>
      <vt:lpstr>1. 작품 개요 </vt:lpstr>
      <vt:lpstr>작품 소개</vt:lpstr>
      <vt:lpstr>작품 소개</vt:lpstr>
      <vt:lpstr>적용 기술 개요</vt:lpstr>
      <vt:lpstr>개발 및 실행 환경</vt:lpstr>
      <vt:lpstr>개발 업무 분장</vt:lpstr>
      <vt:lpstr>2. 학습 데이터 구축 </vt:lpstr>
      <vt:lpstr>학습데이터 구축</vt:lpstr>
      <vt:lpstr>학습데이터 구축 </vt:lpstr>
      <vt:lpstr>데이터셋 및 데이터로더 제작</vt:lpstr>
      <vt:lpstr>데이터셋 및 데이터로더 제작</vt:lpstr>
      <vt:lpstr>진행현황 및 향후계획</vt:lpstr>
      <vt:lpstr>진행현황 및 향후계획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생활 속의 반도체</dc:title>
  <dc:creator>User</dc:creator>
  <cp:lastModifiedBy>김희철 </cp:lastModifiedBy>
  <cp:revision>1030</cp:revision>
  <cp:lastPrinted>2021-11-26T23:52:16Z</cp:lastPrinted>
  <dcterms:created xsi:type="dcterms:W3CDTF">2021-07-06T04:05:08Z</dcterms:created>
  <dcterms:modified xsi:type="dcterms:W3CDTF">2022-11-10T05:56:34Z</dcterms:modified>
</cp:coreProperties>
</file>