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385" r:id="rId3"/>
    <p:sldId id="393" r:id="rId4"/>
    <p:sldId id="396" r:id="rId5"/>
    <p:sldId id="394" r:id="rId6"/>
    <p:sldId id="397" r:id="rId7"/>
    <p:sldId id="399" r:id="rId8"/>
    <p:sldId id="400" r:id="rId9"/>
    <p:sldId id="391" r:id="rId10"/>
    <p:sldId id="392" r:id="rId11"/>
  </p:sldIdLst>
  <p:sldSz cx="9144000" cy="6858000" type="screen4x3"/>
  <p:notesSz cx="7104063" cy="102346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306" autoAdjust="0"/>
  </p:normalViewPr>
  <p:slideViewPr>
    <p:cSldViewPr>
      <p:cViewPr varScale="1">
        <p:scale>
          <a:sx n="115" d="100"/>
          <a:sy n="115" d="100"/>
        </p:scale>
        <p:origin x="77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8" cy="511731"/>
          </a:xfrm>
          <a:prstGeom prst="rect">
            <a:avLst/>
          </a:prstGeom>
        </p:spPr>
        <p:txBody>
          <a:bodyPr vert="horz" lIns="94668" tIns="47334" rIns="94668" bIns="47334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8" cy="511731"/>
          </a:xfrm>
          <a:prstGeom prst="rect">
            <a:avLst/>
          </a:prstGeom>
        </p:spPr>
        <p:txBody>
          <a:bodyPr vert="horz" lIns="94668" tIns="47334" rIns="94668" bIns="47334" rtlCol="0"/>
          <a:lstStyle>
            <a:lvl1pPr algn="r">
              <a:defRPr sz="1200"/>
            </a:lvl1pPr>
          </a:lstStyle>
          <a:p>
            <a:fld id="{6C6F4ECC-EEEF-4B63-9305-055776D638E6}" type="datetimeFigureOut">
              <a:rPr lang="ko-KR" altLang="en-US" smtClean="0"/>
              <a:pPr/>
              <a:t>2016-11-29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68" tIns="47334" rIns="94668" bIns="47334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vert="horz" lIns="94668" tIns="47334" rIns="94668" bIns="47334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8" cy="511731"/>
          </a:xfrm>
          <a:prstGeom prst="rect">
            <a:avLst/>
          </a:prstGeom>
        </p:spPr>
        <p:txBody>
          <a:bodyPr vert="horz" lIns="94668" tIns="47334" rIns="94668" bIns="47334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8" cy="511731"/>
          </a:xfrm>
          <a:prstGeom prst="rect">
            <a:avLst/>
          </a:prstGeom>
        </p:spPr>
        <p:txBody>
          <a:bodyPr vert="horz" lIns="94668" tIns="47334" rIns="94668" bIns="47334" rtlCol="0" anchor="b"/>
          <a:lstStyle>
            <a:lvl1pPr algn="r">
              <a:defRPr sz="1200"/>
            </a:lvl1pPr>
          </a:lstStyle>
          <a:p>
            <a:fld id="{6F3E2805-83AD-47F7-B502-3188B9AFF62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안녕하십니까 </a:t>
            </a:r>
            <a:r>
              <a:rPr lang="ko-KR" altLang="en-US" dirty="0" err="1" smtClean="0"/>
              <a:t>인사드립니다</a:t>
            </a:r>
            <a:r>
              <a:rPr lang="en-US" altLang="ko-KR" dirty="0" smtClean="0"/>
              <a:t>. </a:t>
            </a:r>
            <a:r>
              <a:rPr lang="ko-KR" altLang="en-US" dirty="0" err="1" smtClean="0"/>
              <a:t>대구테크노파크</a:t>
            </a:r>
            <a:r>
              <a:rPr lang="ko-KR" altLang="en-US" dirty="0" smtClean="0"/>
              <a:t> 스타기업추진사무국에 </a:t>
            </a:r>
            <a:r>
              <a:rPr lang="ko-KR" altLang="en-US" dirty="0" err="1" smtClean="0"/>
              <a:t>김륜홍입니다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(</a:t>
            </a:r>
            <a:r>
              <a:rPr lang="ko-KR" altLang="en-US" dirty="0" smtClean="0"/>
              <a:t>날씨 등 안부인사</a:t>
            </a:r>
            <a:r>
              <a:rPr lang="en-US" altLang="ko-KR" dirty="0" smtClean="0"/>
              <a:t>)</a:t>
            </a:r>
          </a:p>
          <a:p>
            <a:r>
              <a:rPr lang="ko-KR" altLang="en-US" dirty="0" smtClean="0"/>
              <a:t>오늘 참석해 주신 </a:t>
            </a:r>
            <a:r>
              <a:rPr lang="en-US" altLang="ko-KR" dirty="0" smtClean="0"/>
              <a:t>22</a:t>
            </a:r>
            <a:r>
              <a:rPr lang="ko-KR" altLang="en-US" dirty="0" smtClean="0"/>
              <a:t>개사의 스타기업인이 바로 대구경제를 이끄는 </a:t>
            </a:r>
            <a:r>
              <a:rPr lang="en-US" altLang="ko-KR" dirty="0" smtClean="0"/>
              <a:t>‘</a:t>
            </a:r>
            <a:r>
              <a:rPr lang="ko-KR" altLang="en-US" dirty="0" err="1" smtClean="0"/>
              <a:t>에스프레소</a:t>
            </a:r>
            <a:r>
              <a:rPr lang="ko-KR" altLang="en-US" dirty="0" smtClean="0"/>
              <a:t> 맨</a:t>
            </a:r>
            <a:r>
              <a:rPr lang="en-US" altLang="ko-KR" dirty="0" smtClean="0"/>
              <a:t>’ </a:t>
            </a:r>
            <a:r>
              <a:rPr lang="ko-KR" altLang="en-US" dirty="0" smtClean="0"/>
              <a:t>이 아닌가 생각됩니다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바로 </a:t>
            </a:r>
            <a:r>
              <a:rPr lang="ko-KR" altLang="en-US" dirty="0" err="1" smtClean="0"/>
              <a:t>이자리는</a:t>
            </a:r>
            <a:r>
              <a:rPr lang="ko-KR" altLang="en-US" dirty="0" smtClean="0"/>
              <a:t> 대구스타기업에서 새로운 동력을 창출해줄</a:t>
            </a:r>
            <a:r>
              <a:rPr lang="en-US" altLang="ko-KR" dirty="0" smtClean="0"/>
              <a:t>, </a:t>
            </a:r>
            <a:r>
              <a:rPr lang="ko-KR" altLang="en-US" dirty="0" smtClean="0"/>
              <a:t>아이디어와 패기가 넘치는 예비 </a:t>
            </a:r>
            <a:r>
              <a:rPr lang="ko-KR" altLang="en-US" dirty="0" err="1" smtClean="0"/>
              <a:t>에스프레소맨</a:t>
            </a:r>
            <a:r>
              <a:rPr lang="en-US" altLang="ko-KR" dirty="0" smtClean="0"/>
              <a:t>…. </a:t>
            </a:r>
            <a:r>
              <a:rPr lang="ko-KR" altLang="en-US" dirty="0" smtClean="0"/>
              <a:t>저희는 히어로라고 지칭하겠습니다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스타기업에서 활약하고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지역경제를 이끌 히어로를 </a:t>
            </a:r>
            <a:r>
              <a:rPr lang="ko-KR" altLang="en-US" dirty="0" err="1" smtClean="0"/>
              <a:t>찾기위해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이자리에</a:t>
            </a:r>
            <a:r>
              <a:rPr lang="ko-KR" altLang="en-US" dirty="0" smtClean="0"/>
              <a:t> 왔습니다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참석해주신 지역대학 학생들께 감사인사를 드립니다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(</a:t>
            </a:r>
            <a:r>
              <a:rPr lang="ko-KR" altLang="en-US" dirty="0" smtClean="0"/>
              <a:t>오늘 행사순서 안내</a:t>
            </a:r>
            <a:r>
              <a:rPr lang="en-US" altLang="ko-KR" dirty="0" smtClean="0"/>
              <a:t>)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E2805-83AD-47F7-B502-3188B9AFF623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지금부터는 </a:t>
            </a:r>
            <a:r>
              <a:rPr lang="ko-KR" altLang="en-US" dirty="0" err="1" smtClean="0"/>
              <a:t>저희사업소개를</a:t>
            </a:r>
            <a:r>
              <a:rPr lang="ko-KR" altLang="en-US" dirty="0" smtClean="0"/>
              <a:t> 간단히 드리고 면접방법을 진행하도록 하겠습니다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스타기업에 대한 소개영상을 보도록 하겠습니다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지역의 중견중소기업은 사람 </a:t>
            </a:r>
            <a:r>
              <a:rPr lang="ko-KR" altLang="en-US" dirty="0" err="1" smtClean="0"/>
              <a:t>한명한명이</a:t>
            </a:r>
            <a:r>
              <a:rPr lang="ko-KR" altLang="en-US" dirty="0" smtClean="0"/>
              <a:t> 큰 자산임</a:t>
            </a:r>
            <a:r>
              <a:rPr lang="en-US" altLang="ko-KR" dirty="0" smtClean="0"/>
              <a:t>. </a:t>
            </a:r>
            <a:r>
              <a:rPr lang="ko-KR" altLang="en-US" dirty="0" err="1" smtClean="0"/>
              <a:t>그말은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즉슨</a:t>
            </a:r>
            <a:r>
              <a:rPr lang="ko-KR" altLang="en-US" dirty="0" smtClean="0"/>
              <a:t> 나의 역량이 기업의 역량으로 반영되기가 쉬움</a:t>
            </a:r>
            <a:r>
              <a:rPr lang="en-US" altLang="ko-KR" dirty="0" smtClean="0"/>
              <a:t>. </a:t>
            </a:r>
            <a:r>
              <a:rPr lang="ko-KR" altLang="en-US" dirty="0" smtClean="0"/>
              <a:t>즉 가능성을 펼칠 기회가 많다는 뜻임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저는 개인적으로 사람은 이노베이션 추구 유전자와 </a:t>
            </a:r>
            <a:r>
              <a:rPr lang="ko-KR" altLang="en-US" dirty="0" err="1" smtClean="0"/>
              <a:t>스테블레이션</a:t>
            </a:r>
            <a:r>
              <a:rPr lang="en-US" altLang="ko-KR" dirty="0" smtClean="0"/>
              <a:t>(</a:t>
            </a:r>
            <a:r>
              <a:rPr lang="ko-KR" altLang="en-US" dirty="0" smtClean="0"/>
              <a:t>안정</a:t>
            </a:r>
            <a:r>
              <a:rPr lang="en-US" altLang="ko-KR" dirty="0" smtClean="0"/>
              <a:t>) </a:t>
            </a:r>
            <a:r>
              <a:rPr lang="ko-KR" altLang="en-US" dirty="0" smtClean="0"/>
              <a:t>추구 유전자로 나눠진다고 보고 있음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평균적으로 대기업이 많은 장점들이 있지만</a:t>
            </a:r>
            <a:r>
              <a:rPr lang="en-US" altLang="ko-KR" dirty="0" smtClean="0"/>
              <a:t>, </a:t>
            </a:r>
            <a:r>
              <a:rPr lang="ko-KR" altLang="en-US" dirty="0" smtClean="0"/>
              <a:t>혁신을 추구하는 사람이 </a:t>
            </a:r>
            <a:r>
              <a:rPr lang="ko-KR" altLang="en-US" dirty="0" err="1" smtClean="0"/>
              <a:t>강소기업이</a:t>
            </a:r>
            <a:r>
              <a:rPr lang="ko-KR" altLang="en-US" dirty="0" smtClean="0"/>
              <a:t> 가진 장점을 충분히 활용한다면 더 큰 성공으로 나아갈 수 있다고 봄 </a:t>
            </a:r>
            <a:r>
              <a:rPr lang="en-US" altLang="ko-KR" dirty="0" smtClean="0"/>
              <a:t>(</a:t>
            </a:r>
            <a:r>
              <a:rPr lang="ko-KR" altLang="en-US" dirty="0" smtClean="0"/>
              <a:t>나만의 사업을 </a:t>
            </a:r>
            <a:r>
              <a:rPr lang="ko-KR" altLang="en-US" dirty="0" err="1" smtClean="0"/>
              <a:t>할수도</a:t>
            </a:r>
            <a:r>
              <a:rPr lang="ko-KR" altLang="en-US" dirty="0" smtClean="0"/>
              <a:t> 있음</a:t>
            </a:r>
            <a:r>
              <a:rPr lang="en-US" altLang="ko-KR" dirty="0" smtClean="0"/>
              <a:t>)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그리고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지역</a:t>
            </a:r>
            <a:r>
              <a:rPr lang="en-US" altLang="ko-KR" dirty="0" smtClean="0"/>
              <a:t>(</a:t>
            </a:r>
            <a:r>
              <a:rPr lang="ko-KR" altLang="en-US" dirty="0" smtClean="0"/>
              <a:t>대구</a:t>
            </a:r>
            <a:r>
              <a:rPr lang="en-US" altLang="ko-KR" dirty="0" smtClean="0"/>
              <a:t>)</a:t>
            </a:r>
            <a:r>
              <a:rPr lang="ko-KR" altLang="en-US" dirty="0" smtClean="0"/>
              <a:t>에서 부모님 친구들과 함께 생활할 수 있다는 것 역시 큰 강점이라고 생각함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E2805-83AD-47F7-B502-3188B9AFF623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3F555-3D0D-491A-9064-C09F52C81166}" type="datetimeFigureOut">
              <a:rPr lang="ko-KR" altLang="en-US" smtClean="0"/>
              <a:pPr/>
              <a:t>2016-11-29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C1CEB-242E-4B46-A4DD-DDDCBAF83CD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3F555-3D0D-491A-9064-C09F52C81166}" type="datetimeFigureOut">
              <a:rPr lang="ko-KR" altLang="en-US" smtClean="0"/>
              <a:pPr/>
              <a:t>2016-11-29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C1CEB-242E-4B46-A4DD-DDDCBAF83CD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3F555-3D0D-491A-9064-C09F52C81166}" type="datetimeFigureOut">
              <a:rPr lang="ko-KR" altLang="en-US" smtClean="0"/>
              <a:pPr/>
              <a:t>2016-11-29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C1CEB-242E-4B46-A4DD-DDDCBAF83CD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3F555-3D0D-491A-9064-C09F52C81166}" type="datetimeFigureOut">
              <a:rPr lang="ko-KR" altLang="en-US" smtClean="0"/>
              <a:pPr/>
              <a:t>2016-11-29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C1CEB-242E-4B46-A4DD-DDDCBAF83CD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3F555-3D0D-491A-9064-C09F52C81166}" type="datetimeFigureOut">
              <a:rPr lang="ko-KR" altLang="en-US" smtClean="0"/>
              <a:pPr/>
              <a:t>2016-11-29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C1CEB-242E-4B46-A4DD-DDDCBAF83CD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3F555-3D0D-491A-9064-C09F52C81166}" type="datetimeFigureOut">
              <a:rPr lang="ko-KR" altLang="en-US" smtClean="0"/>
              <a:pPr/>
              <a:t>2016-11-29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C1CEB-242E-4B46-A4DD-DDDCBAF83CD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3F555-3D0D-491A-9064-C09F52C81166}" type="datetimeFigureOut">
              <a:rPr lang="ko-KR" altLang="en-US" smtClean="0"/>
              <a:pPr/>
              <a:t>2016-11-29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C1CEB-242E-4B46-A4DD-DDDCBAF83CD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3F555-3D0D-491A-9064-C09F52C81166}" type="datetimeFigureOut">
              <a:rPr lang="ko-KR" altLang="en-US" smtClean="0"/>
              <a:pPr/>
              <a:t>2016-11-29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C1CEB-242E-4B46-A4DD-DDDCBAF83CD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3F555-3D0D-491A-9064-C09F52C81166}" type="datetimeFigureOut">
              <a:rPr lang="ko-KR" altLang="en-US" smtClean="0"/>
              <a:pPr/>
              <a:t>2016-11-29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C1CEB-242E-4B46-A4DD-DDDCBAF83CD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3F555-3D0D-491A-9064-C09F52C81166}" type="datetimeFigureOut">
              <a:rPr lang="ko-KR" altLang="en-US" smtClean="0"/>
              <a:pPr/>
              <a:t>2016-11-29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C1CEB-242E-4B46-A4DD-DDDCBAF83CD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3F555-3D0D-491A-9064-C09F52C81166}" type="datetimeFigureOut">
              <a:rPr lang="ko-KR" altLang="en-US" smtClean="0"/>
              <a:pPr/>
              <a:t>2016-11-29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C1CEB-242E-4B46-A4DD-DDDCBAF83CD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3F555-3D0D-491A-9064-C09F52C81166}" type="datetimeFigureOut">
              <a:rPr lang="ko-KR" altLang="en-US" smtClean="0"/>
              <a:pPr/>
              <a:t>2016-11-29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C1CEB-242E-4B46-A4DD-DDDCBAF83CD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b="51219"/>
          <a:stretch>
            <a:fillRect/>
          </a:stretch>
        </p:blipFill>
        <p:spPr bwMode="auto">
          <a:xfrm>
            <a:off x="611560" y="3140968"/>
            <a:ext cx="784887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그룹 47"/>
          <p:cNvGrpSpPr/>
          <p:nvPr/>
        </p:nvGrpSpPr>
        <p:grpSpPr>
          <a:xfrm>
            <a:off x="6876256" y="2636912"/>
            <a:ext cx="1872208" cy="864096"/>
            <a:chOff x="577146" y="3841781"/>
            <a:chExt cx="2257149" cy="1092670"/>
          </a:xfrm>
        </p:grpSpPr>
        <p:pic>
          <p:nvPicPr>
            <p:cNvPr id="10" name="그림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146" y="3841781"/>
              <a:ext cx="1092670" cy="1092670"/>
            </a:xfrm>
            <a:prstGeom prst="rect">
              <a:avLst/>
            </a:prstGeom>
          </p:spPr>
        </p:pic>
        <p:pic>
          <p:nvPicPr>
            <p:cNvPr id="11" name="그림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1625" y="3841781"/>
              <a:ext cx="1092670" cy="1092670"/>
            </a:xfrm>
            <a:prstGeom prst="rect">
              <a:avLst/>
            </a:prstGeom>
          </p:spPr>
        </p:pic>
      </p:grp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print"/>
          <a:srcRect r="25465" b="-4261"/>
          <a:stretch>
            <a:fillRect/>
          </a:stretch>
        </p:blipFill>
        <p:spPr bwMode="auto">
          <a:xfrm>
            <a:off x="467544" y="1136938"/>
            <a:ext cx="8280920" cy="654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직사각형 11"/>
          <p:cNvSpPr/>
          <p:nvPr/>
        </p:nvSpPr>
        <p:spPr>
          <a:xfrm>
            <a:off x="2627784" y="1794882"/>
            <a:ext cx="413927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000" b="1" dirty="0" smtClean="0"/>
              <a:t>4</a:t>
            </a:r>
            <a:r>
              <a:rPr lang="ko-KR" altLang="en-US" sz="3000" b="1" dirty="0" smtClean="0"/>
              <a:t>기 </a:t>
            </a:r>
            <a:r>
              <a:rPr lang="ko-KR" altLang="en-US" sz="3000" b="1" dirty="0" err="1" smtClean="0"/>
              <a:t>참여학생</a:t>
            </a:r>
            <a:r>
              <a:rPr lang="ko-KR" altLang="en-US" sz="3000" b="1" dirty="0" smtClean="0"/>
              <a:t> 모집계획</a:t>
            </a:r>
            <a:endParaRPr lang="ko-KR" altLang="en-US" sz="3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Untitled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80728"/>
            <a:ext cx="9144000" cy="4968552"/>
          </a:xfrm>
          <a:prstGeom prst="rect">
            <a:avLst/>
          </a:prstGeom>
        </p:spPr>
      </p:pic>
      <p:grpSp>
        <p:nvGrpSpPr>
          <p:cNvPr id="4" name="그룹 47"/>
          <p:cNvGrpSpPr/>
          <p:nvPr/>
        </p:nvGrpSpPr>
        <p:grpSpPr>
          <a:xfrm>
            <a:off x="1735113" y="3121348"/>
            <a:ext cx="5904656" cy="727131"/>
            <a:chOff x="876792" y="1628800"/>
            <a:chExt cx="2908453" cy="727131"/>
          </a:xfrm>
        </p:grpSpPr>
        <p:sp>
          <p:nvSpPr>
            <p:cNvPr id="5" name="직사각형 4"/>
            <p:cNvSpPr/>
            <p:nvPr/>
          </p:nvSpPr>
          <p:spPr>
            <a:xfrm>
              <a:off x="876792" y="1628800"/>
              <a:ext cx="2903120" cy="7264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14350" indent="-514350" algn="ctr" fontAlgn="auto" latinLnBrk="0">
                <a:lnSpc>
                  <a:spcPts val="4500"/>
                </a:lnSpc>
                <a:spcBef>
                  <a:spcPts val="0"/>
                </a:spcBef>
                <a:spcAft>
                  <a:spcPts val="1800"/>
                </a:spcAft>
                <a:defRPr/>
              </a:pPr>
              <a:r>
                <a:rPr kumimoji="0" lang="ko-KR" altLang="en-US" sz="7200" b="1" kern="0" dirty="0" smtClean="0">
                  <a:ln w="76200">
                    <a:solidFill>
                      <a:srgbClr val="080808"/>
                    </a:solidFill>
                  </a:ln>
                  <a:solidFill>
                    <a:srgbClr val="08080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감사합니다</a:t>
              </a:r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882125" y="1629450"/>
              <a:ext cx="2903120" cy="7264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14350" indent="-514350" algn="ctr" fontAlgn="auto" latinLnBrk="0">
                <a:lnSpc>
                  <a:spcPts val="4500"/>
                </a:lnSpc>
                <a:spcBef>
                  <a:spcPts val="0"/>
                </a:spcBef>
                <a:spcAft>
                  <a:spcPts val="1800"/>
                </a:spcAft>
                <a:defRPr/>
              </a:pPr>
              <a:r>
                <a:rPr kumimoji="0" lang="ko-KR" altLang="en-US" sz="7200" b="1" kern="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감사합니다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AutoShape 17"/>
          <p:cNvSpPr>
            <a:spLocks noChangeArrowheads="1"/>
          </p:cNvSpPr>
          <p:nvPr/>
        </p:nvSpPr>
        <p:spPr bwMode="auto">
          <a:xfrm>
            <a:off x="354968" y="1124744"/>
            <a:ext cx="8609520" cy="5400600"/>
          </a:xfrm>
          <a:prstGeom prst="roundRect">
            <a:avLst>
              <a:gd name="adj" fmla="val 7098"/>
            </a:avLst>
          </a:prstGeom>
          <a:gradFill flip="none" rotWithShape="1">
            <a:gsLst>
              <a:gs pos="0">
                <a:sysClr val="window" lastClr="FFFFFF">
                  <a:alpha val="40000"/>
                </a:sysClr>
              </a:gs>
              <a:gs pos="100000">
                <a:sysClr val="window" lastClr="FFFFFF">
                  <a:lumMod val="85000"/>
                </a:sysClr>
              </a:gs>
              <a:gs pos="100000">
                <a:sysClr val="window" lastClr="FFFFFF"/>
              </a:gs>
            </a:gsLst>
            <a:lin ang="2700000" scaled="1"/>
            <a:tileRect/>
          </a:gra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90500" h="38100" prst="coolSlant"/>
          </a:sp3d>
        </p:spPr>
        <p:txBody>
          <a:bodyPr anchor="ctr"/>
          <a:lstStyle/>
          <a:p>
            <a:pPr>
              <a:lnSpc>
                <a:spcPct val="150000"/>
              </a:lnSpc>
            </a:pPr>
            <a:endParaRPr lang="en-US" altLang="ko-KR" spc="-100" dirty="0" smtClean="0">
              <a:ln>
                <a:solidFill>
                  <a:schemeClr val="bg1">
                    <a:alpha val="5000"/>
                  </a:schemeClr>
                </a:solidFill>
              </a:ln>
              <a:latin typeface="+mn-ea"/>
            </a:endParaRPr>
          </a:p>
          <a:p>
            <a:pPr>
              <a:lnSpc>
                <a:spcPct val="200000"/>
              </a:lnSpc>
            </a:pPr>
            <a:endParaRPr lang="en-US" altLang="ko-KR" spc="-100" dirty="0" smtClean="0">
              <a:ln>
                <a:solidFill>
                  <a:schemeClr val="bg1">
                    <a:alpha val="5000"/>
                  </a:schemeClr>
                </a:solidFill>
              </a:ln>
              <a:latin typeface="+mn-ea"/>
            </a:endParaRPr>
          </a:p>
          <a:p>
            <a:pPr>
              <a:lnSpc>
                <a:spcPct val="200000"/>
              </a:lnSpc>
            </a:pPr>
            <a:endParaRPr lang="en-US" altLang="ko-KR" spc="-100" dirty="0" smtClean="0">
              <a:ln>
                <a:solidFill>
                  <a:schemeClr val="bg1">
                    <a:alpha val="5000"/>
                  </a:schemeClr>
                </a:solidFill>
              </a:ln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ko-KR" altLang="en-US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latin typeface="+mn-ea"/>
              </a:rPr>
              <a:t>❍ </a:t>
            </a:r>
            <a:r>
              <a:rPr lang="ko-KR" altLang="en-US" spc="-100" dirty="0">
                <a:ln>
                  <a:solidFill>
                    <a:schemeClr val="bg1">
                      <a:alpha val="5000"/>
                    </a:schemeClr>
                  </a:solidFill>
                </a:ln>
                <a:latin typeface="+mn-ea"/>
              </a:rPr>
              <a:t>사  업  명 </a:t>
            </a:r>
            <a:r>
              <a:rPr lang="en-US" altLang="ko-KR" spc="-100" dirty="0">
                <a:ln>
                  <a:solidFill>
                    <a:schemeClr val="bg1">
                      <a:alpha val="5000"/>
                    </a:schemeClr>
                  </a:solidFill>
                </a:ln>
                <a:latin typeface="+mn-ea"/>
              </a:rPr>
              <a:t>: </a:t>
            </a:r>
            <a:r>
              <a:rPr lang="ko-KR" altLang="en-US" spc="-100" dirty="0">
                <a:ln>
                  <a:solidFill>
                    <a:schemeClr val="bg1">
                      <a:alpha val="5000"/>
                    </a:schemeClr>
                  </a:solidFill>
                </a:ln>
                <a:latin typeface="+mn-ea"/>
              </a:rPr>
              <a:t>지역우수인재 스타기업 히어로 양성사업</a:t>
            </a:r>
          </a:p>
          <a:p>
            <a:pPr>
              <a:lnSpc>
                <a:spcPct val="200000"/>
              </a:lnSpc>
            </a:pPr>
            <a:r>
              <a:rPr lang="ko-KR" altLang="en-US" spc="-100" dirty="0">
                <a:ln>
                  <a:solidFill>
                    <a:schemeClr val="bg1">
                      <a:alpha val="5000"/>
                    </a:schemeClr>
                  </a:solidFill>
                </a:ln>
                <a:latin typeface="+mn-ea"/>
              </a:rPr>
              <a:t>❍ 사업주체 </a:t>
            </a:r>
            <a:r>
              <a:rPr lang="en-US" altLang="ko-KR" spc="-100" dirty="0">
                <a:ln>
                  <a:solidFill>
                    <a:schemeClr val="bg1">
                      <a:alpha val="5000"/>
                    </a:schemeClr>
                  </a:solidFill>
                </a:ln>
                <a:latin typeface="+mn-ea"/>
              </a:rPr>
              <a:t>: </a:t>
            </a:r>
            <a:r>
              <a:rPr lang="ko-KR" altLang="en-US" spc="-100" dirty="0">
                <a:ln>
                  <a:solidFill>
                    <a:schemeClr val="bg1">
                      <a:alpha val="5000"/>
                    </a:schemeClr>
                  </a:solidFill>
                </a:ln>
                <a:latin typeface="+mn-ea"/>
              </a:rPr>
              <a:t>한국장학재단</a:t>
            </a:r>
            <a:r>
              <a:rPr lang="en-US" altLang="ko-KR" spc="-100" dirty="0">
                <a:ln>
                  <a:solidFill>
                    <a:schemeClr val="bg1">
                      <a:alpha val="5000"/>
                    </a:schemeClr>
                  </a:solidFill>
                </a:ln>
                <a:latin typeface="+mn-ea"/>
              </a:rPr>
              <a:t>, (</a:t>
            </a:r>
            <a:r>
              <a:rPr lang="ko-KR" altLang="en-US" spc="-100" dirty="0">
                <a:ln>
                  <a:solidFill>
                    <a:schemeClr val="bg1">
                      <a:alpha val="5000"/>
                    </a:schemeClr>
                  </a:solidFill>
                </a:ln>
                <a:latin typeface="+mn-ea"/>
              </a:rPr>
              <a:t>재</a:t>
            </a:r>
            <a:r>
              <a:rPr lang="en-US" altLang="ko-KR" spc="-100" dirty="0">
                <a:ln>
                  <a:solidFill>
                    <a:schemeClr val="bg1">
                      <a:alpha val="5000"/>
                    </a:schemeClr>
                  </a:solidFill>
                </a:ln>
                <a:latin typeface="+mn-ea"/>
              </a:rPr>
              <a:t>)</a:t>
            </a:r>
            <a:r>
              <a:rPr lang="ko-KR" altLang="en-US" spc="-100" dirty="0" err="1">
                <a:ln>
                  <a:solidFill>
                    <a:schemeClr val="bg1">
                      <a:alpha val="5000"/>
                    </a:schemeClr>
                  </a:solidFill>
                </a:ln>
                <a:latin typeface="+mn-ea"/>
              </a:rPr>
              <a:t>대구테크노파크</a:t>
            </a:r>
            <a:endParaRPr lang="ko-KR" altLang="en-US" spc="-100" dirty="0">
              <a:ln>
                <a:solidFill>
                  <a:schemeClr val="bg1">
                    <a:alpha val="5000"/>
                  </a:schemeClr>
                </a:solidFill>
              </a:ln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ko-KR" altLang="en-US" spc="-100" dirty="0">
                <a:ln>
                  <a:solidFill>
                    <a:schemeClr val="bg1">
                      <a:alpha val="5000"/>
                    </a:schemeClr>
                  </a:solidFill>
                </a:ln>
                <a:latin typeface="+mn-ea"/>
              </a:rPr>
              <a:t>❍ 목        적 </a:t>
            </a:r>
            <a:r>
              <a:rPr lang="en-US" altLang="ko-KR" spc="-100" dirty="0">
                <a:ln>
                  <a:solidFill>
                    <a:schemeClr val="bg1">
                      <a:alpha val="5000"/>
                    </a:schemeClr>
                  </a:solidFill>
                </a:ln>
                <a:latin typeface="+mn-ea"/>
              </a:rPr>
              <a:t>: </a:t>
            </a:r>
            <a:r>
              <a:rPr lang="ko-KR" altLang="en-US" spc="-100" dirty="0">
                <a:ln>
                  <a:solidFill>
                    <a:schemeClr val="bg1">
                      <a:alpha val="5000"/>
                    </a:schemeClr>
                  </a:solidFill>
                </a:ln>
                <a:latin typeface="+mn-ea"/>
              </a:rPr>
              <a:t>정예 유망인재를 ‘스타기업 히어로’</a:t>
            </a:r>
            <a:r>
              <a:rPr lang="ko-KR" altLang="en-US" spc="-100" dirty="0" err="1">
                <a:ln>
                  <a:solidFill>
                    <a:schemeClr val="bg1">
                      <a:alpha val="5000"/>
                    </a:schemeClr>
                  </a:solidFill>
                </a:ln>
                <a:latin typeface="+mn-ea"/>
              </a:rPr>
              <a:t>로</a:t>
            </a:r>
            <a:r>
              <a:rPr lang="ko-KR" altLang="en-US" spc="-100" dirty="0">
                <a:ln>
                  <a:solidFill>
                    <a:schemeClr val="bg1">
                      <a:alpha val="5000"/>
                    </a:schemeClr>
                  </a:solidFill>
                </a:ln>
                <a:latin typeface="+mn-ea"/>
              </a:rPr>
              <a:t> 선발하여 </a:t>
            </a:r>
            <a:r>
              <a:rPr lang="ko-KR" altLang="en-US" b="1" spc="-100" dirty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rgbClr val="0070C0"/>
                </a:solidFill>
                <a:latin typeface="+mn-ea"/>
              </a:rPr>
              <a:t>스타기업</a:t>
            </a:r>
            <a:r>
              <a:rPr lang="ko-KR" altLang="en-US" spc="-100" dirty="0">
                <a:ln>
                  <a:solidFill>
                    <a:schemeClr val="bg1">
                      <a:alpha val="5000"/>
                    </a:schemeClr>
                  </a:solidFill>
                </a:ln>
                <a:latin typeface="+mn-ea"/>
              </a:rPr>
              <a:t>에 </a:t>
            </a:r>
            <a:endParaRPr lang="en-US" altLang="ko-KR" spc="-100" dirty="0">
              <a:ln>
                <a:solidFill>
                  <a:schemeClr val="bg1">
                    <a:alpha val="5000"/>
                  </a:schemeClr>
                </a:solidFill>
              </a:ln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en-US" altLang="ko-KR" spc="-100" dirty="0">
                <a:ln>
                  <a:solidFill>
                    <a:schemeClr val="bg1">
                      <a:alpha val="5000"/>
                    </a:schemeClr>
                  </a:solidFill>
                </a:ln>
                <a:latin typeface="+mn-ea"/>
              </a:rPr>
              <a:t>                     </a:t>
            </a:r>
            <a:r>
              <a:rPr lang="ko-KR" altLang="en-US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latin typeface="+mn-ea"/>
              </a:rPr>
              <a:t>정착지원 </a:t>
            </a:r>
            <a:r>
              <a:rPr lang="ko-KR" altLang="en-US" spc="-100" dirty="0">
                <a:ln>
                  <a:solidFill>
                    <a:schemeClr val="bg1">
                      <a:alpha val="5000"/>
                    </a:schemeClr>
                  </a:solidFill>
                </a:ln>
                <a:latin typeface="+mn-ea"/>
              </a:rPr>
              <a:t>사업을 전개</a:t>
            </a:r>
            <a:r>
              <a:rPr lang="en-US" altLang="ko-KR" spc="-100" dirty="0">
                <a:ln>
                  <a:solidFill>
                    <a:schemeClr val="bg1">
                      <a:alpha val="5000"/>
                    </a:schemeClr>
                  </a:solidFill>
                </a:ln>
                <a:latin typeface="+mn-ea"/>
              </a:rPr>
              <a:t>, </a:t>
            </a:r>
            <a:r>
              <a:rPr lang="ko-KR" altLang="en-US" spc="-100" dirty="0">
                <a:ln>
                  <a:solidFill>
                    <a:schemeClr val="bg1">
                      <a:alpha val="5000"/>
                    </a:schemeClr>
                  </a:solidFill>
                </a:ln>
                <a:latin typeface="+mn-ea"/>
              </a:rPr>
              <a:t>일자리 창출을 동반한 지역경제 활성화</a:t>
            </a:r>
          </a:p>
          <a:p>
            <a:pPr>
              <a:lnSpc>
                <a:spcPct val="200000"/>
              </a:lnSpc>
            </a:pPr>
            <a:r>
              <a:rPr lang="ko-KR" altLang="en-US" spc="-100" dirty="0">
                <a:ln>
                  <a:solidFill>
                    <a:schemeClr val="bg1">
                      <a:alpha val="5000"/>
                    </a:schemeClr>
                  </a:solidFill>
                </a:ln>
                <a:latin typeface="+mn-ea"/>
              </a:rPr>
              <a:t>❍ 내        용 </a:t>
            </a:r>
            <a:r>
              <a:rPr lang="en-US" altLang="ko-KR" spc="-100" dirty="0">
                <a:ln>
                  <a:solidFill>
                    <a:schemeClr val="bg1">
                      <a:alpha val="5000"/>
                    </a:schemeClr>
                  </a:solidFill>
                </a:ln>
                <a:latin typeface="+mn-ea"/>
              </a:rPr>
              <a:t>: </a:t>
            </a:r>
            <a:r>
              <a:rPr lang="ko-KR" altLang="en-US" spc="-100" dirty="0">
                <a:ln>
                  <a:solidFill>
                    <a:schemeClr val="bg1">
                      <a:alpha val="5000"/>
                    </a:schemeClr>
                  </a:solidFill>
                </a:ln>
                <a:latin typeface="+mn-ea"/>
              </a:rPr>
              <a:t>지역의 핵심인재를 발굴</a:t>
            </a:r>
            <a:r>
              <a:rPr lang="en-US" altLang="ko-KR" spc="-100" dirty="0">
                <a:ln>
                  <a:solidFill>
                    <a:schemeClr val="bg1">
                      <a:alpha val="5000"/>
                    </a:schemeClr>
                  </a:solidFill>
                </a:ln>
                <a:latin typeface="+mn-ea"/>
              </a:rPr>
              <a:t>(</a:t>
            </a:r>
            <a:r>
              <a:rPr lang="ko-KR" altLang="en-US" spc="-100" dirty="0">
                <a:ln>
                  <a:solidFill>
                    <a:schemeClr val="bg1">
                      <a:alpha val="5000"/>
                    </a:schemeClr>
                  </a:solidFill>
                </a:ln>
                <a:latin typeface="+mn-ea"/>
              </a:rPr>
              <a:t>한국장학재단</a:t>
            </a:r>
            <a:r>
              <a:rPr lang="en-US" altLang="ko-KR" spc="-100" dirty="0">
                <a:ln>
                  <a:solidFill>
                    <a:schemeClr val="bg1">
                      <a:alpha val="5000"/>
                    </a:schemeClr>
                  </a:solidFill>
                </a:ln>
                <a:latin typeface="+mn-ea"/>
              </a:rPr>
              <a:t>)</a:t>
            </a:r>
            <a:r>
              <a:rPr lang="ko-KR" altLang="en-US" spc="-100" dirty="0">
                <a:ln>
                  <a:solidFill>
                    <a:schemeClr val="bg1">
                      <a:alpha val="5000"/>
                    </a:schemeClr>
                  </a:solidFill>
                </a:ln>
                <a:latin typeface="+mn-ea"/>
              </a:rPr>
              <a:t>하고</a:t>
            </a:r>
            <a:r>
              <a:rPr lang="en-US" altLang="ko-KR" spc="-100" dirty="0">
                <a:ln>
                  <a:solidFill>
                    <a:schemeClr val="bg1">
                      <a:alpha val="5000"/>
                    </a:schemeClr>
                  </a:solidFill>
                </a:ln>
                <a:latin typeface="+mn-ea"/>
              </a:rPr>
              <a:t>, </a:t>
            </a:r>
            <a:r>
              <a:rPr lang="ko-KR" altLang="en-US" spc="-100" dirty="0">
                <a:ln>
                  <a:solidFill>
                    <a:schemeClr val="bg1">
                      <a:alpha val="5000"/>
                    </a:schemeClr>
                  </a:solidFill>
                </a:ln>
                <a:latin typeface="+mn-ea"/>
              </a:rPr>
              <a:t>스타기업 </a:t>
            </a:r>
            <a:r>
              <a:rPr lang="ko-KR" altLang="en-US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latin typeface="+mn-ea"/>
              </a:rPr>
              <a:t>히어로                 </a:t>
            </a:r>
            <a:endParaRPr lang="en-US" altLang="ko-KR" spc="-100" dirty="0" smtClean="0">
              <a:ln>
                <a:solidFill>
                  <a:schemeClr val="bg1">
                    <a:alpha val="5000"/>
                  </a:schemeClr>
                </a:solidFill>
              </a:ln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en-US" altLang="ko-KR" spc="-100" dirty="0">
                <a:ln>
                  <a:solidFill>
                    <a:schemeClr val="bg1">
                      <a:alpha val="5000"/>
                    </a:schemeClr>
                  </a:solidFill>
                </a:ln>
                <a:latin typeface="+mn-ea"/>
              </a:rPr>
              <a:t> </a:t>
            </a:r>
            <a:r>
              <a:rPr lang="en-US" altLang="ko-KR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latin typeface="+mn-ea"/>
              </a:rPr>
              <a:t>                    </a:t>
            </a:r>
            <a:r>
              <a:rPr lang="ko-KR" altLang="en-US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latin typeface="+mn-ea"/>
              </a:rPr>
              <a:t>로 </a:t>
            </a:r>
            <a:r>
              <a:rPr lang="ko-KR" altLang="en-US" spc="-100" dirty="0">
                <a:ln>
                  <a:solidFill>
                    <a:schemeClr val="bg1">
                      <a:alpha val="5000"/>
                    </a:schemeClr>
                  </a:solidFill>
                </a:ln>
                <a:latin typeface="+mn-ea"/>
              </a:rPr>
              <a:t>양성</a:t>
            </a:r>
            <a:r>
              <a:rPr lang="en-US" altLang="ko-KR" spc="-100" dirty="0">
                <a:ln>
                  <a:solidFill>
                    <a:schemeClr val="bg1">
                      <a:alpha val="5000"/>
                    </a:schemeClr>
                  </a:solidFill>
                </a:ln>
                <a:latin typeface="+mn-ea"/>
              </a:rPr>
              <a:t>(</a:t>
            </a:r>
            <a:r>
              <a:rPr lang="ko-KR" altLang="en-US" spc="-100" dirty="0">
                <a:ln>
                  <a:solidFill>
                    <a:schemeClr val="bg1">
                      <a:alpha val="5000"/>
                    </a:schemeClr>
                  </a:solidFill>
                </a:ln>
                <a:latin typeface="+mn-ea"/>
              </a:rPr>
              <a:t>대구</a:t>
            </a:r>
            <a:r>
              <a:rPr lang="en-US" altLang="ko-KR" spc="-100" dirty="0">
                <a:ln>
                  <a:solidFill>
                    <a:schemeClr val="bg1">
                      <a:alpha val="5000"/>
                    </a:schemeClr>
                  </a:solidFill>
                </a:ln>
                <a:latin typeface="+mn-ea"/>
              </a:rPr>
              <a:t>TP)</a:t>
            </a:r>
            <a:r>
              <a:rPr lang="ko-KR" altLang="en-US" spc="-100" dirty="0">
                <a:ln>
                  <a:solidFill>
                    <a:schemeClr val="bg1">
                      <a:alpha val="5000"/>
                    </a:schemeClr>
                  </a:solidFill>
                </a:ln>
                <a:latin typeface="+mn-ea"/>
              </a:rPr>
              <a:t>하여 스타기업에 공급함으로써 기업에서 </a:t>
            </a:r>
            <a:endParaRPr lang="en-US" altLang="ko-KR" spc="-100" dirty="0">
              <a:ln>
                <a:solidFill>
                  <a:schemeClr val="bg1">
                    <a:alpha val="5000"/>
                  </a:schemeClr>
                </a:solidFill>
              </a:ln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en-US" altLang="ko-KR" spc="-100" dirty="0">
                <a:ln>
                  <a:solidFill>
                    <a:schemeClr val="bg1">
                      <a:alpha val="5000"/>
                    </a:schemeClr>
                  </a:solidFill>
                </a:ln>
                <a:latin typeface="+mn-ea"/>
              </a:rPr>
              <a:t>                     </a:t>
            </a:r>
            <a:r>
              <a:rPr lang="ko-KR" altLang="en-US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latin typeface="+mn-ea"/>
              </a:rPr>
              <a:t>필요로 </a:t>
            </a:r>
            <a:r>
              <a:rPr lang="ko-KR" altLang="en-US" spc="-100" dirty="0">
                <a:ln>
                  <a:solidFill>
                    <a:schemeClr val="bg1">
                      <a:alpha val="5000"/>
                    </a:schemeClr>
                  </a:solidFill>
                </a:ln>
                <a:latin typeface="+mn-ea"/>
              </a:rPr>
              <a:t>하는 </a:t>
            </a:r>
            <a:r>
              <a:rPr lang="ko-KR" altLang="en-US" b="1" spc="-100" dirty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rgbClr val="FF0000"/>
                </a:solidFill>
                <a:latin typeface="+mn-ea"/>
              </a:rPr>
              <a:t>핵심인력</a:t>
            </a:r>
            <a:r>
              <a:rPr lang="en-US" altLang="ko-KR" b="1" spc="-100" dirty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rgbClr val="FF0000"/>
                </a:solidFill>
                <a:latin typeface="+mn-ea"/>
              </a:rPr>
              <a:t> (</a:t>
            </a:r>
            <a:r>
              <a:rPr lang="ko-KR" altLang="en-US" b="1" spc="-100" dirty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rgbClr val="FF0000"/>
                </a:solidFill>
                <a:latin typeface="+mn-ea"/>
              </a:rPr>
              <a:t>히어로</a:t>
            </a:r>
            <a:r>
              <a:rPr lang="en-US" altLang="ko-KR" b="1" spc="-100" dirty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rgbClr val="FF0000"/>
                </a:solidFill>
                <a:latin typeface="+mn-ea"/>
              </a:rPr>
              <a:t>) </a:t>
            </a:r>
            <a:r>
              <a:rPr lang="ko-KR" altLang="en-US" spc="-100" dirty="0">
                <a:ln>
                  <a:solidFill>
                    <a:schemeClr val="bg1">
                      <a:alpha val="5000"/>
                    </a:schemeClr>
                  </a:solidFill>
                </a:ln>
                <a:latin typeface="+mn-ea"/>
              </a:rPr>
              <a:t>으로 </a:t>
            </a:r>
            <a:r>
              <a:rPr lang="ko-KR" altLang="en-US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latin typeface="+mn-ea"/>
              </a:rPr>
              <a:t>활용</a:t>
            </a:r>
            <a:endParaRPr lang="en-US" altLang="ko-KR" spc="-100" dirty="0" smtClean="0">
              <a:ln>
                <a:solidFill>
                  <a:schemeClr val="bg1">
                    <a:alpha val="5000"/>
                  </a:schemeClr>
                </a:solidFill>
              </a:ln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ko-KR" altLang="en-US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latin typeface="+mn-ea"/>
              </a:rPr>
              <a:t>❍ 참여기업 </a:t>
            </a:r>
            <a:r>
              <a:rPr lang="en-US" altLang="ko-KR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latin typeface="+mn-ea"/>
              </a:rPr>
              <a:t>: (</a:t>
            </a:r>
            <a:r>
              <a:rPr lang="ko-KR" altLang="en-US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latin typeface="+mn-ea"/>
              </a:rPr>
              <a:t>주</a:t>
            </a:r>
            <a:r>
              <a:rPr lang="en-US" altLang="ko-KR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latin typeface="+mn-ea"/>
              </a:rPr>
              <a:t>)</a:t>
            </a:r>
            <a:r>
              <a:rPr lang="ko-KR" altLang="en-US" spc="-100" dirty="0" err="1" smtClean="0">
                <a:ln>
                  <a:solidFill>
                    <a:schemeClr val="bg1">
                      <a:alpha val="5000"/>
                    </a:schemeClr>
                  </a:solidFill>
                </a:ln>
                <a:latin typeface="+mn-ea"/>
              </a:rPr>
              <a:t>티에이치엔</a:t>
            </a:r>
            <a:r>
              <a:rPr lang="ko-KR" altLang="en-US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latin typeface="+mn-ea"/>
              </a:rPr>
              <a:t> </a:t>
            </a:r>
            <a:r>
              <a:rPr lang="ko-KR" altLang="en-US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latin typeface="+mn-ea"/>
              </a:rPr>
              <a:t>등 </a:t>
            </a:r>
            <a:r>
              <a:rPr lang="en-US" altLang="ko-KR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latin typeface="+mn-ea"/>
              </a:rPr>
              <a:t>35</a:t>
            </a:r>
            <a:r>
              <a:rPr lang="ko-KR" altLang="en-US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latin typeface="+mn-ea"/>
              </a:rPr>
              <a:t>개사 </a:t>
            </a:r>
            <a:r>
              <a:rPr lang="en-US" altLang="ko-KR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latin typeface="+mn-ea"/>
              </a:rPr>
              <a:t>73</a:t>
            </a:r>
            <a:r>
              <a:rPr lang="ko-KR" altLang="en-US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latin typeface="+mn-ea"/>
              </a:rPr>
              <a:t>명 모집</a:t>
            </a:r>
            <a:endParaRPr lang="en-US" altLang="ko-KR" spc="-100" dirty="0" smtClean="0">
              <a:ln>
                <a:solidFill>
                  <a:schemeClr val="bg1">
                    <a:alpha val="5000"/>
                  </a:schemeClr>
                </a:solidFill>
              </a:ln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pc="-100" dirty="0">
              <a:ln>
                <a:solidFill>
                  <a:schemeClr val="bg1">
                    <a:alpha val="5000"/>
                  </a:schemeClr>
                </a:solidFill>
              </a:ln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pc="-100" dirty="0" smtClean="0">
              <a:ln>
                <a:solidFill>
                  <a:schemeClr val="bg1">
                    <a:alpha val="5000"/>
                  </a:schemeClr>
                </a:solidFill>
              </a:ln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pc="-100" dirty="0">
              <a:ln>
                <a:solidFill>
                  <a:schemeClr val="bg1">
                    <a:alpha val="5000"/>
                  </a:schemeClr>
                </a:solidFill>
              </a:ln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pc="-100" dirty="0" smtClean="0">
              <a:ln>
                <a:solidFill>
                  <a:schemeClr val="bg1">
                    <a:alpha val="5000"/>
                  </a:schemeClr>
                </a:solidFill>
              </a:ln>
              <a:latin typeface="+mn-ea"/>
            </a:endParaRPr>
          </a:p>
          <a:p>
            <a:pPr>
              <a:lnSpc>
                <a:spcPct val="150000"/>
              </a:lnSpc>
            </a:pPr>
            <a:endParaRPr lang="ko-KR" altLang="en-US" spc="-100" dirty="0" smtClean="0">
              <a:ln>
                <a:solidFill>
                  <a:schemeClr val="bg1">
                    <a:alpha val="5000"/>
                  </a:schemeClr>
                </a:solidFill>
              </a:ln>
              <a:latin typeface="+mn-ea"/>
            </a:endParaRPr>
          </a:p>
        </p:txBody>
      </p:sp>
      <p:sp>
        <p:nvSpPr>
          <p:cNvPr id="10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5A328B8C-240E-4A5C-8467-DF75319A8EFD}" type="slidenum">
              <a:rPr lang="ko-KR" altLang="en-US" smtClean="0"/>
              <a:pPr/>
              <a:t>2</a:t>
            </a:fld>
            <a:endParaRPr lang="ko-KR" altLang="en-US" dirty="0"/>
          </a:p>
        </p:txBody>
      </p:sp>
      <p:sp>
        <p:nvSpPr>
          <p:cNvPr id="11" name="모서리가 둥근 직사각형 10"/>
          <p:cNvSpPr/>
          <p:nvPr/>
        </p:nvSpPr>
        <p:spPr bwMode="auto">
          <a:xfrm>
            <a:off x="755576" y="404664"/>
            <a:ext cx="2088232" cy="576262"/>
          </a:xfrm>
          <a:prstGeom prst="roundRect">
            <a:avLst>
              <a:gd name="adj" fmla="val 6313"/>
            </a:avLst>
          </a:prstGeom>
          <a:solidFill>
            <a:srgbClr val="005A9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0160"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400" b="1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bg1"/>
                </a:solidFill>
                <a:latin typeface="+mn-ea"/>
              </a:rPr>
              <a:t>사업 소개</a:t>
            </a:r>
            <a:endParaRPr lang="en-US" altLang="ko-KR" sz="2400" b="1" spc="-100" dirty="0">
              <a:ln>
                <a:solidFill>
                  <a:schemeClr val="bg1">
                    <a:alpha val="5000"/>
                  </a:schemeClr>
                </a:solidFill>
              </a:ln>
              <a:solidFill>
                <a:schemeClr val="bg1"/>
              </a:solidFill>
              <a:latin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755576" y="188640"/>
            <a:ext cx="815319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000" b="1" dirty="0" smtClean="0"/>
              <a:t>4</a:t>
            </a:r>
            <a:r>
              <a:rPr lang="ko-KR" altLang="en-US" sz="3000" b="1" dirty="0" smtClean="0"/>
              <a:t>기 히어로 </a:t>
            </a:r>
            <a:r>
              <a:rPr lang="ko-KR" altLang="en-US" sz="3000" b="1" dirty="0" smtClean="0"/>
              <a:t>양성사업 기업 </a:t>
            </a:r>
            <a:r>
              <a:rPr lang="ko-KR" altLang="en-US" sz="3000" b="1" dirty="0" smtClean="0"/>
              <a:t>수요 </a:t>
            </a:r>
            <a:r>
              <a:rPr lang="en-US" altLang="ko-KR" sz="3000" b="1" dirty="0" smtClean="0">
                <a:solidFill>
                  <a:srgbClr val="FF0000"/>
                </a:solidFill>
              </a:rPr>
              <a:t>(35</a:t>
            </a:r>
            <a:r>
              <a:rPr lang="ko-KR" altLang="en-US" sz="3000" b="1" dirty="0" smtClean="0">
                <a:solidFill>
                  <a:srgbClr val="FF0000"/>
                </a:solidFill>
              </a:rPr>
              <a:t>개사 </a:t>
            </a:r>
            <a:r>
              <a:rPr lang="en-US" altLang="ko-KR" sz="3000" b="1" dirty="0" smtClean="0">
                <a:solidFill>
                  <a:srgbClr val="FF0000"/>
                </a:solidFill>
              </a:rPr>
              <a:t>88</a:t>
            </a:r>
            <a:r>
              <a:rPr lang="ko-KR" altLang="en-US" sz="3000" b="1" dirty="0" smtClean="0">
                <a:solidFill>
                  <a:srgbClr val="FF0000"/>
                </a:solidFill>
              </a:rPr>
              <a:t>명</a:t>
            </a:r>
            <a:r>
              <a:rPr lang="en-US" altLang="ko-KR" sz="3000" b="1" dirty="0" smtClean="0">
                <a:solidFill>
                  <a:srgbClr val="FF0000"/>
                </a:solidFill>
              </a:rPr>
              <a:t>)</a:t>
            </a:r>
            <a:endParaRPr lang="ko-KR" altLang="en-US" sz="3000" b="1" dirty="0">
              <a:solidFill>
                <a:srgbClr val="FF0000"/>
              </a:solidFill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7833035"/>
              </p:ext>
            </p:extLst>
          </p:nvPr>
        </p:nvGraphicFramePr>
        <p:xfrm>
          <a:off x="467544" y="836712"/>
          <a:ext cx="8568952" cy="57606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0047">
                  <a:extLst>
                    <a:ext uri="{9D8B030D-6E8A-4147-A177-3AD203B41FA5}">
                      <a16:colId xmlns:a16="http://schemas.microsoft.com/office/drawing/2014/main" val="3280934308"/>
                    </a:ext>
                  </a:extLst>
                </a:gridCol>
                <a:gridCol w="1548172">
                  <a:extLst>
                    <a:ext uri="{9D8B030D-6E8A-4147-A177-3AD203B41FA5}">
                      <a16:colId xmlns:a16="http://schemas.microsoft.com/office/drawing/2014/main" val="4018795214"/>
                    </a:ext>
                  </a:extLst>
                </a:gridCol>
                <a:gridCol w="756083">
                  <a:extLst>
                    <a:ext uri="{9D8B030D-6E8A-4147-A177-3AD203B41FA5}">
                      <a16:colId xmlns:a16="http://schemas.microsoft.com/office/drawing/2014/main" val="1787671181"/>
                    </a:ext>
                  </a:extLst>
                </a:gridCol>
                <a:gridCol w="756083">
                  <a:extLst>
                    <a:ext uri="{9D8B030D-6E8A-4147-A177-3AD203B41FA5}">
                      <a16:colId xmlns:a16="http://schemas.microsoft.com/office/drawing/2014/main" val="194427723"/>
                    </a:ext>
                  </a:extLst>
                </a:gridCol>
                <a:gridCol w="2796311">
                  <a:extLst>
                    <a:ext uri="{9D8B030D-6E8A-4147-A177-3AD203B41FA5}">
                      <a16:colId xmlns:a16="http://schemas.microsoft.com/office/drawing/2014/main" val="2946843932"/>
                    </a:ext>
                  </a:extLst>
                </a:gridCol>
                <a:gridCol w="1644183">
                  <a:extLst>
                    <a:ext uri="{9D8B030D-6E8A-4147-A177-3AD203B41FA5}">
                      <a16:colId xmlns:a16="http://schemas.microsoft.com/office/drawing/2014/main" val="1518112550"/>
                    </a:ext>
                  </a:extLst>
                </a:gridCol>
                <a:gridCol w="648073">
                  <a:extLst>
                    <a:ext uri="{9D8B030D-6E8A-4147-A177-3AD203B41FA5}">
                      <a16:colId xmlns:a16="http://schemas.microsoft.com/office/drawing/2014/main" val="4065394110"/>
                    </a:ext>
                  </a:extLst>
                </a:gridCol>
              </a:tblGrid>
              <a:tr h="17456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effectLst/>
                        </a:rPr>
                        <a:t>연번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effectLst/>
                        </a:rPr>
                        <a:t>기업명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연 매출액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effectLst/>
                        </a:rPr>
                        <a:t>종업원 수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effectLst/>
                        </a:rPr>
                        <a:t>업종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effectLst/>
                        </a:rPr>
                        <a:t>부문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effectLst/>
                        </a:rPr>
                        <a:t>인원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8538213"/>
                  </a:ext>
                </a:extLst>
              </a:tr>
              <a:tr h="17456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1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 err="1">
                          <a:effectLst/>
                        </a:rPr>
                        <a:t>금용기계</a:t>
                      </a:r>
                      <a:r>
                        <a:rPr lang="ko-KR" altLang="en-US" sz="1000" u="none" strike="noStrike" dirty="0">
                          <a:effectLst/>
                        </a:rPr>
                        <a:t>㈜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1018</a:t>
                      </a:r>
                      <a:r>
                        <a:rPr lang="ko-KR" altLang="en-US" sz="1000" u="none" strike="noStrike">
                          <a:effectLst/>
                        </a:rPr>
                        <a:t>억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252</a:t>
                      </a:r>
                      <a:r>
                        <a:rPr lang="ko-KR" altLang="en-US" sz="1000" u="none" strike="noStrike">
                          <a:effectLst/>
                        </a:rPr>
                        <a:t>명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effectLst/>
                        </a:rPr>
                        <a:t>선박 </a:t>
                      </a:r>
                      <a:r>
                        <a:rPr lang="ko-KR" altLang="en-US" sz="1000" u="none" strike="noStrike" dirty="0" err="1">
                          <a:effectLst/>
                        </a:rPr>
                        <a:t>구성부분품</a:t>
                      </a:r>
                      <a:r>
                        <a:rPr lang="ko-KR" altLang="en-US" sz="1000" u="none" strike="noStrike" dirty="0">
                          <a:effectLst/>
                        </a:rPr>
                        <a:t> 제조업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기획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3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extLst>
                  <a:ext uri="{0D108BD9-81ED-4DB2-BD59-A6C34878D82A}">
                    <a16:rowId xmlns:a16="http://schemas.microsoft.com/office/drawing/2014/main" val="1042369460"/>
                  </a:ext>
                </a:extLst>
              </a:tr>
              <a:tr h="17456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2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 err="1">
                          <a:effectLst/>
                        </a:rPr>
                        <a:t>금용기계</a:t>
                      </a:r>
                      <a:r>
                        <a:rPr lang="ko-KR" altLang="en-US" sz="1000" u="none" strike="noStrike" dirty="0">
                          <a:effectLst/>
                        </a:rPr>
                        <a:t>㈜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1018</a:t>
                      </a:r>
                      <a:r>
                        <a:rPr lang="ko-KR" altLang="en-US" sz="1000" u="none" strike="noStrike">
                          <a:effectLst/>
                        </a:rPr>
                        <a:t>억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252</a:t>
                      </a:r>
                      <a:r>
                        <a:rPr lang="ko-KR" altLang="en-US" sz="1000" u="none" strike="noStrike">
                          <a:effectLst/>
                        </a:rPr>
                        <a:t>명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effectLst/>
                        </a:rPr>
                        <a:t>선박 </a:t>
                      </a:r>
                      <a:r>
                        <a:rPr lang="ko-KR" altLang="en-US" sz="1000" u="none" strike="noStrike" dirty="0" err="1">
                          <a:effectLst/>
                        </a:rPr>
                        <a:t>구성부분품</a:t>
                      </a:r>
                      <a:r>
                        <a:rPr lang="ko-KR" altLang="en-US" sz="1000" u="none" strike="noStrike" dirty="0">
                          <a:effectLst/>
                        </a:rPr>
                        <a:t> 제조업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영업관리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1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extLst>
                  <a:ext uri="{0D108BD9-81ED-4DB2-BD59-A6C34878D82A}">
                    <a16:rowId xmlns:a16="http://schemas.microsoft.com/office/drawing/2014/main" val="3521725830"/>
                  </a:ext>
                </a:extLst>
              </a:tr>
              <a:tr h="17456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3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 err="1">
                          <a:effectLst/>
                        </a:rPr>
                        <a:t>금용기계</a:t>
                      </a:r>
                      <a:r>
                        <a:rPr lang="ko-KR" altLang="en-US" sz="1000" u="none" strike="noStrike" dirty="0">
                          <a:effectLst/>
                        </a:rPr>
                        <a:t>㈜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</a:rPr>
                        <a:t>1018</a:t>
                      </a:r>
                      <a:r>
                        <a:rPr lang="ko-KR" altLang="en-US" sz="1000" u="none" strike="noStrike" dirty="0">
                          <a:effectLst/>
                        </a:rPr>
                        <a:t>억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252</a:t>
                      </a:r>
                      <a:r>
                        <a:rPr lang="ko-KR" altLang="en-US" sz="1000" u="none" strike="noStrike">
                          <a:effectLst/>
                        </a:rPr>
                        <a:t>명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선박 구성부분품 제조업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생산관리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1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extLst>
                  <a:ext uri="{0D108BD9-81ED-4DB2-BD59-A6C34878D82A}">
                    <a16:rowId xmlns:a16="http://schemas.microsoft.com/office/drawing/2014/main" val="3174317676"/>
                  </a:ext>
                </a:extLst>
              </a:tr>
              <a:tr h="17456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4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effectLst/>
                        </a:rPr>
                        <a:t>㈜</a:t>
                      </a:r>
                      <a:r>
                        <a:rPr lang="ko-KR" altLang="en-US" sz="1000" u="none" strike="noStrike" dirty="0" err="1">
                          <a:effectLst/>
                        </a:rPr>
                        <a:t>나노아이티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</a:rPr>
                        <a:t>114</a:t>
                      </a:r>
                      <a:r>
                        <a:rPr lang="ko-KR" altLang="en-US" sz="1000" u="none" strike="noStrike" dirty="0">
                          <a:effectLst/>
                        </a:rPr>
                        <a:t>억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12</a:t>
                      </a:r>
                      <a:r>
                        <a:rPr lang="ko-KR" altLang="en-US" sz="1000" u="none" strike="noStrike">
                          <a:effectLst/>
                        </a:rPr>
                        <a:t>명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시스템 소프트웨어 개발 및 공급업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effectLst/>
                        </a:rPr>
                        <a:t>경영</a:t>
                      </a:r>
                      <a:r>
                        <a:rPr lang="en-US" altLang="ko-KR" sz="1000" u="none" strike="noStrike" dirty="0">
                          <a:effectLst/>
                        </a:rPr>
                        <a:t>(</a:t>
                      </a:r>
                      <a:r>
                        <a:rPr lang="ko-KR" altLang="en-US" sz="1000" u="none" strike="noStrike" dirty="0">
                          <a:effectLst/>
                        </a:rPr>
                        <a:t>연구</a:t>
                      </a:r>
                      <a:r>
                        <a:rPr lang="en-US" altLang="ko-KR" sz="1000" u="none" strike="noStrike" dirty="0">
                          <a:effectLst/>
                        </a:rPr>
                        <a:t>)</a:t>
                      </a:r>
                      <a:r>
                        <a:rPr lang="ko-KR" altLang="en-US" sz="1000" u="none" strike="noStrike" dirty="0">
                          <a:effectLst/>
                        </a:rPr>
                        <a:t>지원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1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extLst>
                  <a:ext uri="{0D108BD9-81ED-4DB2-BD59-A6C34878D82A}">
                    <a16:rowId xmlns:a16="http://schemas.microsoft.com/office/drawing/2014/main" val="2995472180"/>
                  </a:ext>
                </a:extLst>
              </a:tr>
              <a:tr h="17456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5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effectLst/>
                        </a:rPr>
                        <a:t>㈜</a:t>
                      </a:r>
                      <a:r>
                        <a:rPr lang="ko-KR" altLang="en-US" sz="1000" u="none" strike="noStrike" dirty="0" err="1">
                          <a:effectLst/>
                        </a:rPr>
                        <a:t>나노아이티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</a:rPr>
                        <a:t>114</a:t>
                      </a:r>
                      <a:r>
                        <a:rPr lang="ko-KR" altLang="en-US" sz="1000" u="none" strike="noStrike" dirty="0">
                          <a:effectLst/>
                        </a:rPr>
                        <a:t>억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</a:rPr>
                        <a:t>12</a:t>
                      </a:r>
                      <a:r>
                        <a:rPr lang="ko-KR" altLang="en-US" sz="1000" u="none" strike="noStrike" dirty="0">
                          <a:effectLst/>
                        </a:rPr>
                        <a:t>명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시스템 소프트웨어 개발 및 공급업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연구개발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2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extLst>
                  <a:ext uri="{0D108BD9-81ED-4DB2-BD59-A6C34878D82A}">
                    <a16:rowId xmlns:a16="http://schemas.microsoft.com/office/drawing/2014/main" val="9984494"/>
                  </a:ext>
                </a:extLst>
              </a:tr>
              <a:tr h="17456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6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</a:rPr>
                        <a:t>(</a:t>
                      </a:r>
                      <a:r>
                        <a:rPr lang="ko-KR" altLang="en-US" sz="1000" u="none" strike="noStrike" dirty="0">
                          <a:effectLst/>
                        </a:rPr>
                        <a:t>유</a:t>
                      </a:r>
                      <a:r>
                        <a:rPr lang="en-US" altLang="ko-KR" sz="1000" u="none" strike="noStrike" dirty="0">
                          <a:effectLst/>
                        </a:rPr>
                        <a:t>)</a:t>
                      </a:r>
                      <a:r>
                        <a:rPr lang="ko-KR" altLang="en-US" sz="1000" u="none" strike="noStrike" dirty="0">
                          <a:effectLst/>
                        </a:rPr>
                        <a:t>대구특수금속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</a:rPr>
                        <a:t>238</a:t>
                      </a:r>
                      <a:r>
                        <a:rPr lang="ko-KR" altLang="en-US" sz="1000" u="none" strike="noStrike" dirty="0">
                          <a:effectLst/>
                        </a:rPr>
                        <a:t>억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</a:rPr>
                        <a:t>185</a:t>
                      </a:r>
                      <a:r>
                        <a:rPr lang="ko-KR" altLang="en-US" sz="1000" u="none" strike="noStrike" dirty="0">
                          <a:effectLst/>
                        </a:rPr>
                        <a:t>명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기타 자동차 부품 제조업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연구개발</a:t>
                      </a:r>
                      <a:r>
                        <a:rPr lang="en-US" altLang="ko-KR" sz="1000" u="none" strike="noStrike">
                          <a:effectLst/>
                        </a:rPr>
                        <a:t>(</a:t>
                      </a:r>
                      <a:r>
                        <a:rPr lang="ko-KR" altLang="en-US" sz="1000" u="none" strike="noStrike">
                          <a:effectLst/>
                        </a:rPr>
                        <a:t>기술연구소</a:t>
                      </a:r>
                      <a:r>
                        <a:rPr lang="en-US" altLang="ko-KR" sz="1000" u="none" strike="noStrike">
                          <a:effectLst/>
                        </a:rPr>
                        <a:t>)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1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extLst>
                  <a:ext uri="{0D108BD9-81ED-4DB2-BD59-A6C34878D82A}">
                    <a16:rowId xmlns:a16="http://schemas.microsoft.com/office/drawing/2014/main" val="922439466"/>
                  </a:ext>
                </a:extLst>
              </a:tr>
              <a:tr h="17456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7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</a:rPr>
                        <a:t>(</a:t>
                      </a:r>
                      <a:r>
                        <a:rPr lang="ko-KR" altLang="en-US" sz="1000" u="none" strike="noStrike" dirty="0">
                          <a:effectLst/>
                        </a:rPr>
                        <a:t>유</a:t>
                      </a:r>
                      <a:r>
                        <a:rPr lang="en-US" altLang="ko-KR" sz="1000" u="none" strike="noStrike" dirty="0">
                          <a:effectLst/>
                        </a:rPr>
                        <a:t>)</a:t>
                      </a:r>
                      <a:r>
                        <a:rPr lang="ko-KR" altLang="en-US" sz="1000" u="none" strike="noStrike" dirty="0">
                          <a:effectLst/>
                        </a:rPr>
                        <a:t>대구특수금속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</a:rPr>
                        <a:t>238</a:t>
                      </a:r>
                      <a:r>
                        <a:rPr lang="ko-KR" altLang="en-US" sz="1000" u="none" strike="noStrike" dirty="0">
                          <a:effectLst/>
                        </a:rPr>
                        <a:t>억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</a:rPr>
                        <a:t>185</a:t>
                      </a:r>
                      <a:r>
                        <a:rPr lang="ko-KR" altLang="en-US" sz="1000" u="none" strike="noStrike" dirty="0">
                          <a:effectLst/>
                        </a:rPr>
                        <a:t>명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기타 자동차 부품 제조업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품질관리</a:t>
                      </a:r>
                      <a:r>
                        <a:rPr lang="en-US" altLang="ko-KR" sz="1000" u="none" strike="noStrike">
                          <a:effectLst/>
                        </a:rPr>
                        <a:t>(</a:t>
                      </a:r>
                      <a:r>
                        <a:rPr lang="ko-KR" altLang="en-US" sz="1000" u="none" strike="noStrike">
                          <a:effectLst/>
                        </a:rPr>
                        <a:t>품질관리팀</a:t>
                      </a:r>
                      <a:r>
                        <a:rPr lang="en-US" altLang="ko-KR" sz="1000" u="none" strike="noStrike">
                          <a:effectLst/>
                        </a:rPr>
                        <a:t>)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1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extLst>
                  <a:ext uri="{0D108BD9-81ED-4DB2-BD59-A6C34878D82A}">
                    <a16:rowId xmlns:a16="http://schemas.microsoft.com/office/drawing/2014/main" val="2430878716"/>
                  </a:ext>
                </a:extLst>
              </a:tr>
              <a:tr h="17456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8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㈜대성하이텍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</a:rPr>
                        <a:t>670</a:t>
                      </a:r>
                      <a:r>
                        <a:rPr lang="ko-KR" altLang="en-US" sz="1000" u="none" strike="noStrike" dirty="0">
                          <a:effectLst/>
                        </a:rPr>
                        <a:t>억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</a:rPr>
                        <a:t>260</a:t>
                      </a:r>
                      <a:r>
                        <a:rPr lang="ko-KR" altLang="en-US" sz="1000" u="none" strike="noStrike" dirty="0">
                          <a:effectLst/>
                        </a:rPr>
                        <a:t>명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기타 가공공작기계 제조업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해외영업</a:t>
                      </a:r>
                      <a:r>
                        <a:rPr lang="en-US" altLang="ko-KR" sz="1000" u="none" strike="noStrike">
                          <a:effectLst/>
                        </a:rPr>
                        <a:t>(</a:t>
                      </a:r>
                      <a:r>
                        <a:rPr lang="ko-KR" altLang="en-US" sz="1000" u="none" strike="noStrike">
                          <a:effectLst/>
                        </a:rPr>
                        <a:t>일어</a:t>
                      </a:r>
                      <a:r>
                        <a:rPr lang="en-US" altLang="ko-KR" sz="1000" u="none" strike="noStrike">
                          <a:effectLst/>
                        </a:rPr>
                        <a:t>)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1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extLst>
                  <a:ext uri="{0D108BD9-81ED-4DB2-BD59-A6C34878D82A}">
                    <a16:rowId xmlns:a16="http://schemas.microsoft.com/office/drawing/2014/main" val="1986255890"/>
                  </a:ext>
                </a:extLst>
              </a:tr>
              <a:tr h="17456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9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㈜대성하이텍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</a:rPr>
                        <a:t>670</a:t>
                      </a:r>
                      <a:r>
                        <a:rPr lang="ko-KR" altLang="en-US" sz="1000" u="none" strike="noStrike" dirty="0">
                          <a:effectLst/>
                        </a:rPr>
                        <a:t>억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</a:rPr>
                        <a:t>260</a:t>
                      </a:r>
                      <a:r>
                        <a:rPr lang="ko-KR" altLang="en-US" sz="1000" u="none" strike="noStrike" dirty="0">
                          <a:effectLst/>
                        </a:rPr>
                        <a:t>명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effectLst/>
                        </a:rPr>
                        <a:t>기타 가공공작기계 제조업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해외영업</a:t>
                      </a:r>
                      <a:r>
                        <a:rPr lang="en-US" altLang="ko-KR" sz="1000" u="none" strike="noStrike">
                          <a:effectLst/>
                        </a:rPr>
                        <a:t>(</a:t>
                      </a:r>
                      <a:r>
                        <a:rPr lang="ko-KR" altLang="en-US" sz="1000" u="none" strike="noStrike">
                          <a:effectLst/>
                        </a:rPr>
                        <a:t>영어</a:t>
                      </a:r>
                      <a:r>
                        <a:rPr lang="en-US" altLang="ko-KR" sz="1000" u="none" strike="noStrike">
                          <a:effectLst/>
                        </a:rPr>
                        <a:t>)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1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extLst>
                  <a:ext uri="{0D108BD9-81ED-4DB2-BD59-A6C34878D82A}">
                    <a16:rowId xmlns:a16="http://schemas.microsoft.com/office/drawing/2014/main" val="3009406681"/>
                  </a:ext>
                </a:extLst>
              </a:tr>
              <a:tr h="17456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10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㈜대영합섬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250</a:t>
                      </a:r>
                      <a:r>
                        <a:rPr lang="ko-KR" altLang="en-US" sz="1000" u="none" strike="noStrike">
                          <a:effectLst/>
                        </a:rPr>
                        <a:t>억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11</a:t>
                      </a:r>
                      <a:r>
                        <a:rPr lang="ko-KR" altLang="en-US" sz="1000" u="none" strike="noStrike">
                          <a:effectLst/>
                        </a:rPr>
                        <a:t>명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effectLst/>
                        </a:rPr>
                        <a:t>연사 및 가공사 제조업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생산관리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2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extLst>
                  <a:ext uri="{0D108BD9-81ED-4DB2-BD59-A6C34878D82A}">
                    <a16:rowId xmlns:a16="http://schemas.microsoft.com/office/drawing/2014/main" val="2670324907"/>
                  </a:ext>
                </a:extLst>
              </a:tr>
              <a:tr h="17456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11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㈜대영합섬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250</a:t>
                      </a:r>
                      <a:r>
                        <a:rPr lang="ko-KR" altLang="en-US" sz="1000" u="none" strike="noStrike">
                          <a:effectLst/>
                        </a:rPr>
                        <a:t>억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12</a:t>
                      </a:r>
                      <a:r>
                        <a:rPr lang="ko-KR" altLang="en-US" sz="1000" u="none" strike="noStrike">
                          <a:effectLst/>
                        </a:rPr>
                        <a:t>명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effectLst/>
                        </a:rPr>
                        <a:t>연사 및 가공사 제조업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경리부문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1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extLst>
                  <a:ext uri="{0D108BD9-81ED-4DB2-BD59-A6C34878D82A}">
                    <a16:rowId xmlns:a16="http://schemas.microsoft.com/office/drawing/2014/main" val="1289755989"/>
                  </a:ext>
                </a:extLst>
              </a:tr>
              <a:tr h="17456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12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㈜덴티스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320</a:t>
                      </a:r>
                      <a:r>
                        <a:rPr lang="ko-KR" altLang="en-US" sz="1000" u="none" strike="noStrike">
                          <a:effectLst/>
                        </a:rPr>
                        <a:t>억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</a:rPr>
                        <a:t>214</a:t>
                      </a:r>
                      <a:r>
                        <a:rPr lang="ko-KR" altLang="en-US" sz="1000" u="none" strike="noStrike" dirty="0">
                          <a:effectLst/>
                        </a:rPr>
                        <a:t>명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effectLst/>
                        </a:rPr>
                        <a:t>치과용 기기 제조업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파트</a:t>
                      </a:r>
                      <a:r>
                        <a:rPr lang="en-US" altLang="ko-KR" sz="1000" u="none" strike="noStrike">
                          <a:effectLst/>
                        </a:rPr>
                        <a:t>Ⅱ-</a:t>
                      </a:r>
                      <a:r>
                        <a:rPr lang="ko-KR" altLang="en-US" sz="1000" u="none" strike="noStrike">
                          <a:effectLst/>
                        </a:rPr>
                        <a:t>수출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1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extLst>
                  <a:ext uri="{0D108BD9-81ED-4DB2-BD59-A6C34878D82A}">
                    <a16:rowId xmlns:a16="http://schemas.microsoft.com/office/drawing/2014/main" val="3531867092"/>
                  </a:ext>
                </a:extLst>
              </a:tr>
              <a:tr h="17456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13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㈜덴티스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320</a:t>
                      </a:r>
                      <a:r>
                        <a:rPr lang="ko-KR" altLang="en-US" sz="1000" u="none" strike="noStrike">
                          <a:effectLst/>
                        </a:rPr>
                        <a:t>억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214</a:t>
                      </a:r>
                      <a:r>
                        <a:rPr lang="ko-KR" altLang="en-US" sz="1000" u="none" strike="noStrike">
                          <a:effectLst/>
                        </a:rPr>
                        <a:t>명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effectLst/>
                        </a:rPr>
                        <a:t>치과용 기기 제조업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파트</a:t>
                      </a:r>
                      <a:r>
                        <a:rPr lang="en-US" altLang="ko-KR" sz="1000" u="none" strike="noStrike">
                          <a:effectLst/>
                        </a:rPr>
                        <a:t>Ⅱ-</a:t>
                      </a:r>
                      <a:r>
                        <a:rPr lang="ko-KR" altLang="en-US" sz="1000" u="none" strike="noStrike">
                          <a:effectLst/>
                        </a:rPr>
                        <a:t>수출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1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extLst>
                  <a:ext uri="{0D108BD9-81ED-4DB2-BD59-A6C34878D82A}">
                    <a16:rowId xmlns:a16="http://schemas.microsoft.com/office/drawing/2014/main" val="2370908723"/>
                  </a:ext>
                </a:extLst>
              </a:tr>
              <a:tr h="17456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14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동우씨엠㈜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473</a:t>
                      </a:r>
                      <a:r>
                        <a:rPr lang="ko-KR" altLang="en-US" sz="1000" u="none" strike="noStrike">
                          <a:effectLst/>
                        </a:rPr>
                        <a:t>억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10</a:t>
                      </a:r>
                      <a:r>
                        <a:rPr lang="ko-KR" altLang="en-US" sz="1000" u="none" strike="noStrike">
                          <a:effectLst/>
                        </a:rPr>
                        <a:t>명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 err="1">
                          <a:effectLst/>
                        </a:rPr>
                        <a:t>사업시설</a:t>
                      </a:r>
                      <a:r>
                        <a:rPr lang="ko-KR" altLang="en-US" sz="1000" u="none" strike="noStrike" dirty="0">
                          <a:effectLst/>
                        </a:rPr>
                        <a:t> 유지관리 서비스업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인사</a:t>
                      </a:r>
                      <a:r>
                        <a:rPr lang="en-US" altLang="ko-KR" sz="1000" u="none" strike="noStrike">
                          <a:effectLst/>
                        </a:rPr>
                        <a:t>·</a:t>
                      </a:r>
                      <a:r>
                        <a:rPr lang="ko-KR" altLang="en-US" sz="1000" u="none" strike="noStrike">
                          <a:effectLst/>
                        </a:rPr>
                        <a:t>급여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1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extLst>
                  <a:ext uri="{0D108BD9-81ED-4DB2-BD59-A6C34878D82A}">
                    <a16:rowId xmlns:a16="http://schemas.microsoft.com/office/drawing/2014/main" val="3824463222"/>
                  </a:ext>
                </a:extLst>
              </a:tr>
              <a:tr h="17456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15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동우씨엠㈜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473</a:t>
                      </a:r>
                      <a:r>
                        <a:rPr lang="ko-KR" altLang="en-US" sz="1000" u="none" strike="noStrike">
                          <a:effectLst/>
                        </a:rPr>
                        <a:t>억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10</a:t>
                      </a:r>
                      <a:r>
                        <a:rPr lang="ko-KR" altLang="en-US" sz="1000" u="none" strike="noStrike">
                          <a:effectLst/>
                        </a:rPr>
                        <a:t>명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 err="1">
                          <a:effectLst/>
                        </a:rPr>
                        <a:t>사업시설</a:t>
                      </a:r>
                      <a:r>
                        <a:rPr lang="ko-KR" altLang="en-US" sz="1000" u="none" strike="noStrike" dirty="0">
                          <a:effectLst/>
                        </a:rPr>
                        <a:t> 유지관리 서비스업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총무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1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extLst>
                  <a:ext uri="{0D108BD9-81ED-4DB2-BD59-A6C34878D82A}">
                    <a16:rowId xmlns:a16="http://schemas.microsoft.com/office/drawing/2014/main" val="2312313159"/>
                  </a:ext>
                </a:extLst>
              </a:tr>
              <a:tr h="17456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16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㈜디에이치테크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223</a:t>
                      </a:r>
                      <a:r>
                        <a:rPr lang="ko-KR" altLang="en-US" sz="1000" u="none" strike="noStrike">
                          <a:effectLst/>
                        </a:rPr>
                        <a:t>억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48</a:t>
                      </a:r>
                      <a:r>
                        <a:rPr lang="ko-KR" altLang="en-US" sz="1000" u="none" strike="noStrike">
                          <a:effectLst/>
                        </a:rPr>
                        <a:t>명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effectLst/>
                        </a:rPr>
                        <a:t>기타 자동차 부품 제조업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연구개발 및 해외마케팅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1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extLst>
                  <a:ext uri="{0D108BD9-81ED-4DB2-BD59-A6C34878D82A}">
                    <a16:rowId xmlns:a16="http://schemas.microsoft.com/office/drawing/2014/main" val="331976773"/>
                  </a:ext>
                </a:extLst>
              </a:tr>
              <a:tr h="17456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17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㈜명성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178</a:t>
                      </a:r>
                      <a:r>
                        <a:rPr lang="ko-KR" altLang="en-US" sz="1000" u="none" strike="noStrike">
                          <a:effectLst/>
                        </a:rPr>
                        <a:t>억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39</a:t>
                      </a:r>
                      <a:r>
                        <a:rPr lang="ko-KR" altLang="en-US" sz="1000" u="none" strike="noStrike">
                          <a:effectLst/>
                        </a:rPr>
                        <a:t>명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effectLst/>
                        </a:rPr>
                        <a:t>합성수지 및 기타 플라스틱물질 제조업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effectLst/>
                        </a:rPr>
                        <a:t>수출마케팅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2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extLst>
                  <a:ext uri="{0D108BD9-81ED-4DB2-BD59-A6C34878D82A}">
                    <a16:rowId xmlns:a16="http://schemas.microsoft.com/office/drawing/2014/main" val="800260225"/>
                  </a:ext>
                </a:extLst>
              </a:tr>
              <a:tr h="17456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18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㈜민영산업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323</a:t>
                      </a:r>
                      <a:r>
                        <a:rPr lang="ko-KR" altLang="en-US" sz="1000" u="none" strike="noStrike">
                          <a:effectLst/>
                        </a:rPr>
                        <a:t>억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100</a:t>
                      </a:r>
                      <a:r>
                        <a:rPr lang="ko-KR" altLang="en-US" sz="1000" u="none" strike="noStrike">
                          <a:effectLst/>
                        </a:rPr>
                        <a:t>명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effectLst/>
                        </a:rPr>
                        <a:t>기타 자동차 부품 제조업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effectLst/>
                        </a:rPr>
                        <a:t>품질혁신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1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extLst>
                  <a:ext uri="{0D108BD9-81ED-4DB2-BD59-A6C34878D82A}">
                    <a16:rowId xmlns:a16="http://schemas.microsoft.com/office/drawing/2014/main" val="1965969714"/>
                  </a:ext>
                </a:extLst>
              </a:tr>
              <a:tr h="17456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19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㈜민영산업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323</a:t>
                      </a:r>
                      <a:r>
                        <a:rPr lang="ko-KR" altLang="en-US" sz="1000" u="none" strike="noStrike">
                          <a:effectLst/>
                        </a:rPr>
                        <a:t>억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100</a:t>
                      </a:r>
                      <a:r>
                        <a:rPr lang="ko-KR" altLang="en-US" sz="1000" u="none" strike="noStrike">
                          <a:effectLst/>
                        </a:rPr>
                        <a:t>명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effectLst/>
                        </a:rPr>
                        <a:t>기타 자동차 부품 제조업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effectLst/>
                        </a:rPr>
                        <a:t>해외영업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1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extLst>
                  <a:ext uri="{0D108BD9-81ED-4DB2-BD59-A6C34878D82A}">
                    <a16:rowId xmlns:a16="http://schemas.microsoft.com/office/drawing/2014/main" val="3466629617"/>
                  </a:ext>
                </a:extLst>
              </a:tr>
              <a:tr h="17456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20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㈜바이크마트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52</a:t>
                      </a:r>
                      <a:r>
                        <a:rPr lang="ko-KR" altLang="en-US" sz="1000" u="none" strike="noStrike">
                          <a:effectLst/>
                        </a:rPr>
                        <a:t>억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6</a:t>
                      </a:r>
                      <a:r>
                        <a:rPr lang="ko-KR" altLang="en-US" sz="1000" u="none" strike="noStrike">
                          <a:effectLst/>
                        </a:rPr>
                        <a:t>명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effectLst/>
                        </a:rPr>
                        <a:t>모터사이클 및 부품 소매업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effectLst/>
                        </a:rPr>
                        <a:t>마케팅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2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extLst>
                  <a:ext uri="{0D108BD9-81ED-4DB2-BD59-A6C34878D82A}">
                    <a16:rowId xmlns:a16="http://schemas.microsoft.com/office/drawing/2014/main" val="1159624811"/>
                  </a:ext>
                </a:extLst>
              </a:tr>
              <a:tr h="17456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21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㈜바이크마트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52</a:t>
                      </a:r>
                      <a:r>
                        <a:rPr lang="ko-KR" altLang="en-US" sz="1000" u="none" strike="noStrike">
                          <a:effectLst/>
                        </a:rPr>
                        <a:t>억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6</a:t>
                      </a:r>
                      <a:r>
                        <a:rPr lang="ko-KR" altLang="en-US" sz="1000" u="none" strike="noStrike">
                          <a:effectLst/>
                        </a:rPr>
                        <a:t>명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effectLst/>
                        </a:rPr>
                        <a:t>모터사이클 및 부품 소매업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effectLst/>
                        </a:rPr>
                        <a:t>마케팅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1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extLst>
                  <a:ext uri="{0D108BD9-81ED-4DB2-BD59-A6C34878D82A}">
                    <a16:rowId xmlns:a16="http://schemas.microsoft.com/office/drawing/2014/main" val="140763004"/>
                  </a:ext>
                </a:extLst>
              </a:tr>
              <a:tr h="17456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22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㈜삼보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526</a:t>
                      </a:r>
                      <a:r>
                        <a:rPr lang="ko-KR" altLang="en-US" sz="1000" u="none" strike="noStrike">
                          <a:effectLst/>
                        </a:rPr>
                        <a:t>억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132</a:t>
                      </a:r>
                      <a:r>
                        <a:rPr lang="ko-KR" altLang="en-US" sz="1000" u="none" strike="noStrike">
                          <a:effectLst/>
                        </a:rPr>
                        <a:t>명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effectLst/>
                        </a:rPr>
                        <a:t>부직포 및 펠트 제조업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effectLst/>
                        </a:rPr>
                        <a:t>연구소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2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extLst>
                  <a:ext uri="{0D108BD9-81ED-4DB2-BD59-A6C34878D82A}">
                    <a16:rowId xmlns:a16="http://schemas.microsoft.com/office/drawing/2014/main" val="797117828"/>
                  </a:ext>
                </a:extLst>
              </a:tr>
              <a:tr h="17456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23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㈜성진포머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670</a:t>
                      </a:r>
                      <a:r>
                        <a:rPr lang="ko-KR" altLang="en-US" sz="1000" u="none" strike="noStrike">
                          <a:effectLst/>
                        </a:rPr>
                        <a:t>억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484</a:t>
                      </a:r>
                      <a:r>
                        <a:rPr lang="ko-KR" altLang="en-US" sz="1000" u="none" strike="noStrike">
                          <a:effectLst/>
                        </a:rPr>
                        <a:t>명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정밀냉간단조부품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effectLst/>
                        </a:rPr>
                        <a:t>연구개발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1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extLst>
                  <a:ext uri="{0D108BD9-81ED-4DB2-BD59-A6C34878D82A}">
                    <a16:rowId xmlns:a16="http://schemas.microsoft.com/office/drawing/2014/main" val="3281233688"/>
                  </a:ext>
                </a:extLst>
              </a:tr>
              <a:tr h="17456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24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㈜세광하이테크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168</a:t>
                      </a:r>
                      <a:r>
                        <a:rPr lang="ko-KR" altLang="en-US" sz="1000" u="none" strike="noStrike">
                          <a:effectLst/>
                        </a:rPr>
                        <a:t>억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79</a:t>
                      </a:r>
                      <a:r>
                        <a:rPr lang="ko-KR" altLang="en-US" sz="1000" u="none" strike="noStrike">
                          <a:effectLst/>
                        </a:rPr>
                        <a:t>명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탭</a:t>
                      </a:r>
                      <a:r>
                        <a:rPr lang="en-US" altLang="ko-KR" sz="1000" u="none" strike="noStrike">
                          <a:effectLst/>
                        </a:rPr>
                        <a:t>, </a:t>
                      </a:r>
                      <a:r>
                        <a:rPr lang="ko-KR" altLang="en-US" sz="1000" u="none" strike="noStrike">
                          <a:effectLst/>
                        </a:rPr>
                        <a:t>밸브 및 유사장치 제조업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effectLst/>
                        </a:rPr>
                        <a:t>연구개발 </a:t>
                      </a:r>
                      <a:r>
                        <a:rPr lang="en-US" altLang="ko-KR" sz="1000" u="none" strike="noStrike" dirty="0">
                          <a:effectLst/>
                        </a:rPr>
                        <a:t>R&amp;D </a:t>
                      </a:r>
                      <a:r>
                        <a:rPr lang="ko-KR" altLang="en-US" sz="1000" u="none" strike="noStrike" dirty="0" err="1">
                          <a:effectLst/>
                        </a:rPr>
                        <a:t>과제기획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1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extLst>
                  <a:ext uri="{0D108BD9-81ED-4DB2-BD59-A6C34878D82A}">
                    <a16:rowId xmlns:a16="http://schemas.microsoft.com/office/drawing/2014/main" val="723498711"/>
                  </a:ext>
                </a:extLst>
              </a:tr>
              <a:tr h="17456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25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세컨드라운드㈜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25</a:t>
                      </a:r>
                      <a:r>
                        <a:rPr lang="ko-KR" altLang="en-US" sz="1000" u="none" strike="noStrike">
                          <a:effectLst/>
                        </a:rPr>
                        <a:t>억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14</a:t>
                      </a:r>
                      <a:r>
                        <a:rPr lang="ko-KR" altLang="en-US" sz="1000" u="none" strike="noStrike">
                          <a:effectLst/>
                        </a:rPr>
                        <a:t>명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안경 제조업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effectLst/>
                        </a:rPr>
                        <a:t>연구기획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1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extLst>
                  <a:ext uri="{0D108BD9-81ED-4DB2-BD59-A6C34878D82A}">
                    <a16:rowId xmlns:a16="http://schemas.microsoft.com/office/drawing/2014/main" val="2274367137"/>
                  </a:ext>
                </a:extLst>
              </a:tr>
              <a:tr h="17456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26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세컨드라운드㈜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25</a:t>
                      </a:r>
                      <a:r>
                        <a:rPr lang="ko-KR" altLang="en-US" sz="1000" u="none" strike="noStrike">
                          <a:effectLst/>
                        </a:rPr>
                        <a:t>억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14</a:t>
                      </a:r>
                      <a:r>
                        <a:rPr lang="ko-KR" altLang="en-US" sz="1000" u="none" strike="noStrike">
                          <a:effectLst/>
                        </a:rPr>
                        <a:t>명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안경 제조업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effectLst/>
                        </a:rPr>
                        <a:t>영업관리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1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extLst>
                  <a:ext uri="{0D108BD9-81ED-4DB2-BD59-A6C34878D82A}">
                    <a16:rowId xmlns:a16="http://schemas.microsoft.com/office/drawing/2014/main" val="1991832447"/>
                  </a:ext>
                </a:extLst>
              </a:tr>
              <a:tr h="17456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27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㈜신화에스티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173</a:t>
                      </a:r>
                      <a:r>
                        <a:rPr lang="ko-KR" altLang="en-US" sz="1000" u="none" strike="noStrike">
                          <a:effectLst/>
                        </a:rPr>
                        <a:t>억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42</a:t>
                      </a:r>
                      <a:r>
                        <a:rPr lang="ko-KR" altLang="en-US" sz="1000" u="none" strike="noStrike">
                          <a:effectLst/>
                        </a:rPr>
                        <a:t>명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주형 및 금형 제조업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effectLst/>
                        </a:rPr>
                        <a:t>연구소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1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extLst>
                  <a:ext uri="{0D108BD9-81ED-4DB2-BD59-A6C34878D82A}">
                    <a16:rowId xmlns:a16="http://schemas.microsoft.com/office/drawing/2014/main" val="1826484920"/>
                  </a:ext>
                </a:extLst>
              </a:tr>
              <a:tr h="17456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28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㈜씨앤보코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142</a:t>
                      </a:r>
                      <a:r>
                        <a:rPr lang="ko-KR" altLang="en-US" sz="1000" u="none" strike="noStrike">
                          <a:effectLst/>
                        </a:rPr>
                        <a:t>억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47</a:t>
                      </a:r>
                      <a:r>
                        <a:rPr lang="ko-KR" altLang="en-US" sz="1000" u="none" strike="noStrike">
                          <a:effectLst/>
                        </a:rPr>
                        <a:t>명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여성용 정장 제조업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effectLst/>
                        </a:rPr>
                        <a:t>기업부설연구소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1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extLst>
                  <a:ext uri="{0D108BD9-81ED-4DB2-BD59-A6C34878D82A}">
                    <a16:rowId xmlns:a16="http://schemas.microsoft.com/office/drawing/2014/main" val="4238429172"/>
                  </a:ext>
                </a:extLst>
              </a:tr>
              <a:tr h="17456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29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㈜씨앤보코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142</a:t>
                      </a:r>
                      <a:r>
                        <a:rPr lang="ko-KR" altLang="en-US" sz="1000" u="none" strike="noStrike">
                          <a:effectLst/>
                        </a:rPr>
                        <a:t>억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47</a:t>
                      </a:r>
                      <a:r>
                        <a:rPr lang="ko-KR" altLang="en-US" sz="1000" u="none" strike="noStrike">
                          <a:effectLst/>
                        </a:rPr>
                        <a:t>명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여성용 정장 제조업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effectLst/>
                        </a:rPr>
                        <a:t>기업부설연구소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</a:rPr>
                        <a:t>1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extLst>
                  <a:ext uri="{0D108BD9-81ED-4DB2-BD59-A6C34878D82A}">
                    <a16:rowId xmlns:a16="http://schemas.microsoft.com/office/drawing/2014/main" val="3930623593"/>
                  </a:ext>
                </a:extLst>
              </a:tr>
              <a:tr h="17456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30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㈜씨엠에이글로벌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140</a:t>
                      </a:r>
                      <a:r>
                        <a:rPr lang="ko-KR" altLang="en-US" sz="1000" u="none" strike="noStrike">
                          <a:effectLst/>
                        </a:rPr>
                        <a:t>억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130</a:t>
                      </a:r>
                      <a:r>
                        <a:rPr lang="ko-KR" altLang="en-US" sz="1000" u="none" strike="noStrike">
                          <a:effectLst/>
                        </a:rPr>
                        <a:t>명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안경 제조업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effectLst/>
                        </a:rPr>
                        <a:t>해외영업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</a:rPr>
                        <a:t>2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extLst>
                  <a:ext uri="{0D108BD9-81ED-4DB2-BD59-A6C34878D82A}">
                    <a16:rowId xmlns:a16="http://schemas.microsoft.com/office/drawing/2014/main" val="517766150"/>
                  </a:ext>
                </a:extLst>
              </a:tr>
              <a:tr h="17456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31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㈜아이디에스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379</a:t>
                      </a:r>
                      <a:r>
                        <a:rPr lang="ko-KR" altLang="en-US" sz="1000" u="none" strike="noStrike">
                          <a:effectLst/>
                        </a:rPr>
                        <a:t>억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99</a:t>
                      </a:r>
                      <a:r>
                        <a:rPr lang="ko-KR" altLang="en-US" sz="1000" u="none" strike="noStrike">
                          <a:effectLst/>
                        </a:rPr>
                        <a:t>명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기타금속가공프레스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 err="1">
                          <a:effectLst/>
                        </a:rPr>
                        <a:t>경영지원부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</a:rPr>
                        <a:t>2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extLst>
                  <a:ext uri="{0D108BD9-81ED-4DB2-BD59-A6C34878D82A}">
                    <a16:rowId xmlns:a16="http://schemas.microsoft.com/office/drawing/2014/main" val="1688641420"/>
                  </a:ext>
                </a:extLst>
              </a:tr>
              <a:tr h="17456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32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㈜아이디에스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379</a:t>
                      </a:r>
                      <a:r>
                        <a:rPr lang="ko-KR" altLang="en-US" sz="1000" u="none" strike="noStrike">
                          <a:effectLst/>
                        </a:rPr>
                        <a:t>억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99</a:t>
                      </a:r>
                      <a:r>
                        <a:rPr lang="ko-KR" altLang="en-US" sz="1000" u="none" strike="noStrike">
                          <a:effectLst/>
                        </a:rPr>
                        <a:t>명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기타금속가공프레스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품질관리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</a:rPr>
                        <a:t>2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118" marR="5118" marT="5118" marB="0" anchor="ctr"/>
                </a:tc>
                <a:extLst>
                  <a:ext uri="{0D108BD9-81ED-4DB2-BD59-A6C34878D82A}">
                    <a16:rowId xmlns:a16="http://schemas.microsoft.com/office/drawing/2014/main" val="40258114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6901564"/>
              </p:ext>
            </p:extLst>
          </p:nvPr>
        </p:nvGraphicFramePr>
        <p:xfrm>
          <a:off x="251520" y="836712"/>
          <a:ext cx="8784977" cy="58326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0637">
                  <a:extLst>
                    <a:ext uri="{9D8B030D-6E8A-4147-A177-3AD203B41FA5}">
                      <a16:colId xmlns:a16="http://schemas.microsoft.com/office/drawing/2014/main" val="2363656172"/>
                    </a:ext>
                  </a:extLst>
                </a:gridCol>
                <a:gridCol w="1587201">
                  <a:extLst>
                    <a:ext uri="{9D8B030D-6E8A-4147-A177-3AD203B41FA5}">
                      <a16:colId xmlns:a16="http://schemas.microsoft.com/office/drawing/2014/main" val="883567979"/>
                    </a:ext>
                  </a:extLst>
                </a:gridCol>
                <a:gridCol w="775145">
                  <a:extLst>
                    <a:ext uri="{9D8B030D-6E8A-4147-A177-3AD203B41FA5}">
                      <a16:colId xmlns:a16="http://schemas.microsoft.com/office/drawing/2014/main" val="2184610906"/>
                    </a:ext>
                  </a:extLst>
                </a:gridCol>
                <a:gridCol w="775145">
                  <a:extLst>
                    <a:ext uri="{9D8B030D-6E8A-4147-A177-3AD203B41FA5}">
                      <a16:colId xmlns:a16="http://schemas.microsoft.com/office/drawing/2014/main" val="2028852128"/>
                    </a:ext>
                  </a:extLst>
                </a:gridCol>
                <a:gridCol w="2866807">
                  <a:extLst>
                    <a:ext uri="{9D8B030D-6E8A-4147-A177-3AD203B41FA5}">
                      <a16:colId xmlns:a16="http://schemas.microsoft.com/office/drawing/2014/main" val="2858936916"/>
                    </a:ext>
                  </a:extLst>
                </a:gridCol>
                <a:gridCol w="1685632">
                  <a:extLst>
                    <a:ext uri="{9D8B030D-6E8A-4147-A177-3AD203B41FA5}">
                      <a16:colId xmlns:a16="http://schemas.microsoft.com/office/drawing/2014/main" val="3747662385"/>
                    </a:ext>
                  </a:extLst>
                </a:gridCol>
                <a:gridCol w="664410">
                  <a:extLst>
                    <a:ext uri="{9D8B030D-6E8A-4147-A177-3AD203B41FA5}">
                      <a16:colId xmlns:a16="http://schemas.microsoft.com/office/drawing/2014/main" val="1067153102"/>
                    </a:ext>
                  </a:extLst>
                </a:gridCol>
              </a:tblGrid>
              <a:tr h="172683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effectLst/>
                        </a:rPr>
                        <a:t>연번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effectLst/>
                        </a:rPr>
                        <a:t>기업명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effectLst/>
                        </a:rPr>
                        <a:t>연 매출액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effectLst/>
                        </a:rPr>
                        <a:t>종업원 수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effectLst/>
                        </a:rPr>
                        <a:t>업종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effectLst/>
                        </a:rPr>
                        <a:t>부문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effectLst/>
                        </a:rPr>
                        <a:t>인원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560082"/>
                  </a:ext>
                </a:extLst>
              </a:tr>
              <a:tr h="17268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1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 err="1">
                          <a:effectLst/>
                        </a:rPr>
                        <a:t>에이스이노텍</a:t>
                      </a:r>
                      <a:r>
                        <a:rPr lang="ko-KR" altLang="en-US" sz="1000" u="none" strike="noStrike" dirty="0">
                          <a:effectLst/>
                        </a:rPr>
                        <a:t>㈜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55</a:t>
                      </a:r>
                      <a:r>
                        <a:rPr lang="ko-KR" altLang="en-US" sz="1000" u="none" strike="noStrike">
                          <a:effectLst/>
                        </a:rPr>
                        <a:t>억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37</a:t>
                      </a:r>
                      <a:r>
                        <a:rPr lang="ko-KR" altLang="en-US" sz="1000" u="none" strike="noStrike">
                          <a:effectLst/>
                        </a:rPr>
                        <a:t>명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 err="1">
                          <a:effectLst/>
                        </a:rPr>
                        <a:t>그외</a:t>
                      </a:r>
                      <a:r>
                        <a:rPr lang="ko-KR" altLang="en-US" sz="1000" u="none" strike="noStrike" dirty="0">
                          <a:effectLst/>
                        </a:rPr>
                        <a:t> 기타 </a:t>
                      </a:r>
                      <a:r>
                        <a:rPr lang="ko-KR" altLang="en-US" sz="1000" u="none" strike="noStrike" dirty="0" err="1">
                          <a:effectLst/>
                        </a:rPr>
                        <a:t>분류안된</a:t>
                      </a:r>
                      <a:r>
                        <a:rPr lang="ko-KR" altLang="en-US" sz="1000" u="none" strike="noStrike" dirty="0">
                          <a:effectLst/>
                        </a:rPr>
                        <a:t> 금속가공제품 제조업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개발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1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extLst>
                  <a:ext uri="{0D108BD9-81ED-4DB2-BD59-A6C34878D82A}">
                    <a16:rowId xmlns:a16="http://schemas.microsoft.com/office/drawing/2014/main" val="663414753"/>
                  </a:ext>
                </a:extLst>
              </a:tr>
              <a:tr h="17268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2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 err="1">
                          <a:effectLst/>
                        </a:rPr>
                        <a:t>에이스이노텍</a:t>
                      </a:r>
                      <a:r>
                        <a:rPr lang="ko-KR" altLang="en-US" sz="1000" u="none" strike="noStrike" dirty="0">
                          <a:effectLst/>
                        </a:rPr>
                        <a:t>㈜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55</a:t>
                      </a:r>
                      <a:r>
                        <a:rPr lang="ko-KR" altLang="en-US" sz="1000" u="none" strike="noStrike">
                          <a:effectLst/>
                        </a:rPr>
                        <a:t>억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37</a:t>
                      </a:r>
                      <a:r>
                        <a:rPr lang="ko-KR" altLang="en-US" sz="1000" u="none" strike="noStrike">
                          <a:effectLst/>
                        </a:rPr>
                        <a:t>명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그외 기타 분류안된 금속가공제품 제조업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경영지원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1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extLst>
                  <a:ext uri="{0D108BD9-81ED-4DB2-BD59-A6C34878D82A}">
                    <a16:rowId xmlns:a16="http://schemas.microsoft.com/office/drawing/2014/main" val="525374951"/>
                  </a:ext>
                </a:extLst>
              </a:tr>
              <a:tr h="17268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3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effectLst/>
                        </a:rPr>
                        <a:t>㈜</a:t>
                      </a:r>
                      <a:r>
                        <a:rPr lang="ko-KR" altLang="en-US" sz="1000" u="none" strike="noStrike" dirty="0" err="1">
                          <a:effectLst/>
                        </a:rPr>
                        <a:t>에이앤비바이오메디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14</a:t>
                      </a:r>
                      <a:r>
                        <a:rPr lang="ko-KR" altLang="en-US" sz="1000" u="none" strike="noStrike">
                          <a:effectLst/>
                        </a:rPr>
                        <a:t>억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6</a:t>
                      </a:r>
                      <a:r>
                        <a:rPr lang="ko-KR" altLang="en-US" sz="1000" u="none" strike="noStrike">
                          <a:effectLst/>
                        </a:rPr>
                        <a:t>명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기타 의료용 기기 제조업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국내마케팅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1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extLst>
                  <a:ext uri="{0D108BD9-81ED-4DB2-BD59-A6C34878D82A}">
                    <a16:rowId xmlns:a16="http://schemas.microsoft.com/office/drawing/2014/main" val="714550614"/>
                  </a:ext>
                </a:extLst>
              </a:tr>
              <a:tr h="17268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4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effectLst/>
                        </a:rPr>
                        <a:t>㈜</a:t>
                      </a:r>
                      <a:r>
                        <a:rPr lang="ko-KR" altLang="en-US" sz="1000" u="none" strike="noStrike" dirty="0" err="1">
                          <a:effectLst/>
                        </a:rPr>
                        <a:t>에이앤비바이오메디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</a:rPr>
                        <a:t>14</a:t>
                      </a:r>
                      <a:r>
                        <a:rPr lang="ko-KR" altLang="en-US" sz="1000" u="none" strike="noStrike" dirty="0">
                          <a:effectLst/>
                        </a:rPr>
                        <a:t>억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6</a:t>
                      </a:r>
                      <a:r>
                        <a:rPr lang="ko-KR" altLang="en-US" sz="1000" u="none" strike="noStrike">
                          <a:effectLst/>
                        </a:rPr>
                        <a:t>명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기타 의료용 기기 제조업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해외마케팅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1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extLst>
                  <a:ext uri="{0D108BD9-81ED-4DB2-BD59-A6C34878D82A}">
                    <a16:rowId xmlns:a16="http://schemas.microsoft.com/office/drawing/2014/main" val="3767618005"/>
                  </a:ext>
                </a:extLst>
              </a:tr>
              <a:tr h="17268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5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㈜에이앤비바이오메디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14</a:t>
                      </a:r>
                      <a:r>
                        <a:rPr lang="ko-KR" altLang="en-US" sz="1000" u="none" strike="noStrike">
                          <a:effectLst/>
                        </a:rPr>
                        <a:t>억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6</a:t>
                      </a:r>
                      <a:r>
                        <a:rPr lang="ko-KR" altLang="en-US" sz="1000" u="none" strike="noStrike">
                          <a:effectLst/>
                        </a:rPr>
                        <a:t>명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기타 의료용 기기 제조업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기술연구소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1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extLst>
                  <a:ext uri="{0D108BD9-81ED-4DB2-BD59-A6C34878D82A}">
                    <a16:rowId xmlns:a16="http://schemas.microsoft.com/office/drawing/2014/main" val="533364060"/>
                  </a:ext>
                </a:extLst>
              </a:tr>
              <a:tr h="17268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6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㈜에이엘테크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</a:rPr>
                        <a:t>53</a:t>
                      </a:r>
                      <a:r>
                        <a:rPr lang="ko-KR" altLang="en-US" sz="1000" u="none" strike="noStrike" dirty="0">
                          <a:effectLst/>
                        </a:rPr>
                        <a:t>억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31</a:t>
                      </a:r>
                      <a:r>
                        <a:rPr lang="ko-KR" altLang="en-US" sz="1000" u="none" strike="noStrike">
                          <a:effectLst/>
                        </a:rPr>
                        <a:t>명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전시 및 광고용 조명장치 제조업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연구개발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2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extLst>
                  <a:ext uri="{0D108BD9-81ED-4DB2-BD59-A6C34878D82A}">
                    <a16:rowId xmlns:a16="http://schemas.microsoft.com/office/drawing/2014/main" val="3472843132"/>
                  </a:ext>
                </a:extLst>
              </a:tr>
              <a:tr h="16752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7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㈜에이엘테크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53</a:t>
                      </a:r>
                      <a:r>
                        <a:rPr lang="ko-KR" altLang="en-US" sz="1000" u="none" strike="noStrike">
                          <a:effectLst/>
                        </a:rPr>
                        <a:t>억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</a:rPr>
                        <a:t>31</a:t>
                      </a:r>
                      <a:r>
                        <a:rPr lang="ko-KR" altLang="en-US" sz="1000" u="none" strike="noStrike" dirty="0">
                          <a:effectLst/>
                        </a:rPr>
                        <a:t>명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전시 및 광고용 조명장치 제조업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품질관리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1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extLst>
                  <a:ext uri="{0D108BD9-81ED-4DB2-BD59-A6C34878D82A}">
                    <a16:rowId xmlns:a16="http://schemas.microsoft.com/office/drawing/2014/main" val="2315241346"/>
                  </a:ext>
                </a:extLst>
              </a:tr>
              <a:tr h="17268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8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예솜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5</a:t>
                      </a:r>
                      <a:r>
                        <a:rPr lang="ko-KR" altLang="en-US" sz="1000" u="none" strike="noStrike">
                          <a:effectLst/>
                        </a:rPr>
                        <a:t>억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</a:rPr>
                        <a:t>5</a:t>
                      </a:r>
                      <a:r>
                        <a:rPr lang="ko-KR" altLang="en-US" sz="1000" u="none" strike="noStrike" dirty="0">
                          <a:effectLst/>
                        </a:rPr>
                        <a:t>명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기타 봉제의복 제조업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연구개발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1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extLst>
                  <a:ext uri="{0D108BD9-81ED-4DB2-BD59-A6C34878D82A}">
                    <a16:rowId xmlns:a16="http://schemas.microsoft.com/office/drawing/2014/main" val="3038821998"/>
                  </a:ext>
                </a:extLst>
              </a:tr>
              <a:tr h="17268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9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예솜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5</a:t>
                      </a:r>
                      <a:r>
                        <a:rPr lang="ko-KR" altLang="en-US" sz="1000" u="none" strike="noStrike">
                          <a:effectLst/>
                        </a:rPr>
                        <a:t>억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5</a:t>
                      </a:r>
                      <a:r>
                        <a:rPr lang="ko-KR" altLang="en-US" sz="1000" u="none" strike="noStrike">
                          <a:effectLst/>
                        </a:rPr>
                        <a:t>명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effectLst/>
                        </a:rPr>
                        <a:t>기타 </a:t>
                      </a:r>
                      <a:r>
                        <a:rPr lang="ko-KR" altLang="en-US" sz="1000" u="none" strike="noStrike" dirty="0" err="1">
                          <a:effectLst/>
                        </a:rPr>
                        <a:t>봉제의복</a:t>
                      </a:r>
                      <a:r>
                        <a:rPr lang="ko-KR" altLang="en-US" sz="1000" u="none" strike="noStrike" dirty="0">
                          <a:effectLst/>
                        </a:rPr>
                        <a:t> 제조업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마케팅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1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extLst>
                  <a:ext uri="{0D108BD9-81ED-4DB2-BD59-A6C34878D82A}">
                    <a16:rowId xmlns:a16="http://schemas.microsoft.com/office/drawing/2014/main" val="3478052589"/>
                  </a:ext>
                </a:extLst>
              </a:tr>
              <a:tr h="17268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10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㈜와이</a:t>
                      </a:r>
                      <a:r>
                        <a:rPr lang="en-US" altLang="ko-KR" sz="1000" u="none" strike="noStrike">
                          <a:effectLst/>
                        </a:rPr>
                        <a:t>.</a:t>
                      </a:r>
                      <a:r>
                        <a:rPr lang="ko-KR" altLang="en-US" sz="1000" u="none" strike="noStrike">
                          <a:effectLst/>
                        </a:rPr>
                        <a:t>엠</a:t>
                      </a:r>
                      <a:r>
                        <a:rPr lang="en-US" altLang="ko-KR" sz="1000" u="none" strike="noStrike">
                          <a:effectLst/>
                        </a:rPr>
                        <a:t>.</a:t>
                      </a:r>
                      <a:r>
                        <a:rPr lang="ko-KR" altLang="en-US" sz="1000" u="none" strike="noStrike">
                          <a:effectLst/>
                        </a:rPr>
                        <a:t>피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913</a:t>
                      </a:r>
                      <a:r>
                        <a:rPr lang="ko-KR" altLang="en-US" sz="1000" u="none" strike="noStrike">
                          <a:effectLst/>
                        </a:rPr>
                        <a:t>억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193</a:t>
                      </a:r>
                      <a:r>
                        <a:rPr lang="ko-KR" altLang="en-US" sz="1000" u="none" strike="noStrike">
                          <a:effectLst/>
                        </a:rPr>
                        <a:t>명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자동차부품</a:t>
                      </a:r>
                      <a:r>
                        <a:rPr lang="en-US" altLang="ko-KR" sz="1000" u="none" strike="noStrike">
                          <a:effectLst/>
                        </a:rPr>
                        <a:t>(</a:t>
                      </a:r>
                      <a:r>
                        <a:rPr lang="ko-KR" altLang="en-US" sz="1000" u="none" strike="noStrike">
                          <a:effectLst/>
                        </a:rPr>
                        <a:t>도어래치커버</a:t>
                      </a:r>
                      <a:r>
                        <a:rPr lang="en-US" altLang="ko-KR" sz="1000" u="none" strike="noStrike">
                          <a:effectLst/>
                        </a:rPr>
                        <a:t>, </a:t>
                      </a:r>
                      <a:r>
                        <a:rPr lang="ko-KR" altLang="en-US" sz="1000" u="none" strike="noStrike">
                          <a:effectLst/>
                        </a:rPr>
                        <a:t>전조등</a:t>
                      </a:r>
                      <a:r>
                        <a:rPr lang="en-US" altLang="ko-KR" sz="1000" u="none" strike="noStrike">
                          <a:effectLst/>
                        </a:rPr>
                        <a:t>)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품질혁신팀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3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extLst>
                  <a:ext uri="{0D108BD9-81ED-4DB2-BD59-A6C34878D82A}">
                    <a16:rowId xmlns:a16="http://schemas.microsoft.com/office/drawing/2014/main" val="74595798"/>
                  </a:ext>
                </a:extLst>
              </a:tr>
              <a:tr h="17268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11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㈜와이</a:t>
                      </a:r>
                      <a:r>
                        <a:rPr lang="en-US" altLang="ko-KR" sz="1000" u="none" strike="noStrike">
                          <a:effectLst/>
                        </a:rPr>
                        <a:t>.</a:t>
                      </a:r>
                      <a:r>
                        <a:rPr lang="ko-KR" altLang="en-US" sz="1000" u="none" strike="noStrike">
                          <a:effectLst/>
                        </a:rPr>
                        <a:t>엠</a:t>
                      </a:r>
                      <a:r>
                        <a:rPr lang="en-US" altLang="ko-KR" sz="1000" u="none" strike="noStrike">
                          <a:effectLst/>
                        </a:rPr>
                        <a:t>.</a:t>
                      </a:r>
                      <a:r>
                        <a:rPr lang="ko-KR" altLang="en-US" sz="1000" u="none" strike="noStrike">
                          <a:effectLst/>
                        </a:rPr>
                        <a:t>피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913</a:t>
                      </a:r>
                      <a:r>
                        <a:rPr lang="ko-KR" altLang="en-US" sz="1000" u="none" strike="noStrike">
                          <a:effectLst/>
                        </a:rPr>
                        <a:t>억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193</a:t>
                      </a:r>
                      <a:r>
                        <a:rPr lang="ko-KR" altLang="en-US" sz="1000" u="none" strike="noStrike">
                          <a:effectLst/>
                        </a:rPr>
                        <a:t>명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effectLst/>
                        </a:rPr>
                        <a:t>자동차부품</a:t>
                      </a:r>
                      <a:r>
                        <a:rPr lang="en-US" altLang="ko-KR" sz="1000" u="none" strike="noStrike" dirty="0">
                          <a:effectLst/>
                        </a:rPr>
                        <a:t>(</a:t>
                      </a:r>
                      <a:r>
                        <a:rPr lang="ko-KR" altLang="en-US" sz="1000" u="none" strike="noStrike" dirty="0">
                          <a:effectLst/>
                        </a:rPr>
                        <a:t>도어래치커버</a:t>
                      </a:r>
                      <a:r>
                        <a:rPr lang="en-US" altLang="ko-KR" sz="1000" u="none" strike="noStrike" dirty="0">
                          <a:effectLst/>
                        </a:rPr>
                        <a:t>, </a:t>
                      </a:r>
                      <a:r>
                        <a:rPr lang="ko-KR" altLang="en-US" sz="1000" u="none" strike="noStrike" dirty="0">
                          <a:effectLst/>
                        </a:rPr>
                        <a:t>전조등</a:t>
                      </a:r>
                      <a:r>
                        <a:rPr lang="en-US" altLang="ko-KR" sz="1000" u="none" strike="noStrike" dirty="0">
                          <a:effectLst/>
                        </a:rPr>
                        <a:t>)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경영지원팀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1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extLst>
                  <a:ext uri="{0D108BD9-81ED-4DB2-BD59-A6C34878D82A}">
                    <a16:rowId xmlns:a16="http://schemas.microsoft.com/office/drawing/2014/main" val="3214283503"/>
                  </a:ext>
                </a:extLst>
              </a:tr>
              <a:tr h="16113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12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effectLst/>
                        </a:rPr>
                        <a:t>㈜</a:t>
                      </a:r>
                      <a:r>
                        <a:rPr lang="ko-KR" altLang="en-US" sz="1000" u="none" strike="noStrike" dirty="0" err="1">
                          <a:effectLst/>
                        </a:rPr>
                        <a:t>우리매니저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11</a:t>
                      </a:r>
                      <a:r>
                        <a:rPr lang="ko-KR" altLang="en-US" sz="1000" u="none" strike="noStrike">
                          <a:effectLst/>
                        </a:rPr>
                        <a:t>억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13</a:t>
                      </a:r>
                      <a:r>
                        <a:rPr lang="ko-KR" altLang="en-US" sz="1000" u="none" strike="noStrike">
                          <a:effectLst/>
                        </a:rPr>
                        <a:t>명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 err="1">
                          <a:effectLst/>
                        </a:rPr>
                        <a:t>인력공급업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웹프로그래머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1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extLst>
                  <a:ext uri="{0D108BD9-81ED-4DB2-BD59-A6C34878D82A}">
                    <a16:rowId xmlns:a16="http://schemas.microsoft.com/office/drawing/2014/main" val="895908444"/>
                  </a:ext>
                </a:extLst>
              </a:tr>
              <a:tr h="16113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13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㈜우리매니저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11</a:t>
                      </a:r>
                      <a:r>
                        <a:rPr lang="ko-KR" altLang="en-US" sz="1000" u="none" strike="noStrike">
                          <a:effectLst/>
                        </a:rPr>
                        <a:t>억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13</a:t>
                      </a:r>
                      <a:r>
                        <a:rPr lang="ko-KR" altLang="en-US" sz="1000" u="none" strike="noStrike">
                          <a:effectLst/>
                        </a:rPr>
                        <a:t>명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 err="1">
                          <a:effectLst/>
                        </a:rPr>
                        <a:t>인력공급업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웹디자이너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1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extLst>
                  <a:ext uri="{0D108BD9-81ED-4DB2-BD59-A6C34878D82A}">
                    <a16:rowId xmlns:a16="http://schemas.microsoft.com/office/drawing/2014/main" val="4133494693"/>
                  </a:ext>
                </a:extLst>
              </a:tr>
              <a:tr h="17268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14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㈜우진하이텍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82</a:t>
                      </a:r>
                      <a:r>
                        <a:rPr lang="ko-KR" altLang="en-US" sz="1000" u="none" strike="noStrike">
                          <a:effectLst/>
                        </a:rPr>
                        <a:t>억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50</a:t>
                      </a:r>
                      <a:r>
                        <a:rPr lang="ko-KR" altLang="en-US" sz="1000" u="none" strike="noStrike">
                          <a:effectLst/>
                        </a:rPr>
                        <a:t>명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effectLst/>
                        </a:rPr>
                        <a:t>주형 및 금형 제조업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연구개발</a:t>
                      </a:r>
                      <a:r>
                        <a:rPr lang="en-US" altLang="ko-KR" sz="1000" u="none" strike="noStrike">
                          <a:effectLst/>
                        </a:rPr>
                        <a:t>·</a:t>
                      </a:r>
                      <a:r>
                        <a:rPr lang="ko-KR" altLang="en-US" sz="1000" u="none" strike="noStrike">
                          <a:effectLst/>
                        </a:rPr>
                        <a:t>설계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2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extLst>
                  <a:ext uri="{0D108BD9-81ED-4DB2-BD59-A6C34878D82A}">
                    <a16:rowId xmlns:a16="http://schemas.microsoft.com/office/drawing/2014/main" val="2759749409"/>
                  </a:ext>
                </a:extLst>
              </a:tr>
              <a:tr h="17268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15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원창머티리얼㈜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502</a:t>
                      </a:r>
                      <a:r>
                        <a:rPr lang="ko-KR" altLang="en-US" sz="1000" u="none" strike="noStrike">
                          <a:effectLst/>
                        </a:rPr>
                        <a:t>억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142</a:t>
                      </a:r>
                      <a:r>
                        <a:rPr lang="ko-KR" altLang="en-US" sz="1000" u="none" strike="noStrike">
                          <a:effectLst/>
                        </a:rPr>
                        <a:t>명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effectLst/>
                        </a:rPr>
                        <a:t>초경량 스포츠 및 아웃도어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의류사업본부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2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extLst>
                  <a:ext uri="{0D108BD9-81ED-4DB2-BD59-A6C34878D82A}">
                    <a16:rowId xmlns:a16="http://schemas.microsoft.com/office/drawing/2014/main" val="604572675"/>
                  </a:ext>
                </a:extLst>
              </a:tr>
              <a:tr h="17268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16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유성정밀공업㈜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314</a:t>
                      </a:r>
                      <a:r>
                        <a:rPr lang="ko-KR" altLang="en-US" sz="1000" u="none" strike="noStrike">
                          <a:effectLst/>
                        </a:rPr>
                        <a:t>억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70</a:t>
                      </a:r>
                      <a:r>
                        <a:rPr lang="ko-KR" altLang="en-US" sz="1000" u="none" strike="noStrike">
                          <a:effectLst/>
                        </a:rPr>
                        <a:t>명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effectLst/>
                        </a:rPr>
                        <a:t>기타 자동차 부품 제조업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개발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2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extLst>
                  <a:ext uri="{0D108BD9-81ED-4DB2-BD59-A6C34878D82A}">
                    <a16:rowId xmlns:a16="http://schemas.microsoft.com/office/drawing/2014/main" val="111352611"/>
                  </a:ext>
                </a:extLst>
              </a:tr>
              <a:tr h="17268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17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유성정밀공업㈜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314</a:t>
                      </a:r>
                      <a:r>
                        <a:rPr lang="ko-KR" altLang="en-US" sz="1000" u="none" strike="noStrike">
                          <a:effectLst/>
                        </a:rPr>
                        <a:t>억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70</a:t>
                      </a:r>
                      <a:r>
                        <a:rPr lang="ko-KR" altLang="en-US" sz="1000" u="none" strike="noStrike">
                          <a:effectLst/>
                        </a:rPr>
                        <a:t>명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effectLst/>
                        </a:rPr>
                        <a:t>기타 자동차 부품 제조업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생산관리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2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extLst>
                  <a:ext uri="{0D108BD9-81ED-4DB2-BD59-A6C34878D82A}">
                    <a16:rowId xmlns:a16="http://schemas.microsoft.com/office/drawing/2014/main" val="2276772603"/>
                  </a:ext>
                </a:extLst>
              </a:tr>
              <a:tr h="17268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18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유성정밀공업㈜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314</a:t>
                      </a:r>
                      <a:r>
                        <a:rPr lang="ko-KR" altLang="en-US" sz="1000" u="none" strike="noStrike">
                          <a:effectLst/>
                        </a:rPr>
                        <a:t>억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70</a:t>
                      </a:r>
                      <a:r>
                        <a:rPr lang="ko-KR" altLang="en-US" sz="1000" u="none" strike="noStrike">
                          <a:effectLst/>
                        </a:rPr>
                        <a:t>명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기타 자동차 부품 제조업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자재관리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2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extLst>
                  <a:ext uri="{0D108BD9-81ED-4DB2-BD59-A6C34878D82A}">
                    <a16:rowId xmlns:a16="http://schemas.microsoft.com/office/drawing/2014/main" val="2429719303"/>
                  </a:ext>
                </a:extLst>
              </a:tr>
              <a:tr h="17268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19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유성정밀공업㈜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314</a:t>
                      </a:r>
                      <a:r>
                        <a:rPr lang="ko-KR" altLang="en-US" sz="1000" u="none" strike="noStrike">
                          <a:effectLst/>
                        </a:rPr>
                        <a:t>억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70</a:t>
                      </a:r>
                      <a:r>
                        <a:rPr lang="ko-KR" altLang="en-US" sz="1000" u="none" strike="noStrike">
                          <a:effectLst/>
                        </a:rPr>
                        <a:t>명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기타 자동차 부품 제조업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effectLst/>
                        </a:rPr>
                        <a:t>품질관리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2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extLst>
                  <a:ext uri="{0D108BD9-81ED-4DB2-BD59-A6C34878D82A}">
                    <a16:rowId xmlns:a16="http://schemas.microsoft.com/office/drawing/2014/main" val="2181359051"/>
                  </a:ext>
                </a:extLst>
              </a:tr>
              <a:tr h="17268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20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유성정밀공업㈜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314</a:t>
                      </a:r>
                      <a:r>
                        <a:rPr lang="ko-KR" altLang="en-US" sz="1000" u="none" strike="noStrike">
                          <a:effectLst/>
                        </a:rPr>
                        <a:t>억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70</a:t>
                      </a:r>
                      <a:r>
                        <a:rPr lang="ko-KR" altLang="en-US" sz="1000" u="none" strike="noStrike">
                          <a:effectLst/>
                        </a:rPr>
                        <a:t>명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기타 자동차 부품 제조업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 err="1">
                          <a:effectLst/>
                        </a:rPr>
                        <a:t>총무팀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2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extLst>
                  <a:ext uri="{0D108BD9-81ED-4DB2-BD59-A6C34878D82A}">
                    <a16:rowId xmlns:a16="http://schemas.microsoft.com/office/drawing/2014/main" val="1569465102"/>
                  </a:ext>
                </a:extLst>
              </a:tr>
              <a:tr h="17268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21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㈜인더텍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18</a:t>
                      </a:r>
                      <a:r>
                        <a:rPr lang="ko-KR" altLang="en-US" sz="1000" u="none" strike="noStrike">
                          <a:effectLst/>
                        </a:rPr>
                        <a:t>억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12</a:t>
                      </a:r>
                      <a:r>
                        <a:rPr lang="ko-KR" altLang="en-US" sz="1000" u="none" strike="noStrike">
                          <a:effectLst/>
                        </a:rPr>
                        <a:t>명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방송장비 제조업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effectLst/>
                        </a:rPr>
                        <a:t>연구개발</a:t>
                      </a:r>
                      <a:r>
                        <a:rPr lang="en-US" altLang="ko-KR" sz="1000" u="none" strike="noStrike" dirty="0">
                          <a:effectLst/>
                        </a:rPr>
                        <a:t>·</a:t>
                      </a:r>
                      <a:r>
                        <a:rPr lang="ko-KR" altLang="en-US" sz="1000" u="none" strike="noStrike" dirty="0" err="1">
                          <a:effectLst/>
                        </a:rPr>
                        <a:t>품질과정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2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extLst>
                  <a:ext uri="{0D108BD9-81ED-4DB2-BD59-A6C34878D82A}">
                    <a16:rowId xmlns:a16="http://schemas.microsoft.com/office/drawing/2014/main" val="3636541666"/>
                  </a:ext>
                </a:extLst>
              </a:tr>
              <a:tr h="17268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22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㈜제이비스퀘어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2</a:t>
                      </a:r>
                      <a:r>
                        <a:rPr lang="ko-KR" altLang="en-US" sz="1000" u="none" strike="noStrike">
                          <a:effectLst/>
                        </a:rPr>
                        <a:t>억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15</a:t>
                      </a:r>
                      <a:r>
                        <a:rPr lang="ko-KR" altLang="en-US" sz="1000" u="none" strike="noStrike">
                          <a:effectLst/>
                        </a:rPr>
                        <a:t>명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광고 대행업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온라인 마케팅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1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extLst>
                  <a:ext uri="{0D108BD9-81ED-4DB2-BD59-A6C34878D82A}">
                    <a16:rowId xmlns:a16="http://schemas.microsoft.com/office/drawing/2014/main" val="62334545"/>
                  </a:ext>
                </a:extLst>
              </a:tr>
              <a:tr h="17268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23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㈜제이비스퀘어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2</a:t>
                      </a:r>
                      <a:r>
                        <a:rPr lang="ko-KR" altLang="en-US" sz="1000" u="none" strike="noStrike">
                          <a:effectLst/>
                        </a:rPr>
                        <a:t>억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15</a:t>
                      </a:r>
                      <a:r>
                        <a:rPr lang="ko-KR" altLang="en-US" sz="1000" u="none" strike="noStrike">
                          <a:effectLst/>
                        </a:rPr>
                        <a:t>명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광고 대행업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 err="1">
                          <a:effectLst/>
                        </a:rPr>
                        <a:t>외식사업부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1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extLst>
                  <a:ext uri="{0D108BD9-81ED-4DB2-BD59-A6C34878D82A}">
                    <a16:rowId xmlns:a16="http://schemas.microsoft.com/office/drawing/2014/main" val="1000976169"/>
                  </a:ext>
                </a:extLst>
              </a:tr>
              <a:tr h="17268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24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㈜초록들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319</a:t>
                      </a:r>
                      <a:r>
                        <a:rPr lang="ko-KR" altLang="en-US" sz="1000" u="none" strike="noStrike">
                          <a:effectLst/>
                        </a:rPr>
                        <a:t>억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21</a:t>
                      </a:r>
                      <a:r>
                        <a:rPr lang="ko-KR" altLang="en-US" sz="1000" u="none" strike="noStrike">
                          <a:effectLst/>
                        </a:rPr>
                        <a:t>명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기타 과실</a:t>
                      </a:r>
                      <a:r>
                        <a:rPr lang="en-US" altLang="ko-KR" sz="1000" u="none" strike="noStrike">
                          <a:effectLst/>
                        </a:rPr>
                        <a:t>·</a:t>
                      </a:r>
                      <a:r>
                        <a:rPr lang="ko-KR" altLang="en-US" sz="1000" u="none" strike="noStrike">
                          <a:effectLst/>
                        </a:rPr>
                        <a:t>채소 가공 및 저장처리업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 err="1">
                          <a:effectLst/>
                        </a:rPr>
                        <a:t>조리연구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1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extLst>
                  <a:ext uri="{0D108BD9-81ED-4DB2-BD59-A6C34878D82A}">
                    <a16:rowId xmlns:a16="http://schemas.microsoft.com/office/drawing/2014/main" val="4100980837"/>
                  </a:ext>
                </a:extLst>
              </a:tr>
              <a:tr h="17268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25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㈜태일정밀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97</a:t>
                      </a:r>
                      <a:r>
                        <a:rPr lang="ko-KR" altLang="en-US" sz="1000" u="none" strike="noStrike">
                          <a:effectLst/>
                        </a:rPr>
                        <a:t>억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86</a:t>
                      </a:r>
                      <a:r>
                        <a:rPr lang="ko-KR" altLang="en-US" sz="1000" u="none" strike="noStrike">
                          <a:effectLst/>
                        </a:rPr>
                        <a:t>명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주형 및 금형 제조업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effectLst/>
                        </a:rPr>
                        <a:t>선행기술</a:t>
                      </a:r>
                      <a:r>
                        <a:rPr lang="en-US" altLang="ko-KR" sz="1000" u="none" strike="noStrike" dirty="0">
                          <a:effectLst/>
                        </a:rPr>
                        <a:t>(</a:t>
                      </a:r>
                      <a:r>
                        <a:rPr lang="ko-KR" altLang="en-US" sz="1000" u="none" strike="noStrike" dirty="0">
                          <a:effectLst/>
                        </a:rPr>
                        <a:t>설계</a:t>
                      </a:r>
                      <a:r>
                        <a:rPr lang="en-US" altLang="ko-KR" sz="1000" u="none" strike="noStrike" dirty="0">
                          <a:effectLst/>
                        </a:rPr>
                        <a:t>)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1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extLst>
                  <a:ext uri="{0D108BD9-81ED-4DB2-BD59-A6C34878D82A}">
                    <a16:rowId xmlns:a16="http://schemas.microsoft.com/office/drawing/2014/main" val="2159534794"/>
                  </a:ext>
                </a:extLst>
              </a:tr>
              <a:tr h="17268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26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㈜태일정밀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97</a:t>
                      </a:r>
                      <a:r>
                        <a:rPr lang="ko-KR" altLang="en-US" sz="1000" u="none" strike="noStrike">
                          <a:effectLst/>
                        </a:rPr>
                        <a:t>억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86</a:t>
                      </a:r>
                      <a:r>
                        <a:rPr lang="ko-KR" altLang="en-US" sz="1000" u="none" strike="noStrike">
                          <a:effectLst/>
                        </a:rPr>
                        <a:t>명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주형 및 금형 제조업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effectLst/>
                        </a:rPr>
                        <a:t>경영기획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1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extLst>
                  <a:ext uri="{0D108BD9-81ED-4DB2-BD59-A6C34878D82A}">
                    <a16:rowId xmlns:a16="http://schemas.microsoft.com/office/drawing/2014/main" val="3407580190"/>
                  </a:ext>
                </a:extLst>
              </a:tr>
              <a:tr h="17268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27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㈜티에이치엔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2,400</a:t>
                      </a:r>
                      <a:r>
                        <a:rPr lang="ko-KR" altLang="en-US" sz="1000" u="none" strike="noStrike">
                          <a:effectLst/>
                        </a:rPr>
                        <a:t>억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356</a:t>
                      </a:r>
                      <a:r>
                        <a:rPr lang="ko-KR" altLang="en-US" sz="1000" u="none" strike="noStrike">
                          <a:effectLst/>
                        </a:rPr>
                        <a:t>명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그외 기타 자동차 부품 제조업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관리지원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</a:rPr>
                        <a:t>1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extLst>
                  <a:ext uri="{0D108BD9-81ED-4DB2-BD59-A6C34878D82A}">
                    <a16:rowId xmlns:a16="http://schemas.microsoft.com/office/drawing/2014/main" val="694276291"/>
                  </a:ext>
                </a:extLst>
              </a:tr>
              <a:tr h="16752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28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㈜티에이치엔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2,400</a:t>
                      </a:r>
                      <a:r>
                        <a:rPr lang="ko-KR" altLang="en-US" sz="1000" u="none" strike="noStrike">
                          <a:effectLst/>
                        </a:rPr>
                        <a:t>억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356</a:t>
                      </a:r>
                      <a:r>
                        <a:rPr lang="ko-KR" altLang="en-US" sz="1000" u="none" strike="noStrike">
                          <a:effectLst/>
                        </a:rPr>
                        <a:t>명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그외 기타 자동차 부품 제조업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생산품질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</a:rPr>
                        <a:t>1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extLst>
                  <a:ext uri="{0D108BD9-81ED-4DB2-BD59-A6C34878D82A}">
                    <a16:rowId xmlns:a16="http://schemas.microsoft.com/office/drawing/2014/main" val="928951995"/>
                  </a:ext>
                </a:extLst>
              </a:tr>
              <a:tr h="16752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29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㈜티에이치엔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2,400</a:t>
                      </a:r>
                      <a:r>
                        <a:rPr lang="ko-KR" altLang="en-US" sz="1000" u="none" strike="noStrike">
                          <a:effectLst/>
                        </a:rPr>
                        <a:t>억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356</a:t>
                      </a:r>
                      <a:r>
                        <a:rPr lang="ko-KR" altLang="en-US" sz="1000" u="none" strike="noStrike">
                          <a:effectLst/>
                        </a:rPr>
                        <a:t>명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그외 기타 자동차 부품 제조업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연구개발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</a:rPr>
                        <a:t>2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extLst>
                  <a:ext uri="{0D108BD9-81ED-4DB2-BD59-A6C34878D82A}">
                    <a16:rowId xmlns:a16="http://schemas.microsoft.com/office/drawing/2014/main" val="2032513150"/>
                  </a:ext>
                </a:extLst>
              </a:tr>
              <a:tr h="17268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30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평화산업㈜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3,180</a:t>
                      </a:r>
                      <a:r>
                        <a:rPr lang="ko-KR" altLang="en-US" sz="1000" u="none" strike="noStrike">
                          <a:effectLst/>
                        </a:rPr>
                        <a:t>억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791</a:t>
                      </a:r>
                      <a:r>
                        <a:rPr lang="ko-KR" altLang="en-US" sz="1000" u="none" strike="noStrike">
                          <a:effectLst/>
                        </a:rPr>
                        <a:t>명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자동차 차체용 부품 제조업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연구기획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</a:rPr>
                        <a:t>1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extLst>
                  <a:ext uri="{0D108BD9-81ED-4DB2-BD59-A6C34878D82A}">
                    <a16:rowId xmlns:a16="http://schemas.microsoft.com/office/drawing/2014/main" val="2910313294"/>
                  </a:ext>
                </a:extLst>
              </a:tr>
              <a:tr h="17268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31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평화산업㈜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3,180</a:t>
                      </a:r>
                      <a:r>
                        <a:rPr lang="ko-KR" altLang="en-US" sz="1000" u="none" strike="noStrike">
                          <a:effectLst/>
                        </a:rPr>
                        <a:t>억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791</a:t>
                      </a:r>
                      <a:r>
                        <a:rPr lang="ko-KR" altLang="en-US" sz="1000" u="none" strike="noStrike">
                          <a:effectLst/>
                        </a:rPr>
                        <a:t>명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자동차 차체용 부품 제조업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연구개발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</a:rPr>
                        <a:t>4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extLst>
                  <a:ext uri="{0D108BD9-81ED-4DB2-BD59-A6C34878D82A}">
                    <a16:rowId xmlns:a16="http://schemas.microsoft.com/office/drawing/2014/main" val="1948305042"/>
                  </a:ext>
                </a:extLst>
              </a:tr>
              <a:tr h="17268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32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㈜프랜푸드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381</a:t>
                      </a:r>
                      <a:r>
                        <a:rPr lang="ko-KR" altLang="en-US" sz="1000" u="none" strike="noStrike">
                          <a:effectLst/>
                        </a:rPr>
                        <a:t>억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67</a:t>
                      </a:r>
                      <a:r>
                        <a:rPr lang="ko-KR" altLang="en-US" sz="1000" u="none" strike="noStrike">
                          <a:effectLst/>
                        </a:rPr>
                        <a:t>명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가금류 가공 및 저장 처리업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기획</a:t>
                      </a:r>
                      <a:r>
                        <a:rPr lang="en-US" altLang="ko-KR" sz="1000" u="none" strike="noStrike">
                          <a:effectLst/>
                        </a:rPr>
                        <a:t>/</a:t>
                      </a:r>
                      <a:r>
                        <a:rPr lang="ko-KR" altLang="en-US" sz="1000" u="none" strike="noStrike">
                          <a:effectLst/>
                        </a:rPr>
                        <a:t>마케팅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</a:rPr>
                        <a:t>1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extLst>
                  <a:ext uri="{0D108BD9-81ED-4DB2-BD59-A6C34878D82A}">
                    <a16:rowId xmlns:a16="http://schemas.microsoft.com/office/drawing/2014/main" val="1872613643"/>
                  </a:ext>
                </a:extLst>
              </a:tr>
              <a:tr h="17268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33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㈜프랜푸드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381</a:t>
                      </a:r>
                      <a:r>
                        <a:rPr lang="ko-KR" altLang="en-US" sz="1000" u="none" strike="noStrike">
                          <a:effectLst/>
                        </a:rPr>
                        <a:t>억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67</a:t>
                      </a:r>
                      <a:r>
                        <a:rPr lang="ko-KR" altLang="en-US" sz="1000" u="none" strike="noStrike">
                          <a:effectLst/>
                        </a:rPr>
                        <a:t>명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가금류 가공 및 저장 처리업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디자인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</a:rPr>
                        <a:t>1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819" marR="4819" marT="4819" marB="0" anchor="ctr"/>
                </a:tc>
                <a:extLst>
                  <a:ext uri="{0D108BD9-81ED-4DB2-BD59-A6C34878D82A}">
                    <a16:rowId xmlns:a16="http://schemas.microsoft.com/office/drawing/2014/main" val="3177781058"/>
                  </a:ext>
                </a:extLst>
              </a:tr>
            </a:tbl>
          </a:graphicData>
        </a:graphic>
      </p:graphicFrame>
      <p:sp>
        <p:nvSpPr>
          <p:cNvPr id="5" name="직사각형 4"/>
          <p:cNvSpPr/>
          <p:nvPr/>
        </p:nvSpPr>
        <p:spPr>
          <a:xfrm>
            <a:off x="755576" y="188640"/>
            <a:ext cx="815319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000" b="1" dirty="0" smtClean="0"/>
              <a:t>4</a:t>
            </a:r>
            <a:r>
              <a:rPr lang="ko-KR" altLang="en-US" sz="3000" b="1" dirty="0" smtClean="0"/>
              <a:t>기 히어로 </a:t>
            </a:r>
            <a:r>
              <a:rPr lang="ko-KR" altLang="en-US" sz="3000" b="1" dirty="0" smtClean="0"/>
              <a:t>양성사업 기업 </a:t>
            </a:r>
            <a:r>
              <a:rPr lang="ko-KR" altLang="en-US" sz="3000" b="1" dirty="0" smtClean="0"/>
              <a:t>수요 </a:t>
            </a:r>
            <a:r>
              <a:rPr lang="en-US" altLang="ko-KR" sz="3000" b="1" dirty="0" smtClean="0">
                <a:solidFill>
                  <a:srgbClr val="FF0000"/>
                </a:solidFill>
              </a:rPr>
              <a:t>(35</a:t>
            </a:r>
            <a:r>
              <a:rPr lang="ko-KR" altLang="en-US" sz="3000" b="1" dirty="0" smtClean="0">
                <a:solidFill>
                  <a:srgbClr val="FF0000"/>
                </a:solidFill>
              </a:rPr>
              <a:t>개사 </a:t>
            </a:r>
            <a:r>
              <a:rPr lang="en-US" altLang="ko-KR" sz="3000" b="1" dirty="0" smtClean="0">
                <a:solidFill>
                  <a:srgbClr val="FF0000"/>
                </a:solidFill>
              </a:rPr>
              <a:t>88</a:t>
            </a:r>
            <a:r>
              <a:rPr lang="ko-KR" altLang="en-US" sz="3000" b="1" dirty="0" smtClean="0">
                <a:solidFill>
                  <a:srgbClr val="FF0000"/>
                </a:solidFill>
              </a:rPr>
              <a:t>명</a:t>
            </a:r>
            <a:r>
              <a:rPr lang="en-US" altLang="ko-KR" sz="3000" b="1" dirty="0" smtClean="0">
                <a:solidFill>
                  <a:srgbClr val="FF0000"/>
                </a:solidFill>
              </a:rPr>
              <a:t>)</a:t>
            </a:r>
            <a:endParaRPr lang="ko-KR" altLang="en-US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223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8996066"/>
              </p:ext>
            </p:extLst>
          </p:nvPr>
        </p:nvGraphicFramePr>
        <p:xfrm>
          <a:off x="1187624" y="1196752"/>
          <a:ext cx="6552728" cy="4392485"/>
        </p:xfrm>
        <a:graphic>
          <a:graphicData uri="http://schemas.openxmlformats.org/drawingml/2006/table">
            <a:tbl>
              <a:tblPr/>
              <a:tblGrid>
                <a:gridCol w="7514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249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62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9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연번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2305" marR="32305" marT="16153" marB="1615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채용부문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2305" marR="32305" marT="16153" marB="1615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>
                          <a:solidFill>
                            <a:srgbClr val="000000"/>
                          </a:solidFill>
                          <a:latin typeface="맑은 고딕"/>
                        </a:rPr>
                        <a:t>수요인원</a:t>
                      </a:r>
                    </a:p>
                  </a:txBody>
                  <a:tcPr marL="32305" marR="32305" marT="16153" marB="1615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85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1</a:t>
                      </a:r>
                      <a:endParaRPr lang="en-US" sz="120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2305" marR="32305" marT="16153" marB="1615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경영관리</a:t>
                      </a:r>
                      <a:r>
                        <a:rPr lang="en-US" altLang="ko-KR" sz="1200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, </a:t>
                      </a:r>
                      <a:r>
                        <a:rPr lang="ko-KR" altLang="en-US" sz="1200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총무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2305" marR="32305" marT="16153" marB="1615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8100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15</a:t>
                      </a:r>
                      <a:r>
                        <a:rPr lang="ko-KR" altLang="en-US" sz="1200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명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2305" marR="32305" marT="16153" marB="1615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85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2</a:t>
                      </a:r>
                      <a:endParaRPr lang="en-US" sz="120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2305" marR="32305" marT="16153" marB="1615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영업</a:t>
                      </a:r>
                      <a:r>
                        <a:rPr lang="en-US" altLang="ko-KR" sz="1200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,</a:t>
                      </a:r>
                      <a:r>
                        <a:rPr lang="en-US" altLang="ko-KR" sz="1200" baseline="0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 </a:t>
                      </a:r>
                      <a:r>
                        <a:rPr lang="ko-KR" altLang="en-US" sz="1200" baseline="0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마케팅</a:t>
                      </a:r>
                      <a:r>
                        <a:rPr lang="en-US" altLang="ko-KR" sz="1200" baseline="0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, </a:t>
                      </a:r>
                      <a:r>
                        <a:rPr lang="ko-KR" altLang="en-US" sz="1200" baseline="0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해외수출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2305" marR="32305" marT="16153" marB="1615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8100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22</a:t>
                      </a:r>
                      <a:r>
                        <a:rPr lang="ko-KR" altLang="en-US" sz="1200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명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2305" marR="32305" marT="16153" marB="1615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85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3</a:t>
                      </a:r>
                      <a:endParaRPr lang="en-US" sz="120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2305" marR="32305" marT="16153" marB="1615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생산관리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2305" marR="32305" marT="16153" marB="1615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8100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7</a:t>
                      </a:r>
                      <a:r>
                        <a:rPr lang="ko-KR" altLang="en-US" sz="1200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명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2305" marR="32305" marT="16153" marB="1615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85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4</a:t>
                      </a:r>
                      <a:endParaRPr lang="en-US" sz="120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2305" marR="32305" marT="16153" marB="1615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품질관리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2305" marR="32305" marT="16153" marB="1615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8100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13</a:t>
                      </a:r>
                      <a:r>
                        <a:rPr lang="ko-KR" altLang="en-US" sz="1200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명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2305" marR="32305" marT="16153" marB="1615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85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5</a:t>
                      </a:r>
                      <a:endParaRPr lang="en-US" sz="1200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2305" marR="32305" marT="16153" marB="1615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연구개발</a:t>
                      </a:r>
                      <a:r>
                        <a:rPr lang="en-US" altLang="ko-KR" sz="1200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(</a:t>
                      </a:r>
                      <a:r>
                        <a:rPr lang="ko-KR" altLang="en-US" sz="1200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기술연구소</a:t>
                      </a:r>
                      <a:r>
                        <a:rPr lang="en-US" altLang="ko-KR" sz="1200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)</a:t>
                      </a:r>
                      <a:endParaRPr lang="en-US" altLang="ko-KR" sz="1200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2305" marR="32305" marT="16153" marB="1615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8100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23</a:t>
                      </a:r>
                      <a:r>
                        <a:rPr lang="ko-KR" altLang="en-US" sz="1200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명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2305" marR="32305" marT="16153" marB="1615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81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6</a:t>
                      </a:r>
                      <a:endParaRPr lang="en-US" sz="1200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2305" marR="32305" marT="16153" marB="1615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IT</a:t>
                      </a:r>
                      <a:r>
                        <a:rPr lang="ko-KR" altLang="en-US" sz="1200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개발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2305" marR="32305" marT="16153" marB="1615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8100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3</a:t>
                      </a:r>
                      <a:r>
                        <a:rPr lang="ko-KR" altLang="en-US" sz="1200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명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2305" marR="32305" marT="16153" marB="1615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4640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합 계</a:t>
                      </a:r>
                      <a:endParaRPr lang="en-US" sz="1200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2305" marR="32305" marT="16153" marB="1615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2305" marR="32305" marT="16153" marB="1615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8100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88</a:t>
                      </a:r>
                      <a:r>
                        <a:rPr lang="ko-KR" altLang="en-US" sz="1200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명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2305" marR="32305" marT="16153" marB="1615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직사각형 4"/>
          <p:cNvSpPr/>
          <p:nvPr/>
        </p:nvSpPr>
        <p:spPr>
          <a:xfrm>
            <a:off x="1490257" y="332656"/>
            <a:ext cx="594746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000" b="1" dirty="0" smtClean="0"/>
              <a:t>4</a:t>
            </a:r>
            <a:r>
              <a:rPr lang="ko-KR" altLang="en-US" sz="3000" b="1" dirty="0" smtClean="0"/>
              <a:t>기 </a:t>
            </a:r>
            <a:r>
              <a:rPr lang="ko-KR" altLang="en-US" sz="3000" b="1" dirty="0" smtClean="0"/>
              <a:t>히어로 양성사업 부문별 수요</a:t>
            </a:r>
            <a:endParaRPr lang="ko-KR" altLang="en-US" sz="30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8"/>
          <p:cNvGrpSpPr/>
          <p:nvPr/>
        </p:nvGrpSpPr>
        <p:grpSpPr>
          <a:xfrm>
            <a:off x="323528" y="2132856"/>
            <a:ext cx="4101868" cy="3757334"/>
            <a:chOff x="323528" y="2564904"/>
            <a:chExt cx="4101868" cy="3757334"/>
          </a:xfrm>
        </p:grpSpPr>
        <p:grpSp>
          <p:nvGrpSpPr>
            <p:cNvPr id="4" name="그룹 26"/>
            <p:cNvGrpSpPr/>
            <p:nvPr/>
          </p:nvGrpSpPr>
          <p:grpSpPr>
            <a:xfrm>
              <a:off x="323528" y="5381842"/>
              <a:ext cx="2319646" cy="940396"/>
              <a:chOff x="395536" y="5154784"/>
              <a:chExt cx="2319646" cy="940396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608618" y="5571960"/>
                <a:ext cx="21065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-342900"/>
                <a:r>
                  <a:rPr lang="ko-KR" altLang="en-US" sz="1400" spc="-150" dirty="0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rgbClr val="0070C0"/>
                    </a:solidFill>
                    <a:latin typeface="HY견고딕" pitchFamily="18" charset="-127"/>
                    <a:ea typeface="HY견고딕" pitchFamily="18" charset="-127"/>
                  </a:rPr>
                  <a:t>스타기업 근무희망자 선발</a:t>
                </a:r>
                <a:endParaRPr lang="en-US" altLang="ko-KR" sz="1400" spc="-15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0070C0"/>
                  </a:solidFill>
                  <a:latin typeface="HY견고딕" pitchFamily="18" charset="-127"/>
                  <a:ea typeface="HY견고딕" pitchFamily="18" charset="-127"/>
                </a:endParaRPr>
              </a:p>
              <a:p>
                <a:pPr indent="-342900"/>
                <a:r>
                  <a:rPr lang="ko-KR" altLang="en-US" sz="1400" spc="-150" dirty="0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rgbClr val="0070C0"/>
                    </a:solidFill>
                    <a:latin typeface="HY견고딕" pitchFamily="18" charset="-127"/>
                    <a:ea typeface="HY견고딕" pitchFamily="18" charset="-127"/>
                  </a:rPr>
                  <a:t>및 기업</a:t>
                </a:r>
                <a:r>
                  <a:rPr lang="en-US" altLang="ko-KR" sz="1400" spc="-150" dirty="0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rgbClr val="0070C0"/>
                    </a:solidFill>
                    <a:latin typeface="HY견고딕" pitchFamily="18" charset="-127"/>
                    <a:ea typeface="HY견고딕" pitchFamily="18" charset="-127"/>
                  </a:rPr>
                  <a:t>-</a:t>
                </a:r>
                <a:r>
                  <a:rPr lang="ko-KR" altLang="en-US" sz="1400" spc="-150" dirty="0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rgbClr val="0070C0"/>
                    </a:solidFill>
                    <a:latin typeface="HY견고딕" pitchFamily="18" charset="-127"/>
                    <a:ea typeface="HY견고딕" pitchFamily="18" charset="-127"/>
                  </a:rPr>
                  <a:t>인재 </a:t>
                </a:r>
                <a:r>
                  <a:rPr lang="ko-KR" altLang="en-US" sz="1400" spc="-150" dirty="0" err="1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rgbClr val="0070C0"/>
                    </a:solidFill>
                    <a:latin typeface="HY견고딕" pitchFamily="18" charset="-127"/>
                    <a:ea typeface="HY견고딕" pitchFamily="18" charset="-127"/>
                  </a:rPr>
                  <a:t>매칭</a:t>
                </a:r>
                <a:endParaRPr lang="en-US" altLang="ko-KR" sz="1400" spc="-15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0070C0"/>
                  </a:solidFill>
                  <a:latin typeface="HY견고딕" pitchFamily="18" charset="-127"/>
                  <a:ea typeface="HY견고딕" pitchFamily="18" charset="-127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395536" y="5154784"/>
                <a:ext cx="63040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800" spc="-150" dirty="0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bg1">
                        <a:lumMod val="50000"/>
                      </a:schemeClr>
                    </a:solidFill>
                    <a:latin typeface="Dinmed" pitchFamily="2" charset="0"/>
                    <a:ea typeface="-윤고딕320" pitchFamily="18" charset="-127"/>
                  </a:rPr>
                  <a:t>01</a:t>
                </a:r>
                <a:endParaRPr lang="ko-KR" altLang="en-US" sz="2800" spc="-15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Dinmed" pitchFamily="2" charset="0"/>
                  <a:ea typeface="-윤고딕320" pitchFamily="18" charset="-127"/>
                </a:endParaRPr>
              </a:p>
            </p:txBody>
          </p:sp>
          <p:cxnSp>
            <p:nvCxnSpPr>
              <p:cNvPr id="8" name="직선 연결선 7"/>
              <p:cNvCxnSpPr/>
              <p:nvPr/>
            </p:nvCxnSpPr>
            <p:spPr>
              <a:xfrm>
                <a:off x="467544" y="5154784"/>
                <a:ext cx="1717137" cy="0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" name="그림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084"/>
            <a:stretch/>
          </p:blipFill>
          <p:spPr>
            <a:xfrm>
              <a:off x="2699792" y="2564904"/>
              <a:ext cx="1725604" cy="2039069"/>
            </a:xfrm>
            <a:prstGeom prst="rect">
              <a:avLst/>
            </a:prstGeom>
            <a:effectLst>
              <a:outerShdw blurRad="50800" dist="190500" dir="18000000" sx="101000" sy="101000" algn="bl" rotWithShape="0">
                <a:prstClr val="black">
                  <a:alpha val="10000"/>
                </a:prstClr>
              </a:outerShdw>
            </a:effectLst>
          </p:spPr>
        </p:pic>
      </p:grpSp>
      <p:grpSp>
        <p:nvGrpSpPr>
          <p:cNvPr id="9" name="그룹 4"/>
          <p:cNvGrpSpPr/>
          <p:nvPr/>
        </p:nvGrpSpPr>
        <p:grpSpPr>
          <a:xfrm>
            <a:off x="4632953" y="1700808"/>
            <a:ext cx="3683463" cy="2799762"/>
            <a:chOff x="4632953" y="2132856"/>
            <a:chExt cx="3683463" cy="2799762"/>
          </a:xfrm>
        </p:grpSpPr>
        <p:grpSp>
          <p:nvGrpSpPr>
            <p:cNvPr id="10" name="그룹 42"/>
            <p:cNvGrpSpPr/>
            <p:nvPr/>
          </p:nvGrpSpPr>
          <p:grpSpPr>
            <a:xfrm>
              <a:off x="4632953" y="3941682"/>
              <a:ext cx="3683463" cy="990936"/>
              <a:chOff x="4560945" y="3334086"/>
              <a:chExt cx="3683463" cy="990936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4962198" y="3801802"/>
                <a:ext cx="328221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-342900"/>
                <a:r>
                  <a:rPr lang="ko-KR" altLang="en-US" sz="1400" spc="-150" dirty="0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rgbClr val="0070C0"/>
                    </a:solidFill>
                    <a:latin typeface="HY견고딕" pitchFamily="18" charset="-127"/>
                    <a:ea typeface="HY견고딕" pitchFamily="18" charset="-127"/>
                  </a:rPr>
                  <a:t>장학근로 </a:t>
                </a:r>
                <a:r>
                  <a:rPr lang="en-US" altLang="ko-KR" sz="1400" spc="-150" dirty="0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rgbClr val="0070C0"/>
                    </a:solidFill>
                    <a:latin typeface="HY견고딕" pitchFamily="18" charset="-127"/>
                    <a:ea typeface="HY견고딕" pitchFamily="18" charset="-127"/>
                  </a:rPr>
                  <a:t>(</a:t>
                </a:r>
                <a:r>
                  <a:rPr lang="ko-KR" altLang="en-US" sz="1400" spc="-150" dirty="0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rgbClr val="0070C0"/>
                    </a:solidFill>
                    <a:latin typeface="HY견고딕" pitchFamily="18" charset="-127"/>
                    <a:ea typeface="HY견고딕" pitchFamily="18" charset="-127"/>
                  </a:rPr>
                  <a:t>주당 </a:t>
                </a:r>
                <a:r>
                  <a:rPr lang="en-US" altLang="ko-KR" sz="1400" spc="-150" dirty="0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rgbClr val="0070C0"/>
                    </a:solidFill>
                    <a:latin typeface="HY견고딕" pitchFamily="18" charset="-127"/>
                    <a:ea typeface="HY견고딕" pitchFamily="18" charset="-127"/>
                  </a:rPr>
                  <a:t>24~40</a:t>
                </a:r>
                <a:r>
                  <a:rPr lang="ko-KR" altLang="en-US" sz="1400" spc="-150" dirty="0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rgbClr val="0070C0"/>
                    </a:solidFill>
                    <a:latin typeface="HY견고딕" pitchFamily="18" charset="-127"/>
                    <a:ea typeface="HY견고딕" pitchFamily="18" charset="-127"/>
                  </a:rPr>
                  <a:t>시간</a:t>
                </a:r>
                <a:r>
                  <a:rPr lang="en-US" altLang="ko-KR" sz="1400" spc="-150" dirty="0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rgbClr val="0070C0"/>
                    </a:solidFill>
                    <a:latin typeface="HY견고딕" pitchFamily="18" charset="-127"/>
                    <a:ea typeface="HY견고딕" pitchFamily="18" charset="-127"/>
                  </a:rPr>
                  <a:t>)</a:t>
                </a:r>
              </a:p>
              <a:p>
                <a:pPr indent="-342900"/>
                <a:r>
                  <a:rPr lang="en-US" altLang="ko-KR" sz="1300" spc="-150" dirty="0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bg1">
                        <a:lumMod val="50000"/>
                      </a:schemeClr>
                    </a:solidFill>
                    <a:latin typeface="HY견고딕" pitchFamily="18" charset="-127"/>
                    <a:ea typeface="HY견고딕" pitchFamily="18" charset="-127"/>
                  </a:rPr>
                  <a:t>* </a:t>
                </a:r>
                <a:r>
                  <a:rPr lang="ko-KR" altLang="en-US" sz="1300" spc="-150" dirty="0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bg1">
                        <a:lumMod val="50000"/>
                      </a:schemeClr>
                    </a:solidFill>
                    <a:latin typeface="HY견고딕" pitchFamily="18" charset="-127"/>
                    <a:ea typeface="HY견고딕" pitchFamily="18" charset="-127"/>
                  </a:rPr>
                  <a:t>근무에 대한 장학금 지급</a:t>
                </a:r>
                <a:endParaRPr lang="en-US" altLang="ko-KR" sz="1300" spc="-15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HY견고딕" pitchFamily="18" charset="-127"/>
                  <a:ea typeface="HY견고딕" pitchFamily="18" charset="-127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560945" y="3334086"/>
                <a:ext cx="63040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800" spc="-150" dirty="0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bg1">
                        <a:lumMod val="50000"/>
                      </a:schemeClr>
                    </a:solidFill>
                    <a:latin typeface="Dinmed" pitchFamily="2" charset="0"/>
                    <a:ea typeface="-윤고딕320" pitchFamily="18" charset="-127"/>
                  </a:rPr>
                  <a:t>03</a:t>
                </a:r>
                <a:endParaRPr lang="ko-KR" altLang="en-US" sz="2800" spc="-15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Dinmed" pitchFamily="2" charset="0"/>
                  <a:ea typeface="-윤고딕320" pitchFamily="18" charset="-127"/>
                </a:endParaRPr>
              </a:p>
            </p:txBody>
          </p:sp>
          <p:cxnSp>
            <p:nvCxnSpPr>
              <p:cNvPr id="14" name="직선 연결선 13"/>
              <p:cNvCxnSpPr/>
              <p:nvPr/>
            </p:nvCxnSpPr>
            <p:spPr>
              <a:xfrm>
                <a:off x="4716016" y="3361668"/>
                <a:ext cx="1717137" cy="0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1" name="그림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65" r="28619"/>
            <a:stretch/>
          </p:blipFill>
          <p:spPr>
            <a:xfrm>
              <a:off x="4788024" y="2132856"/>
              <a:ext cx="1518294" cy="1794100"/>
            </a:xfrm>
            <a:prstGeom prst="rect">
              <a:avLst/>
            </a:prstGeom>
            <a:effectLst>
              <a:outerShdw blurRad="50800" dist="190500" dir="18000000" sx="101000" sy="101000" algn="bl" rotWithShape="0">
                <a:prstClr val="black">
                  <a:alpha val="10000"/>
                </a:prstClr>
              </a:outerShdw>
            </a:effectLst>
          </p:spPr>
        </p:pic>
      </p:grp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68" r="2016"/>
          <a:stretch/>
        </p:blipFill>
        <p:spPr>
          <a:xfrm>
            <a:off x="467544" y="3212976"/>
            <a:ext cx="1489016" cy="1759502"/>
          </a:xfrm>
          <a:prstGeom prst="rect">
            <a:avLst/>
          </a:prstGeom>
          <a:effectLst>
            <a:outerShdw blurRad="50800" dist="190500" dir="18000000" sx="101000" sy="101000" algn="bl" rotWithShape="0">
              <a:prstClr val="black">
                <a:alpha val="10000"/>
              </a:prstClr>
            </a:outerShdw>
          </a:effectLst>
        </p:spPr>
      </p:pic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6" r="54188"/>
          <a:stretch/>
        </p:blipFill>
        <p:spPr>
          <a:xfrm>
            <a:off x="7039386" y="1124744"/>
            <a:ext cx="1565062" cy="1849362"/>
          </a:xfrm>
          <a:prstGeom prst="rect">
            <a:avLst/>
          </a:prstGeom>
          <a:effectLst>
            <a:outerShdw blurRad="50800" dist="190500" dir="18000000" sx="101000" sy="101000" algn="bl" rotWithShape="0">
              <a:prstClr val="black">
                <a:alpha val="10000"/>
              </a:prstClr>
            </a:outerShdw>
          </a:effectLst>
        </p:spPr>
      </p:pic>
      <p:grpSp>
        <p:nvGrpSpPr>
          <p:cNvPr id="17" name="그룹 48"/>
          <p:cNvGrpSpPr/>
          <p:nvPr/>
        </p:nvGrpSpPr>
        <p:grpSpPr>
          <a:xfrm>
            <a:off x="6804248" y="2815588"/>
            <a:ext cx="1911156" cy="774576"/>
            <a:chOff x="6660232" y="2478615"/>
            <a:chExt cx="1911156" cy="774576"/>
          </a:xfrm>
        </p:grpSpPr>
        <p:sp>
          <p:nvSpPr>
            <p:cNvPr id="18" name="TextBox 17"/>
            <p:cNvSpPr txBox="1"/>
            <p:nvPr/>
          </p:nvSpPr>
          <p:spPr>
            <a:xfrm>
              <a:off x="7061486" y="2945414"/>
              <a:ext cx="15099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-342900"/>
              <a:r>
                <a:rPr lang="ko-KR" altLang="en-US" sz="1400" spc="-15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0070C0"/>
                  </a:solidFill>
                  <a:latin typeface="HY견고딕" pitchFamily="18" charset="-127"/>
                  <a:ea typeface="HY견고딕" pitchFamily="18" charset="-127"/>
                </a:rPr>
                <a:t>정규직 채용</a:t>
              </a:r>
              <a:endParaRPr lang="en-US" altLang="ko-KR" sz="1400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70C0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660232" y="2478615"/>
              <a:ext cx="6304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800" spc="-15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Dinmed" pitchFamily="2" charset="0"/>
                  <a:ea typeface="-윤고딕320" pitchFamily="18" charset="-127"/>
                </a:rPr>
                <a:t>04</a:t>
              </a:r>
              <a:endParaRPr lang="ko-KR" altLang="en-US" sz="2800" spc="-1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Dinmed" pitchFamily="2" charset="0"/>
                <a:ea typeface="-윤고딕320" pitchFamily="18" charset="-127"/>
              </a:endParaRPr>
            </a:p>
          </p:txBody>
        </p:sp>
        <p:cxnSp>
          <p:nvCxnSpPr>
            <p:cNvPr id="20" name="직선 연결선 19"/>
            <p:cNvCxnSpPr/>
            <p:nvPr/>
          </p:nvCxnSpPr>
          <p:spPr>
            <a:xfrm>
              <a:off x="6815303" y="2492896"/>
              <a:ext cx="1717137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그룹 3"/>
          <p:cNvGrpSpPr/>
          <p:nvPr/>
        </p:nvGrpSpPr>
        <p:grpSpPr>
          <a:xfrm>
            <a:off x="2411760" y="1111644"/>
            <a:ext cx="6192688" cy="4181324"/>
            <a:chOff x="2411760" y="1556792"/>
            <a:chExt cx="6192688" cy="4181324"/>
          </a:xfrm>
        </p:grpSpPr>
        <p:grpSp>
          <p:nvGrpSpPr>
            <p:cNvPr id="22" name="그룹 36"/>
            <p:cNvGrpSpPr/>
            <p:nvPr/>
          </p:nvGrpSpPr>
          <p:grpSpPr>
            <a:xfrm>
              <a:off x="2411760" y="4733770"/>
              <a:ext cx="4660570" cy="1004346"/>
              <a:chOff x="2411760" y="4197774"/>
              <a:chExt cx="4660570" cy="1004346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2813014" y="4678900"/>
                <a:ext cx="42593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-342900"/>
                <a:r>
                  <a:rPr lang="ko-KR" altLang="en-US" sz="1400" spc="-150" dirty="0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rgbClr val="0070C0"/>
                    </a:solidFill>
                    <a:latin typeface="HY견고딕" pitchFamily="18" charset="-127"/>
                    <a:ea typeface="HY견고딕" pitchFamily="18" charset="-127"/>
                  </a:rPr>
                  <a:t>지역우수인재 히어로 양성과정</a:t>
                </a:r>
                <a:r>
                  <a:rPr lang="en-US" altLang="ko-KR" sz="1300" spc="-150" dirty="0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bg1">
                        <a:lumMod val="50000"/>
                      </a:schemeClr>
                    </a:solidFill>
                    <a:latin typeface="HY견고딕" pitchFamily="18" charset="-127"/>
                    <a:ea typeface="HY견고딕" pitchFamily="18" charset="-127"/>
                  </a:rPr>
                  <a:t>(</a:t>
                </a:r>
                <a:r>
                  <a:rPr lang="ko-KR" altLang="en-US" sz="1300" spc="-150" dirty="0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bg1">
                        <a:lumMod val="50000"/>
                      </a:schemeClr>
                    </a:solidFill>
                    <a:latin typeface="HY견고딕" pitchFamily="18" charset="-127"/>
                    <a:ea typeface="HY견고딕" pitchFamily="18" charset="-127"/>
                  </a:rPr>
                  <a:t>수출마케팅 </a:t>
                </a:r>
                <a:r>
                  <a:rPr lang="en-US" altLang="ko-KR" sz="1300" spc="-150" dirty="0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bg1">
                        <a:lumMod val="50000"/>
                      </a:schemeClr>
                    </a:solidFill>
                    <a:latin typeface="HY견고딕" pitchFamily="18" charset="-127"/>
                    <a:ea typeface="HY견고딕" pitchFamily="18" charset="-127"/>
                  </a:rPr>
                  <a:t>+ </a:t>
                </a:r>
                <a:r>
                  <a:rPr lang="ko-KR" altLang="en-US" sz="1300" spc="-150" dirty="0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bg1">
                        <a:lumMod val="50000"/>
                      </a:schemeClr>
                    </a:solidFill>
                    <a:latin typeface="HY견고딕" pitchFamily="18" charset="-127"/>
                    <a:ea typeface="HY견고딕" pitchFamily="18" charset="-127"/>
                  </a:rPr>
                  <a:t>생산품질관리</a:t>
                </a:r>
                <a:r>
                  <a:rPr lang="en-US" altLang="ko-KR" sz="1300" spc="-150" dirty="0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bg1">
                        <a:lumMod val="50000"/>
                      </a:schemeClr>
                    </a:solidFill>
                    <a:latin typeface="HY견고딕" pitchFamily="18" charset="-127"/>
                    <a:ea typeface="HY견고딕" pitchFamily="18" charset="-127"/>
                  </a:rPr>
                  <a:t>)</a:t>
                </a:r>
              </a:p>
              <a:p>
                <a:pPr indent="-342900"/>
                <a:r>
                  <a:rPr lang="en-US" altLang="ko-KR" sz="1400" spc="-150" dirty="0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rgbClr val="0070C0"/>
                    </a:solidFill>
                    <a:latin typeface="HY견고딕" pitchFamily="18" charset="-127"/>
                    <a:ea typeface="HY견고딕" pitchFamily="18" charset="-127"/>
                  </a:rPr>
                  <a:t>&amp; </a:t>
                </a:r>
                <a:r>
                  <a:rPr lang="ko-KR" altLang="en-US" sz="1400" spc="-150" dirty="0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rgbClr val="0070C0"/>
                    </a:solidFill>
                    <a:latin typeface="HY견고딕" pitchFamily="18" charset="-127"/>
                    <a:ea typeface="HY견고딕" pitchFamily="18" charset="-127"/>
                  </a:rPr>
                  <a:t>연구지원전문가 과정 운영</a:t>
                </a:r>
                <a:r>
                  <a:rPr lang="en-US" altLang="ko-KR" sz="1400" dirty="0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tx2">
                        <a:lumMod val="75000"/>
                      </a:schemeClr>
                    </a:solidFill>
                    <a:latin typeface="HY견고딕" pitchFamily="18" charset="-127"/>
                    <a:ea typeface="HY견고딕" pitchFamily="18" charset="-127"/>
                  </a:rPr>
                  <a:t>(</a:t>
                </a:r>
                <a:r>
                  <a:rPr lang="ko-KR" altLang="en-US" sz="1400" dirty="0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tx2">
                        <a:lumMod val="75000"/>
                      </a:schemeClr>
                    </a:solidFill>
                    <a:latin typeface="HY견고딕" pitchFamily="18" charset="-127"/>
                    <a:ea typeface="HY견고딕" pitchFamily="18" charset="-127"/>
                  </a:rPr>
                  <a:t>한국산업기술평가관리원</a:t>
                </a:r>
                <a:r>
                  <a:rPr lang="en-US" altLang="ko-KR" sz="1400" dirty="0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tx2">
                        <a:lumMod val="75000"/>
                      </a:schemeClr>
                    </a:solidFill>
                    <a:latin typeface="HY견고딕" pitchFamily="18" charset="-127"/>
                    <a:ea typeface="HY견고딕" pitchFamily="18" charset="-127"/>
                  </a:rPr>
                  <a:t>)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411760" y="4197774"/>
                <a:ext cx="63040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800" spc="-150" dirty="0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bg1">
                        <a:lumMod val="50000"/>
                      </a:schemeClr>
                    </a:solidFill>
                    <a:latin typeface="Dinmed" pitchFamily="2" charset="0"/>
                    <a:ea typeface="-윤고딕320" pitchFamily="18" charset="-127"/>
                  </a:rPr>
                  <a:t>02</a:t>
                </a:r>
                <a:endParaRPr lang="ko-KR" altLang="en-US" sz="2800" spc="-15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Dinmed" pitchFamily="2" charset="0"/>
                  <a:ea typeface="-윤고딕320" pitchFamily="18" charset="-127"/>
                </a:endParaRPr>
              </a:p>
            </p:txBody>
          </p:sp>
          <p:cxnSp>
            <p:nvCxnSpPr>
              <p:cNvPr id="26" name="직선 연결선 25"/>
              <p:cNvCxnSpPr/>
              <p:nvPr/>
            </p:nvCxnSpPr>
            <p:spPr>
              <a:xfrm>
                <a:off x="2572352" y="4197774"/>
                <a:ext cx="1717137" cy="0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3" name="그림 2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96" r="54188"/>
            <a:stretch/>
          </p:blipFill>
          <p:spPr>
            <a:xfrm>
              <a:off x="7039386" y="1556792"/>
              <a:ext cx="1565062" cy="1849362"/>
            </a:xfrm>
            <a:prstGeom prst="rect">
              <a:avLst/>
            </a:prstGeom>
            <a:effectLst>
              <a:outerShdw blurRad="50800" dist="190500" dir="18000000" sx="101000" sy="101000" algn="bl" rotWithShape="0">
                <a:prstClr val="black">
                  <a:alpha val="10000"/>
                </a:prstClr>
              </a:outerShdw>
            </a:effectLst>
          </p:spPr>
        </p:pic>
      </p:grpSp>
      <p:sp>
        <p:nvSpPr>
          <p:cNvPr id="27" name="직사각형 26"/>
          <p:cNvSpPr/>
          <p:nvPr/>
        </p:nvSpPr>
        <p:spPr>
          <a:xfrm>
            <a:off x="811654" y="5020285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매 칭</a:t>
            </a:r>
            <a:endParaRPr lang="ko-KR" altLang="en-US" dirty="0"/>
          </a:p>
        </p:txBody>
      </p:sp>
      <p:sp>
        <p:nvSpPr>
          <p:cNvPr id="28" name="직사각형 27"/>
          <p:cNvSpPr/>
          <p:nvPr/>
        </p:nvSpPr>
        <p:spPr>
          <a:xfrm>
            <a:off x="2915816" y="4394131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히어로 교육</a:t>
            </a:r>
            <a:endParaRPr lang="ko-KR" altLang="en-US" dirty="0"/>
          </a:p>
        </p:txBody>
      </p:sp>
      <p:sp>
        <p:nvSpPr>
          <p:cNvPr id="29" name="직사각형 28"/>
          <p:cNvSpPr/>
          <p:nvPr/>
        </p:nvSpPr>
        <p:spPr>
          <a:xfrm>
            <a:off x="5127001" y="3604422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인 턴</a:t>
            </a:r>
            <a:endParaRPr lang="ko-KR" altLang="en-US" dirty="0"/>
          </a:p>
        </p:txBody>
      </p:sp>
      <p:sp>
        <p:nvSpPr>
          <p:cNvPr id="30" name="직사각형 29"/>
          <p:cNvSpPr/>
          <p:nvPr/>
        </p:nvSpPr>
        <p:spPr>
          <a:xfrm>
            <a:off x="7311083" y="2913223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pc="-100" dirty="0" err="1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취</a:t>
            </a:r>
            <a:r>
              <a:rPr lang="ko-KR" altLang="en-US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업</a:t>
            </a:r>
            <a:endParaRPr lang="ko-KR" altLang="en-US" dirty="0"/>
          </a:p>
        </p:txBody>
      </p:sp>
      <p:sp>
        <p:nvSpPr>
          <p:cNvPr id="31" name="직사각형 30"/>
          <p:cNvSpPr/>
          <p:nvPr/>
        </p:nvSpPr>
        <p:spPr>
          <a:xfrm>
            <a:off x="2813014" y="5429264"/>
            <a:ext cx="4616506" cy="10001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180000" anchor="ctr" anchorCtr="0">
            <a:noAutofit/>
          </a:bodyPr>
          <a:lstStyle/>
          <a:p>
            <a:pPr>
              <a:lnSpc>
                <a:spcPts val="2000"/>
              </a:lnSpc>
            </a:pPr>
            <a:r>
              <a:rPr lang="en-US" altLang="ko-KR" sz="15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2060"/>
                </a:solidFill>
                <a:effectLst>
                  <a:outerShdw blurRad="139700" algn="ctr" rotWithShape="0">
                    <a:prstClr val="black">
                      <a:alpha val="34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[KEIT </a:t>
            </a:r>
            <a:r>
              <a:rPr lang="ko-KR" altLang="en-US" sz="15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2060"/>
                </a:solidFill>
                <a:effectLst>
                  <a:outerShdw blurRad="139700" algn="ctr" rotWithShape="0">
                    <a:prstClr val="black">
                      <a:alpha val="34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연구지원전문가 과정</a:t>
            </a:r>
            <a:r>
              <a:rPr lang="en-US" altLang="ko-KR" sz="15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2060"/>
                </a:solidFill>
                <a:effectLst>
                  <a:outerShdw blurRad="139700" algn="ctr" rotWithShape="0">
                    <a:prstClr val="black">
                      <a:alpha val="34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(24</a:t>
            </a:r>
            <a:r>
              <a:rPr lang="ko-KR" altLang="en-US" sz="15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2060"/>
                </a:solidFill>
                <a:effectLst>
                  <a:outerShdw blurRad="139700" algn="ctr" rotWithShape="0">
                    <a:prstClr val="black">
                      <a:alpha val="34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시간</a:t>
            </a:r>
            <a:r>
              <a:rPr lang="en-US" altLang="ko-KR" sz="15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2060"/>
                </a:solidFill>
                <a:effectLst>
                  <a:outerShdw blurRad="139700" algn="ctr" rotWithShape="0">
                    <a:prstClr val="black">
                      <a:alpha val="34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)]</a:t>
            </a:r>
            <a:endParaRPr lang="ko-KR" altLang="en-US" sz="15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002060"/>
              </a:solidFill>
              <a:effectLst>
                <a:outerShdw blurRad="139700" algn="ctr" rotWithShape="0">
                  <a:prstClr val="black">
                    <a:alpha val="34000"/>
                  </a:prst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139700" algn="ctr" rotWithShape="0">
                    <a:prstClr val="black">
                      <a:alpha val="34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산업기술</a:t>
            </a:r>
            <a:r>
              <a:rPr lang="en-US" altLang="ko-KR" sz="1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139700" algn="ctr" rotWithShape="0">
                    <a:prstClr val="black">
                      <a:alpha val="34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R&amp;D </a:t>
            </a:r>
            <a:r>
              <a:rPr lang="ko-KR" altLang="en-US" sz="1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139700" algn="ctr" rotWithShape="0">
                    <a:prstClr val="black">
                      <a:alpha val="34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정책</a:t>
            </a:r>
            <a:r>
              <a:rPr lang="en-US" altLang="ko-KR" sz="1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139700" algn="ctr" rotWithShape="0">
                    <a:prstClr val="black">
                      <a:alpha val="34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139700" algn="ctr" rotWithShape="0">
                    <a:prstClr val="black">
                      <a:alpha val="34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사업소개</a:t>
            </a:r>
            <a:r>
              <a:rPr lang="en-US" altLang="ko-KR" sz="1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139700" algn="ctr" rotWithShape="0">
                    <a:prstClr val="black">
                      <a:alpha val="34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139700" algn="ctr" rotWithShape="0">
                    <a:prstClr val="black">
                      <a:alpha val="34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연구윤리 </a:t>
            </a:r>
          </a:p>
          <a:p>
            <a:pPr>
              <a:lnSpc>
                <a:spcPts val="2000"/>
              </a:lnSpc>
            </a:pPr>
            <a:r>
              <a:rPr lang="ko-KR" altLang="en-US" sz="1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139700" algn="ctr" rotWithShape="0">
                    <a:prstClr val="black">
                      <a:alpha val="34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산업기술</a:t>
            </a:r>
            <a:r>
              <a:rPr lang="en-US" altLang="ko-KR" sz="1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139700" algn="ctr" rotWithShape="0">
                    <a:prstClr val="black">
                      <a:alpha val="34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R&amp;D</a:t>
            </a:r>
            <a:r>
              <a:rPr lang="ko-KR" altLang="en-US" sz="1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139700" algn="ctr" rotWithShape="0">
                    <a:prstClr val="black">
                      <a:alpha val="34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규정</a:t>
            </a:r>
            <a:r>
              <a:rPr lang="en-US" altLang="ko-KR" sz="1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139700" algn="ctr" rotWithShape="0">
                    <a:prstClr val="black">
                      <a:alpha val="34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139700" algn="ctr" rotWithShape="0">
                    <a:prstClr val="black">
                      <a:alpha val="34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과제기획 및 사업계획서 작성법 등</a:t>
            </a:r>
          </a:p>
        </p:txBody>
      </p:sp>
      <p:sp>
        <p:nvSpPr>
          <p:cNvPr id="33" name="모서리가 둥근 직사각형 32"/>
          <p:cNvSpPr/>
          <p:nvPr/>
        </p:nvSpPr>
        <p:spPr bwMode="auto">
          <a:xfrm>
            <a:off x="179512" y="332458"/>
            <a:ext cx="2664296" cy="576262"/>
          </a:xfrm>
          <a:prstGeom prst="roundRect">
            <a:avLst>
              <a:gd name="adj" fmla="val 6313"/>
            </a:avLst>
          </a:prstGeom>
          <a:solidFill>
            <a:srgbClr val="005A9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0160"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400" b="1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bg1"/>
                </a:solidFill>
                <a:latin typeface="+mn-ea"/>
              </a:rPr>
              <a:t>운영 프로세스</a:t>
            </a:r>
            <a:endParaRPr lang="en-US" altLang="ko-KR" sz="2400" b="1" spc="-100" dirty="0">
              <a:ln>
                <a:solidFill>
                  <a:schemeClr val="bg1">
                    <a:alpha val="5000"/>
                  </a:schemeClr>
                </a:solidFill>
              </a:ln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8573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949" y="2934296"/>
            <a:ext cx="1308281" cy="1308281"/>
          </a:xfrm>
          <a:prstGeom prst="rect">
            <a:avLst/>
          </a:prstGeom>
          <a:effectLst>
            <a:outerShdw blurRad="177800" algn="ctr" rotWithShape="0">
              <a:prstClr val="black">
                <a:alpha val="27000"/>
              </a:prstClr>
            </a:outerShdw>
          </a:effectLst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5148" y="2061126"/>
            <a:ext cx="2655211" cy="510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 descr="한국장학재단">
            <a:hlinkClick r:id="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672036"/>
            <a:ext cx="2382021" cy="450241"/>
          </a:xfrm>
          <a:prstGeom prst="rect">
            <a:avLst/>
          </a:prstGeom>
          <a:noFill/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55" t="40907" r="25818" b="40765"/>
          <a:stretch/>
        </p:blipFill>
        <p:spPr>
          <a:xfrm>
            <a:off x="923163" y="1930034"/>
            <a:ext cx="2168041" cy="635084"/>
          </a:xfrm>
          <a:prstGeom prst="rect">
            <a:avLst/>
          </a:prstGeom>
        </p:spPr>
      </p:pic>
      <p:sp>
        <p:nvSpPr>
          <p:cNvPr id="7" name="왼쪽/오른쪽 화살표 6"/>
          <p:cNvSpPr/>
          <p:nvPr/>
        </p:nvSpPr>
        <p:spPr>
          <a:xfrm rot="2529846">
            <a:off x="3199139" y="2910136"/>
            <a:ext cx="452136" cy="246495"/>
          </a:xfrm>
          <a:prstGeom prst="leftRightArrow">
            <a:avLst/>
          </a:prstGeom>
          <a:solidFill>
            <a:srgbClr val="FEC2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 b="1">
              <a:solidFill>
                <a:srgbClr val="080808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8" name="왼쪽/오른쪽 화살표 7"/>
          <p:cNvSpPr/>
          <p:nvPr/>
        </p:nvSpPr>
        <p:spPr>
          <a:xfrm rot="18900000">
            <a:off x="4813308" y="2736421"/>
            <a:ext cx="452136" cy="246495"/>
          </a:xfrm>
          <a:prstGeom prst="leftRightArrow">
            <a:avLst/>
          </a:prstGeom>
          <a:solidFill>
            <a:srgbClr val="82A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 b="1">
              <a:solidFill>
                <a:srgbClr val="080808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9" name="왼쪽/오른쪽 화살표 8"/>
          <p:cNvSpPr/>
          <p:nvPr/>
        </p:nvSpPr>
        <p:spPr>
          <a:xfrm rot="18947969">
            <a:off x="3298163" y="4177768"/>
            <a:ext cx="457777" cy="243458"/>
          </a:xfrm>
          <a:prstGeom prst="leftRightArrow">
            <a:avLst/>
          </a:prstGeom>
          <a:solidFill>
            <a:srgbClr val="F77EA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 b="1">
              <a:solidFill>
                <a:srgbClr val="080808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0" name="왼쪽/오른쪽 화살표 9"/>
          <p:cNvSpPr/>
          <p:nvPr/>
        </p:nvSpPr>
        <p:spPr>
          <a:xfrm rot="2191414">
            <a:off x="4698098" y="4108435"/>
            <a:ext cx="452136" cy="246495"/>
          </a:xfrm>
          <a:prstGeom prst="leftRightArrow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 b="1">
              <a:solidFill>
                <a:srgbClr val="080808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5436096" y="2717560"/>
            <a:ext cx="25506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600" spc="-100" dirty="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0070C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기업선발 </a:t>
            </a:r>
            <a:r>
              <a:rPr lang="en-US" altLang="ko-KR" sz="1600" spc="-100" dirty="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0070C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&amp;</a:t>
            </a:r>
          </a:p>
          <a:p>
            <a:r>
              <a:rPr lang="ko-KR" altLang="en-US" sz="1600" spc="-100" dirty="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0070C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맞춤형 실무양성 교육 운영</a:t>
            </a:r>
            <a:endParaRPr lang="ko-KR" altLang="en-US" sz="1600" dirty="0">
              <a:solidFill>
                <a:srgbClr val="0070C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1292730" y="2703710"/>
            <a:ext cx="15872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600" spc="-100" dirty="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0070C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히어로 양성사업</a:t>
            </a:r>
            <a:endParaRPr lang="en-US" altLang="ko-KR" sz="1600" spc="-100" dirty="0" smtClean="0">
              <a:ln>
                <a:solidFill>
                  <a:prstClr val="black">
                    <a:alpha val="0"/>
                  </a:prstClr>
                </a:solidFill>
              </a:ln>
              <a:solidFill>
                <a:srgbClr val="0070C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ko-KR" altLang="en-US" sz="1600" spc="-100" dirty="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0070C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기획 및 관리</a:t>
            </a:r>
            <a:endParaRPr lang="ko-KR" altLang="en-US" sz="1600" dirty="0">
              <a:solidFill>
                <a:srgbClr val="0070C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755576" y="5309482"/>
            <a:ext cx="26180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600" spc="-100" dirty="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0070C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학생선발 </a:t>
            </a:r>
            <a:r>
              <a:rPr lang="en-US" altLang="ko-KR" sz="1600" spc="-100" dirty="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0070C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&amp; </a:t>
            </a:r>
            <a:r>
              <a:rPr lang="ko-KR" altLang="en-US" sz="1600" spc="-100" dirty="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0070C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근로장학금 지원</a:t>
            </a:r>
            <a:endParaRPr lang="ko-KR" altLang="en-US" sz="1600" dirty="0">
              <a:solidFill>
                <a:srgbClr val="0070C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5531461" y="5309482"/>
            <a:ext cx="24128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600" spc="-100" dirty="0" smtClean="0">
                <a:ln>
                  <a:solidFill>
                    <a:prstClr val="black">
                      <a:alpha val="0"/>
                    </a:prstClr>
                  </a:solidFill>
                </a:ln>
                <a:solidFill>
                  <a:srgbClr val="0070C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연구지원전문가 과정 운영</a:t>
            </a:r>
            <a:endParaRPr lang="ko-KR" altLang="en-US" sz="1600" dirty="0">
              <a:solidFill>
                <a:srgbClr val="0070C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942" y="4674668"/>
            <a:ext cx="3491880" cy="473344"/>
          </a:xfrm>
          <a:prstGeom prst="rect">
            <a:avLst/>
          </a:prstGeom>
        </p:spPr>
      </p:pic>
      <p:sp>
        <p:nvSpPr>
          <p:cNvPr id="17" name="모서리가 둥근 직사각형 16"/>
          <p:cNvSpPr/>
          <p:nvPr/>
        </p:nvSpPr>
        <p:spPr bwMode="auto">
          <a:xfrm>
            <a:off x="179512" y="332458"/>
            <a:ext cx="2664296" cy="576262"/>
          </a:xfrm>
          <a:prstGeom prst="roundRect">
            <a:avLst>
              <a:gd name="adj" fmla="val 6313"/>
            </a:avLst>
          </a:prstGeom>
          <a:solidFill>
            <a:srgbClr val="005A9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0160"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400" b="1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bg1"/>
                </a:solidFill>
                <a:latin typeface="+mn-ea"/>
              </a:rPr>
              <a:t>운영 주체</a:t>
            </a:r>
            <a:endParaRPr lang="en-US" altLang="ko-KR" sz="2400" b="1" spc="-100" dirty="0">
              <a:ln>
                <a:solidFill>
                  <a:schemeClr val="bg1">
                    <a:alpha val="5000"/>
                  </a:schemeClr>
                </a:solidFill>
              </a:ln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13788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95536" y="5188640"/>
            <a:ext cx="3584526" cy="1455070"/>
            <a:chOff x="421" y="2478"/>
            <a:chExt cx="4908" cy="544"/>
          </a:xfrm>
        </p:grpSpPr>
        <p:pic>
          <p:nvPicPr>
            <p:cNvPr id="4" name="Picture 42" descr="na_x111"/>
            <p:cNvPicPr>
              <a:picLocks noChangeAspect="1" noChangeArrowheads="1"/>
            </p:cNvPicPr>
            <p:nvPr/>
          </p:nvPicPr>
          <p:blipFill>
            <a:blip r:embed="rId2" cstate="print">
              <a:lum bright="-12000" contrast="30000"/>
            </a:blip>
            <a:srcRect/>
            <a:stretch>
              <a:fillRect/>
            </a:stretch>
          </p:blipFill>
          <p:spPr bwMode="auto">
            <a:xfrm>
              <a:off x="421" y="2478"/>
              <a:ext cx="4908" cy="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AutoShape 45"/>
            <p:cNvSpPr>
              <a:spLocks noChangeArrowheads="1"/>
            </p:cNvSpPr>
            <p:nvPr/>
          </p:nvSpPr>
          <p:spPr bwMode="auto">
            <a:xfrm>
              <a:off x="633" y="2532"/>
              <a:ext cx="4545" cy="434"/>
            </a:xfrm>
            <a:prstGeom prst="roundRect">
              <a:avLst>
                <a:gd name="adj" fmla="val 3500"/>
              </a:avLst>
            </a:prstGeom>
            <a:noFill/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ko-KR" altLang="en-US">
                <a:solidFill>
                  <a:prstClr val="black"/>
                </a:solidFill>
                <a:ea typeface="HY헤드라인M" pitchFamily="18" charset="-127"/>
              </a:endParaRPr>
            </a:p>
          </p:txBody>
        </p:sp>
      </p:grpSp>
      <p:sp>
        <p:nvSpPr>
          <p:cNvPr id="6" name="Rectangle 43"/>
          <p:cNvSpPr>
            <a:spLocks noChangeArrowheads="1"/>
          </p:cNvSpPr>
          <p:nvPr/>
        </p:nvSpPr>
        <p:spPr bwMode="auto">
          <a:xfrm>
            <a:off x="539552" y="5514388"/>
            <a:ext cx="334414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altLang="ko-KR" sz="2000" dirty="0" smtClean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1</a:t>
            </a:r>
            <a:r>
              <a:rPr lang="ko-KR" altLang="en-US" sz="2000" dirty="0" smtClean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기 수료생 </a:t>
            </a:r>
            <a:r>
              <a:rPr lang="en-US" altLang="ko-KR" sz="2000" dirty="0" smtClean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46</a:t>
            </a:r>
            <a:r>
              <a:rPr lang="ko-KR" altLang="en-US" sz="2000" dirty="0" smtClean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명 중</a:t>
            </a:r>
            <a:endParaRPr lang="en-US" altLang="ko-KR" sz="2000" dirty="0" smtClean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  <a:p>
            <a:pPr algn="ctr">
              <a:lnSpc>
                <a:spcPct val="90000"/>
              </a:lnSpc>
              <a:defRPr/>
            </a:pPr>
            <a:endParaRPr lang="en-US" altLang="ko-KR" sz="2000" dirty="0" smtClean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  <a:p>
            <a:pPr algn="ctr">
              <a:lnSpc>
                <a:spcPct val="90000"/>
              </a:lnSpc>
              <a:defRPr/>
            </a:pPr>
            <a:r>
              <a:rPr lang="en-US" altLang="ko-KR" sz="2000" dirty="0" smtClean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28</a:t>
            </a:r>
            <a:r>
              <a:rPr lang="ko-KR" altLang="en-US" sz="2000" dirty="0" smtClean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명 취업</a:t>
            </a:r>
            <a:r>
              <a:rPr lang="en-US" altLang="ko-KR" sz="2000" dirty="0" smtClean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(60% </a:t>
            </a:r>
            <a:r>
              <a:rPr lang="ko-KR" altLang="en-US" sz="2000" dirty="0" smtClean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달성</a:t>
            </a:r>
            <a:r>
              <a:rPr lang="en-US" altLang="ko-KR" sz="2000" dirty="0" smtClean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!)</a:t>
            </a:r>
            <a:endParaRPr lang="ko-KR" altLang="en-US" sz="2000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b="51219"/>
          <a:stretch>
            <a:fillRect/>
          </a:stretch>
        </p:blipFill>
        <p:spPr bwMode="auto">
          <a:xfrm>
            <a:off x="179512" y="1285861"/>
            <a:ext cx="856895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위쪽 화살표 7"/>
          <p:cNvSpPr/>
          <p:nvPr/>
        </p:nvSpPr>
        <p:spPr>
          <a:xfrm rot="10800000">
            <a:off x="1898057" y="4535432"/>
            <a:ext cx="579486" cy="571504"/>
          </a:xfrm>
          <a:prstGeom prst="upArrow">
            <a:avLst/>
          </a:prstGeom>
          <a:gradFill flip="none" rotWithShape="0">
            <a:gsLst>
              <a:gs pos="0">
                <a:schemeClr val="dk2">
                  <a:tint val="80000"/>
                  <a:satMod val="300000"/>
                </a:schemeClr>
              </a:gs>
              <a:gs pos="100000">
                <a:schemeClr val="dk2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4932040" y="5186270"/>
            <a:ext cx="3744416" cy="1455070"/>
            <a:chOff x="421" y="2478"/>
            <a:chExt cx="4908" cy="544"/>
          </a:xfrm>
        </p:grpSpPr>
        <p:pic>
          <p:nvPicPr>
            <p:cNvPr id="10" name="Picture 42" descr="na_x111"/>
            <p:cNvPicPr>
              <a:picLocks noChangeAspect="1" noChangeArrowheads="1"/>
            </p:cNvPicPr>
            <p:nvPr/>
          </p:nvPicPr>
          <p:blipFill>
            <a:blip r:embed="rId2" cstate="print">
              <a:lum bright="-12000" contrast="30000"/>
            </a:blip>
            <a:srcRect/>
            <a:stretch>
              <a:fillRect/>
            </a:stretch>
          </p:blipFill>
          <p:spPr bwMode="auto">
            <a:xfrm>
              <a:off x="421" y="2478"/>
              <a:ext cx="4908" cy="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AutoShape 45"/>
            <p:cNvSpPr>
              <a:spLocks noChangeArrowheads="1"/>
            </p:cNvSpPr>
            <p:nvPr/>
          </p:nvSpPr>
          <p:spPr bwMode="auto">
            <a:xfrm>
              <a:off x="633" y="2532"/>
              <a:ext cx="4545" cy="434"/>
            </a:xfrm>
            <a:prstGeom prst="roundRect">
              <a:avLst>
                <a:gd name="adj" fmla="val 3500"/>
              </a:avLst>
            </a:prstGeom>
            <a:noFill/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ko-KR" altLang="en-US">
                <a:solidFill>
                  <a:prstClr val="black"/>
                </a:solidFill>
                <a:ea typeface="HY헤드라인M" pitchFamily="18" charset="-127"/>
              </a:endParaRPr>
            </a:p>
          </p:txBody>
        </p:sp>
      </p:grpSp>
      <p:sp>
        <p:nvSpPr>
          <p:cNvPr id="12" name="Rectangle 43"/>
          <p:cNvSpPr>
            <a:spLocks noChangeArrowheads="1"/>
          </p:cNvSpPr>
          <p:nvPr/>
        </p:nvSpPr>
        <p:spPr bwMode="auto">
          <a:xfrm>
            <a:off x="4932040" y="5474302"/>
            <a:ext cx="377619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altLang="ko-KR" sz="2000" dirty="0" smtClean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2</a:t>
            </a:r>
            <a:r>
              <a:rPr lang="ko-KR" altLang="en-US" sz="2000" dirty="0" smtClean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기 수료생 </a:t>
            </a:r>
            <a:r>
              <a:rPr lang="en-US" altLang="ko-KR" sz="2000" dirty="0" smtClean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33</a:t>
            </a:r>
            <a:r>
              <a:rPr lang="ko-KR" altLang="en-US" sz="2000" dirty="0" smtClean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명</a:t>
            </a:r>
            <a:r>
              <a:rPr lang="en-US" altLang="ko-KR" sz="2000" dirty="0" smtClean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 </a:t>
            </a:r>
          </a:p>
          <a:p>
            <a:pPr algn="ctr">
              <a:lnSpc>
                <a:spcPct val="90000"/>
              </a:lnSpc>
              <a:defRPr/>
            </a:pPr>
            <a:endParaRPr lang="en-US" altLang="ko-KR" sz="2000" dirty="0" smtClean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  <a:p>
            <a:pPr algn="ctr">
              <a:lnSpc>
                <a:spcPct val="90000"/>
              </a:lnSpc>
              <a:defRPr/>
            </a:pPr>
            <a:r>
              <a:rPr lang="en-US" altLang="ko-KR" sz="2000" dirty="0" smtClean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en-US" altLang="ko-KR" sz="2000" dirty="0" smtClean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70% </a:t>
            </a:r>
            <a:r>
              <a:rPr lang="ko-KR" altLang="en-US" sz="2000" dirty="0" smtClean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취업목표</a:t>
            </a:r>
            <a:r>
              <a:rPr lang="en-US" altLang="ko-KR" sz="2000" dirty="0" smtClean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!)</a:t>
            </a:r>
            <a:endParaRPr lang="ko-KR" altLang="en-US" sz="2000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3" name="위쪽 화살표 12"/>
          <p:cNvSpPr/>
          <p:nvPr/>
        </p:nvSpPr>
        <p:spPr>
          <a:xfrm rot="10800000">
            <a:off x="6520276" y="4553719"/>
            <a:ext cx="579486" cy="571504"/>
          </a:xfrm>
          <a:prstGeom prst="upArrow">
            <a:avLst/>
          </a:prstGeom>
          <a:gradFill flip="none" rotWithShape="0">
            <a:gsLst>
              <a:gs pos="0">
                <a:schemeClr val="dk2">
                  <a:tint val="80000"/>
                  <a:satMod val="300000"/>
                </a:schemeClr>
              </a:gs>
              <a:gs pos="100000">
                <a:schemeClr val="dk2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모서리가 둥근 직사각형 13"/>
          <p:cNvSpPr/>
          <p:nvPr/>
        </p:nvSpPr>
        <p:spPr>
          <a:xfrm>
            <a:off x="723320" y="1214422"/>
            <a:ext cx="2928958" cy="3143272"/>
          </a:xfrm>
          <a:prstGeom prst="roundRect">
            <a:avLst/>
          </a:prstGeom>
          <a:gradFill>
            <a:gsLst>
              <a:gs pos="0">
                <a:schemeClr val="accent4">
                  <a:tint val="50000"/>
                  <a:satMod val="300000"/>
                  <a:alpha val="80000"/>
                </a:schemeClr>
              </a:gs>
              <a:gs pos="35000">
                <a:schemeClr val="accent4">
                  <a:tint val="37000"/>
                  <a:satMod val="300000"/>
                  <a:alpha val="80000"/>
                </a:schemeClr>
              </a:gs>
              <a:gs pos="100000">
                <a:schemeClr val="accent4">
                  <a:tint val="15000"/>
                  <a:satMod val="350000"/>
                  <a:alpha val="80000"/>
                </a:schemeClr>
              </a:gs>
            </a:gsLst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altLang="ko-KR" sz="1400" spc="-15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  <a:p>
            <a:pPr algn="ctr"/>
            <a:endParaRPr lang="ko-KR" altLang="en-US" sz="1400" spc="-15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1366262" y="1384730"/>
            <a:ext cx="1643074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1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기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44791" y="1905648"/>
            <a:ext cx="228601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/>
            <a:r>
              <a:rPr lang="ko-KR" altLang="en-US" sz="1400" kern="10" spc="-150" dirty="0" smtClean="0">
                <a:ln w="6350">
                  <a:noFill/>
                  <a:round/>
                  <a:headEnd type="none" w="sm" len="sm"/>
                  <a:tailEnd type="none" w="sm" len="sm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▶ 기업</a:t>
            </a:r>
            <a:r>
              <a:rPr lang="en-US" altLang="ko-KR" sz="1400" kern="10" spc="-150" dirty="0" smtClean="0">
                <a:ln w="6350">
                  <a:noFill/>
                  <a:round/>
                  <a:headEnd type="none" w="sm" len="sm"/>
                  <a:tailEnd type="none" w="sm" len="sm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-</a:t>
            </a:r>
            <a:r>
              <a:rPr lang="ko-KR" altLang="en-US" sz="1400" kern="10" spc="-150" dirty="0" smtClean="0">
                <a:ln w="6350">
                  <a:noFill/>
                  <a:round/>
                  <a:headEnd type="none" w="sm" len="sm"/>
                  <a:tailEnd type="none" w="sm" len="sm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학생신청</a:t>
            </a:r>
            <a:r>
              <a:rPr lang="en-US" altLang="ko-KR" sz="1400" kern="10" spc="-150" dirty="0" smtClean="0">
                <a:ln w="6350">
                  <a:noFill/>
                  <a:round/>
                  <a:headEnd type="none" w="sm" len="sm"/>
                  <a:tailEnd type="none" w="sm" len="sm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en-US" altLang="ko-KR" sz="1400" kern="10" spc="-150" dirty="0" smtClean="0">
                <a:ln w="6350">
                  <a:noFill/>
                  <a:round/>
                  <a:headEnd type="none" w="sm" len="sm"/>
                  <a:tailEnd type="none" w="sm" len="sm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새굴림" pitchFamily="18" charset="-127"/>
                <a:ea typeface="새굴림" pitchFamily="18" charset="-127"/>
              </a:rPr>
              <a:t>’</a:t>
            </a:r>
            <a:r>
              <a:rPr lang="en-US" altLang="ko-KR" sz="1400" kern="10" spc="-150" dirty="0" smtClean="0">
                <a:ln w="6350">
                  <a:noFill/>
                  <a:round/>
                  <a:headEnd type="none" w="sm" len="sm"/>
                  <a:tailEnd type="none" w="sm" len="sm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15. 5</a:t>
            </a:r>
            <a:r>
              <a:rPr lang="ko-KR" altLang="en-US" sz="1400" kern="10" spc="-150" dirty="0" smtClean="0">
                <a:ln w="6350">
                  <a:noFill/>
                  <a:round/>
                  <a:headEnd type="none" w="sm" len="sm"/>
                  <a:tailEnd type="none" w="sm" len="sm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월</a:t>
            </a:r>
            <a:r>
              <a:rPr lang="en-US" altLang="ko-KR" sz="1400" kern="10" spc="-150" dirty="0" smtClean="0">
                <a:ln w="6350">
                  <a:noFill/>
                  <a:round/>
                  <a:headEnd type="none" w="sm" len="sm"/>
                  <a:tailEnd type="none" w="sm" len="sm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)</a:t>
            </a:r>
          </a:p>
          <a:p>
            <a:pPr indent="-342900">
              <a:lnSpc>
                <a:spcPct val="150000"/>
              </a:lnSpc>
            </a:pPr>
            <a:r>
              <a:rPr lang="en-US" altLang="ko-KR" sz="1400" kern="10" spc="-150" dirty="0" smtClean="0">
                <a:ln w="6350">
                  <a:noFill/>
                  <a:round/>
                  <a:headEnd type="none" w="sm" len="sm"/>
                  <a:tailEnd type="none" w="sm" len="sm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  - </a:t>
            </a:r>
            <a:r>
              <a:rPr lang="ko-KR" altLang="en-US" sz="1400" kern="10" spc="-150" dirty="0" smtClean="0">
                <a:ln w="6350">
                  <a:noFill/>
                  <a:round/>
                  <a:headEnd type="none" w="sm" len="sm"/>
                  <a:tailEnd type="none" w="sm" len="sm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기업 </a:t>
            </a:r>
            <a:r>
              <a:rPr lang="en-US" altLang="ko-KR" sz="1400" kern="10" spc="-150" dirty="0" smtClean="0">
                <a:ln w="6350">
                  <a:noFill/>
                  <a:round/>
                  <a:headEnd type="none" w="sm" len="sm"/>
                  <a:tailEnd type="none" w="sm" len="sm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17</a:t>
            </a:r>
            <a:r>
              <a:rPr lang="ko-KR" altLang="en-US" sz="1400" kern="10" spc="-150" dirty="0" smtClean="0">
                <a:ln w="6350">
                  <a:noFill/>
                  <a:round/>
                  <a:headEnd type="none" w="sm" len="sm"/>
                  <a:tailEnd type="none" w="sm" len="sm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개사 </a:t>
            </a:r>
            <a:r>
              <a:rPr lang="en-US" altLang="ko-KR" sz="1400" kern="10" spc="-150" dirty="0" smtClean="0">
                <a:ln w="6350">
                  <a:noFill/>
                  <a:round/>
                  <a:headEnd type="none" w="sm" len="sm"/>
                  <a:tailEnd type="none" w="sm" len="sm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/ </a:t>
            </a:r>
            <a:r>
              <a:rPr lang="ko-KR" altLang="en-US" sz="1400" kern="10" spc="-150" dirty="0" smtClean="0">
                <a:ln w="6350">
                  <a:noFill/>
                  <a:round/>
                  <a:headEnd type="none" w="sm" len="sm"/>
                  <a:tailEnd type="none" w="sm" len="sm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학생 </a:t>
            </a:r>
            <a:r>
              <a:rPr lang="en-US" altLang="ko-KR" sz="1400" kern="10" spc="-150" dirty="0" smtClean="0">
                <a:ln w="6350">
                  <a:noFill/>
                  <a:round/>
                  <a:headEnd type="none" w="sm" len="sm"/>
                  <a:tailEnd type="none" w="sm" len="sm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204</a:t>
            </a:r>
            <a:r>
              <a:rPr lang="ko-KR" altLang="en-US" sz="1400" kern="10" spc="-150" dirty="0" smtClean="0">
                <a:ln w="6350">
                  <a:noFill/>
                  <a:round/>
                  <a:headEnd type="none" w="sm" len="sm"/>
                  <a:tailEnd type="none" w="sm" len="sm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명</a:t>
            </a:r>
            <a:endParaRPr lang="en-US" altLang="ko-KR" sz="1400" spc="-15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45820" y="2612651"/>
            <a:ext cx="2428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/>
            <a:r>
              <a:rPr lang="ko-KR" altLang="en-US" sz="1400" kern="10" spc="-150" dirty="0" smtClean="0">
                <a:ln w="6350">
                  <a:noFill/>
                  <a:round/>
                  <a:headEnd type="none" w="sm" len="sm"/>
                  <a:tailEnd type="none" w="sm" len="sm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▶ </a:t>
            </a:r>
            <a:r>
              <a:rPr lang="en-US" altLang="ko-KR" sz="1400" kern="10" spc="-150" dirty="0" smtClean="0">
                <a:ln w="6350">
                  <a:noFill/>
                  <a:round/>
                  <a:headEnd type="none" w="sm" len="sm"/>
                  <a:tailEnd type="none" w="sm" len="sm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17</a:t>
            </a:r>
            <a:r>
              <a:rPr lang="ko-KR" altLang="en-US" sz="1400" kern="10" spc="-150" dirty="0" smtClean="0">
                <a:ln w="6350">
                  <a:noFill/>
                  <a:round/>
                  <a:headEnd type="none" w="sm" len="sm"/>
                  <a:tailEnd type="none" w="sm" len="sm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개사</a:t>
            </a:r>
            <a:r>
              <a:rPr lang="en-US" altLang="ko-KR" sz="1400" kern="10" spc="-150" dirty="0" smtClean="0">
                <a:ln w="6350">
                  <a:noFill/>
                  <a:round/>
                  <a:headEnd type="none" w="sm" len="sm"/>
                  <a:tailEnd type="none" w="sm" len="sm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-46</a:t>
            </a:r>
            <a:r>
              <a:rPr lang="ko-KR" altLang="en-US" sz="1400" kern="10" spc="-150" dirty="0" smtClean="0">
                <a:ln w="6350">
                  <a:noFill/>
                  <a:round/>
                  <a:headEnd type="none" w="sm" len="sm"/>
                  <a:tailEnd type="none" w="sm" len="sm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명 </a:t>
            </a:r>
            <a:r>
              <a:rPr lang="ko-KR" altLang="en-US" sz="1400" kern="10" spc="-150" dirty="0" err="1" smtClean="0">
                <a:ln w="6350">
                  <a:noFill/>
                  <a:round/>
                  <a:headEnd type="none" w="sm" len="sm"/>
                  <a:tailEnd type="none" w="sm" len="sm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매칭</a:t>
            </a:r>
            <a:r>
              <a:rPr lang="en-US" altLang="ko-KR" sz="1400" kern="10" spc="-150" dirty="0" smtClean="0">
                <a:ln w="6350">
                  <a:noFill/>
                  <a:round/>
                  <a:headEnd type="none" w="sm" len="sm"/>
                  <a:tailEnd type="none" w="sm" len="sm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en-US" altLang="ko-KR" sz="1400" kern="10" spc="-150" dirty="0" smtClean="0">
                <a:ln w="6350">
                  <a:noFill/>
                  <a:round/>
                  <a:headEnd type="none" w="sm" len="sm"/>
                  <a:tailEnd type="none" w="sm" len="sm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새굴림" pitchFamily="18" charset="-127"/>
                <a:ea typeface="새굴림" pitchFamily="18" charset="-127"/>
              </a:rPr>
              <a:t>’</a:t>
            </a:r>
            <a:r>
              <a:rPr lang="en-US" altLang="ko-KR" sz="1400" kern="10" spc="-150" dirty="0" smtClean="0">
                <a:ln w="6350">
                  <a:noFill/>
                  <a:round/>
                  <a:headEnd type="none" w="sm" len="sm"/>
                  <a:tailEnd type="none" w="sm" len="sm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15. 6</a:t>
            </a:r>
            <a:r>
              <a:rPr lang="ko-KR" altLang="en-US" sz="1400" kern="10" spc="-150" dirty="0" smtClean="0">
                <a:ln w="6350">
                  <a:noFill/>
                  <a:round/>
                  <a:headEnd type="none" w="sm" len="sm"/>
                  <a:tailEnd type="none" w="sm" len="sm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월</a:t>
            </a:r>
            <a:r>
              <a:rPr lang="en-US" altLang="ko-KR" sz="1400" kern="10" spc="-150" dirty="0" smtClean="0">
                <a:ln w="6350">
                  <a:noFill/>
                  <a:round/>
                  <a:headEnd type="none" w="sm" len="sm"/>
                  <a:tailEnd type="none" w="sm" len="sm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45820" y="2996489"/>
            <a:ext cx="21065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/>
            <a:r>
              <a:rPr lang="ko-KR" altLang="en-US" sz="1400" kern="10" spc="-150" dirty="0" smtClean="0">
                <a:ln w="6350">
                  <a:noFill/>
                  <a:round/>
                  <a:headEnd type="none" w="sm" len="sm"/>
                  <a:tailEnd type="none" w="sm" len="sm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▶ 전문 교육</a:t>
            </a:r>
            <a:r>
              <a:rPr lang="en-US" altLang="ko-KR" sz="1400" kern="10" spc="-150" dirty="0" smtClean="0">
                <a:ln w="6350">
                  <a:noFill/>
                  <a:round/>
                  <a:headEnd type="none" w="sm" len="sm"/>
                  <a:tailEnd type="none" w="sm" len="sm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en-US" altLang="ko-KR" sz="1400" kern="10" spc="-150" dirty="0" smtClean="0">
                <a:ln w="6350">
                  <a:noFill/>
                  <a:round/>
                  <a:headEnd type="none" w="sm" len="sm"/>
                  <a:tailEnd type="none" w="sm" len="sm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새굴림" pitchFamily="18" charset="-127"/>
                <a:ea typeface="새굴림" pitchFamily="18" charset="-127"/>
              </a:rPr>
              <a:t>’</a:t>
            </a:r>
            <a:r>
              <a:rPr lang="en-US" altLang="ko-KR" sz="1400" kern="10" spc="-150" dirty="0" smtClean="0">
                <a:ln w="6350">
                  <a:noFill/>
                  <a:round/>
                  <a:headEnd type="none" w="sm" len="sm"/>
                  <a:tailEnd type="none" w="sm" len="sm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15. 7~8</a:t>
            </a:r>
            <a:r>
              <a:rPr lang="ko-KR" altLang="en-US" sz="1400" kern="10" spc="-150" dirty="0" smtClean="0">
                <a:ln w="6350">
                  <a:noFill/>
                  <a:round/>
                  <a:headEnd type="none" w="sm" len="sm"/>
                  <a:tailEnd type="none" w="sm" len="sm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월</a:t>
            </a:r>
            <a:r>
              <a:rPr lang="en-US" altLang="ko-KR" sz="1400" kern="10" spc="-150" dirty="0" smtClean="0">
                <a:ln w="6350">
                  <a:noFill/>
                  <a:round/>
                  <a:headEnd type="none" w="sm" len="sm"/>
                  <a:tailEnd type="none" w="sm" len="sm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45820" y="3380327"/>
            <a:ext cx="21065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/>
            <a:r>
              <a:rPr lang="ko-KR" altLang="en-US" sz="1400" kern="10" spc="-150" dirty="0" smtClean="0">
                <a:ln w="6350">
                  <a:noFill/>
                  <a:round/>
                  <a:headEnd type="none" w="sm" len="sm"/>
                  <a:tailEnd type="none" w="sm" len="sm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▶ 인턴근무</a:t>
            </a:r>
            <a:r>
              <a:rPr lang="en-US" altLang="ko-KR" sz="1400" kern="10" spc="-150" dirty="0" smtClean="0">
                <a:ln w="6350">
                  <a:noFill/>
                  <a:round/>
                  <a:headEnd type="none" w="sm" len="sm"/>
                  <a:tailEnd type="none" w="sm" len="sm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en-US" altLang="ko-KR" sz="1400" kern="10" spc="-150" dirty="0" smtClean="0">
                <a:ln w="6350">
                  <a:noFill/>
                  <a:round/>
                  <a:headEnd type="none" w="sm" len="sm"/>
                  <a:tailEnd type="none" w="sm" len="sm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새굴림" pitchFamily="18" charset="-127"/>
                <a:ea typeface="새굴림" pitchFamily="18" charset="-127"/>
              </a:rPr>
              <a:t>’</a:t>
            </a:r>
            <a:r>
              <a:rPr lang="en-US" altLang="ko-KR" sz="1400" kern="10" spc="-150" dirty="0" smtClean="0">
                <a:ln w="6350">
                  <a:noFill/>
                  <a:round/>
                  <a:headEnd type="none" w="sm" len="sm"/>
                  <a:tailEnd type="none" w="sm" len="sm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15. 9~</a:t>
            </a:r>
            <a:r>
              <a:rPr lang="en-US" altLang="ko-KR" sz="1400" kern="10" spc="-150" dirty="0" smtClean="0">
                <a:ln w="6350">
                  <a:noFill/>
                  <a:round/>
                  <a:headEnd type="none" w="sm" len="sm"/>
                  <a:tailEnd type="none" w="sm" len="sm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새굴림" pitchFamily="18" charset="-127"/>
                <a:ea typeface="새굴림" pitchFamily="18" charset="-127"/>
              </a:rPr>
              <a:t>’</a:t>
            </a:r>
            <a:r>
              <a:rPr lang="en-US" altLang="ko-KR" sz="1400" kern="10" spc="-150" dirty="0" smtClean="0">
                <a:ln w="6350">
                  <a:noFill/>
                  <a:round/>
                  <a:headEnd type="none" w="sm" len="sm"/>
                  <a:tailEnd type="none" w="sm" len="sm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16.2</a:t>
            </a:r>
            <a:r>
              <a:rPr lang="ko-KR" altLang="en-US" sz="1400" kern="10" spc="-150" dirty="0" smtClean="0">
                <a:ln w="6350">
                  <a:noFill/>
                  <a:round/>
                  <a:headEnd type="none" w="sm" len="sm"/>
                  <a:tailEnd type="none" w="sm" len="sm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월</a:t>
            </a:r>
            <a:r>
              <a:rPr lang="en-US" altLang="ko-KR" sz="1400" kern="10" spc="-150" dirty="0" smtClean="0">
                <a:ln w="6350">
                  <a:noFill/>
                  <a:round/>
                  <a:headEnd type="none" w="sm" len="sm"/>
                  <a:tailEnd type="none" w="sm" len="sm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45820" y="3764165"/>
            <a:ext cx="21065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/>
            <a:r>
              <a:rPr lang="ko-KR" altLang="en-US" sz="1400" kern="10" spc="-150" dirty="0" smtClean="0">
                <a:ln w="6350">
                  <a:noFill/>
                  <a:round/>
                  <a:headEnd type="none" w="sm" len="sm"/>
                  <a:tailEnd type="none" w="sm" len="sm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▶ 정규직 취업</a:t>
            </a:r>
            <a:r>
              <a:rPr lang="en-US" altLang="ko-KR" sz="1400" kern="10" spc="-150" dirty="0" smtClean="0">
                <a:ln w="6350">
                  <a:noFill/>
                  <a:round/>
                  <a:headEnd type="none" w="sm" len="sm"/>
                  <a:tailEnd type="none" w="sm" len="sm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en-US" altLang="ko-KR" sz="1400" kern="10" spc="-150" dirty="0" smtClean="0">
                <a:ln w="6350">
                  <a:noFill/>
                  <a:round/>
                  <a:headEnd type="none" w="sm" len="sm"/>
                  <a:tailEnd type="none" w="sm" len="sm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새굴림" pitchFamily="18" charset="-127"/>
                <a:ea typeface="새굴림" pitchFamily="18" charset="-127"/>
              </a:rPr>
              <a:t>’</a:t>
            </a:r>
            <a:r>
              <a:rPr lang="en-US" altLang="ko-KR" sz="1400" kern="10" spc="-150" dirty="0" smtClean="0">
                <a:ln w="6350">
                  <a:noFill/>
                  <a:round/>
                  <a:headEnd type="none" w="sm" len="sm"/>
                  <a:tailEnd type="none" w="sm" len="sm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16. 3</a:t>
            </a:r>
            <a:r>
              <a:rPr lang="ko-KR" altLang="en-US" sz="1400" kern="10" spc="-150" dirty="0" smtClean="0">
                <a:ln w="6350">
                  <a:noFill/>
                  <a:round/>
                  <a:headEnd type="none" w="sm" len="sm"/>
                  <a:tailEnd type="none" w="sm" len="sm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월</a:t>
            </a:r>
            <a:r>
              <a:rPr lang="en-US" altLang="ko-KR" sz="1400" kern="10" spc="-150" dirty="0" smtClean="0">
                <a:ln w="6350">
                  <a:noFill/>
                  <a:round/>
                  <a:headEnd type="none" w="sm" len="sm"/>
                  <a:tailEnd type="none" w="sm" len="sm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~)</a:t>
            </a:r>
          </a:p>
        </p:txBody>
      </p:sp>
      <p:sp>
        <p:nvSpPr>
          <p:cNvPr id="21" name="모서리가 둥근 직사각형 20"/>
          <p:cNvSpPr/>
          <p:nvPr/>
        </p:nvSpPr>
        <p:spPr>
          <a:xfrm>
            <a:off x="5339530" y="1214422"/>
            <a:ext cx="2928958" cy="3143272"/>
          </a:xfrm>
          <a:prstGeom prst="roundRect">
            <a:avLst/>
          </a:prstGeom>
          <a:gradFill>
            <a:gsLst>
              <a:gs pos="0">
                <a:schemeClr val="accent4">
                  <a:tint val="50000"/>
                  <a:satMod val="300000"/>
                  <a:alpha val="80000"/>
                </a:schemeClr>
              </a:gs>
              <a:gs pos="35000">
                <a:schemeClr val="accent4">
                  <a:tint val="37000"/>
                  <a:satMod val="300000"/>
                  <a:alpha val="80000"/>
                </a:schemeClr>
              </a:gs>
              <a:gs pos="100000">
                <a:schemeClr val="accent4">
                  <a:tint val="15000"/>
                  <a:satMod val="350000"/>
                  <a:alpha val="80000"/>
                </a:schemeClr>
              </a:gs>
            </a:gsLst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altLang="ko-KR" sz="1400" spc="-15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  <a:p>
            <a:pPr algn="ctr"/>
            <a:endParaRPr lang="ko-KR" altLang="en-US" sz="1400" spc="-15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5982472" y="1384730"/>
            <a:ext cx="1643074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2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기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61001" y="1905648"/>
            <a:ext cx="228601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/>
            <a:r>
              <a:rPr lang="ko-KR" altLang="en-US" sz="1400" kern="10" spc="-150" dirty="0" smtClean="0">
                <a:ln w="6350">
                  <a:noFill/>
                  <a:round/>
                  <a:headEnd type="none" w="sm" len="sm"/>
                  <a:tailEnd type="none" w="sm" len="sm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▶ 기업</a:t>
            </a:r>
            <a:r>
              <a:rPr lang="en-US" altLang="ko-KR" sz="1400" kern="10" spc="-150" dirty="0" smtClean="0">
                <a:ln w="6350">
                  <a:noFill/>
                  <a:round/>
                  <a:headEnd type="none" w="sm" len="sm"/>
                  <a:tailEnd type="none" w="sm" len="sm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-</a:t>
            </a:r>
            <a:r>
              <a:rPr lang="ko-KR" altLang="en-US" sz="1400" kern="10" spc="-150" dirty="0" smtClean="0">
                <a:ln w="6350">
                  <a:noFill/>
                  <a:round/>
                  <a:headEnd type="none" w="sm" len="sm"/>
                  <a:tailEnd type="none" w="sm" len="sm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학생신청</a:t>
            </a:r>
            <a:r>
              <a:rPr lang="en-US" altLang="ko-KR" sz="1400" kern="10" spc="-150" dirty="0" smtClean="0">
                <a:ln w="6350">
                  <a:noFill/>
                  <a:round/>
                  <a:headEnd type="none" w="sm" len="sm"/>
                  <a:tailEnd type="none" w="sm" len="sm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en-US" altLang="ko-KR" sz="1400" kern="10" spc="-150" dirty="0" smtClean="0">
                <a:ln w="6350">
                  <a:noFill/>
                  <a:round/>
                  <a:headEnd type="none" w="sm" len="sm"/>
                  <a:tailEnd type="none" w="sm" len="sm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새굴림" pitchFamily="18" charset="-127"/>
                <a:ea typeface="새굴림" pitchFamily="18" charset="-127"/>
              </a:rPr>
              <a:t>’</a:t>
            </a:r>
            <a:r>
              <a:rPr lang="en-US" altLang="ko-KR" sz="1400" kern="10" spc="-150" dirty="0" smtClean="0">
                <a:ln w="6350">
                  <a:noFill/>
                  <a:round/>
                  <a:headEnd type="none" w="sm" len="sm"/>
                  <a:tailEnd type="none" w="sm" len="sm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15. 11</a:t>
            </a:r>
            <a:r>
              <a:rPr lang="ko-KR" altLang="en-US" sz="1400" kern="10" spc="-150" dirty="0" smtClean="0">
                <a:ln w="6350">
                  <a:noFill/>
                  <a:round/>
                  <a:headEnd type="none" w="sm" len="sm"/>
                  <a:tailEnd type="none" w="sm" len="sm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월</a:t>
            </a:r>
            <a:r>
              <a:rPr lang="en-US" altLang="ko-KR" sz="1400" kern="10" spc="-150" dirty="0" smtClean="0">
                <a:ln w="6350">
                  <a:noFill/>
                  <a:round/>
                  <a:headEnd type="none" w="sm" len="sm"/>
                  <a:tailEnd type="none" w="sm" len="sm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)</a:t>
            </a:r>
          </a:p>
          <a:p>
            <a:pPr indent="-342900">
              <a:lnSpc>
                <a:spcPct val="150000"/>
              </a:lnSpc>
            </a:pPr>
            <a:r>
              <a:rPr lang="en-US" altLang="ko-KR" sz="1400" kern="10" spc="-150" dirty="0" smtClean="0">
                <a:ln w="6350">
                  <a:noFill/>
                  <a:round/>
                  <a:headEnd type="none" w="sm" len="sm"/>
                  <a:tailEnd type="none" w="sm" len="sm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  - </a:t>
            </a:r>
            <a:r>
              <a:rPr lang="ko-KR" altLang="en-US" sz="1400" kern="10" spc="-150" dirty="0" smtClean="0">
                <a:ln w="6350">
                  <a:noFill/>
                  <a:round/>
                  <a:headEnd type="none" w="sm" len="sm"/>
                  <a:tailEnd type="none" w="sm" len="sm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기업 </a:t>
            </a:r>
            <a:r>
              <a:rPr lang="en-US" altLang="ko-KR" sz="1400" kern="10" spc="-150" dirty="0" smtClean="0">
                <a:ln w="6350">
                  <a:noFill/>
                  <a:round/>
                  <a:headEnd type="none" w="sm" len="sm"/>
                  <a:tailEnd type="none" w="sm" len="sm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12</a:t>
            </a:r>
            <a:r>
              <a:rPr lang="ko-KR" altLang="en-US" sz="1400" kern="10" spc="-150" dirty="0" smtClean="0">
                <a:ln w="6350">
                  <a:noFill/>
                  <a:round/>
                  <a:headEnd type="none" w="sm" len="sm"/>
                  <a:tailEnd type="none" w="sm" len="sm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개사 </a:t>
            </a:r>
            <a:r>
              <a:rPr lang="en-US" altLang="ko-KR" sz="1400" kern="10" spc="-150" dirty="0" smtClean="0">
                <a:ln w="6350">
                  <a:noFill/>
                  <a:round/>
                  <a:headEnd type="none" w="sm" len="sm"/>
                  <a:tailEnd type="none" w="sm" len="sm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/ </a:t>
            </a:r>
            <a:r>
              <a:rPr lang="ko-KR" altLang="en-US" sz="1400" kern="10" spc="-150" dirty="0" smtClean="0">
                <a:ln w="6350">
                  <a:noFill/>
                  <a:round/>
                  <a:headEnd type="none" w="sm" len="sm"/>
                  <a:tailEnd type="none" w="sm" len="sm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학생 </a:t>
            </a:r>
            <a:r>
              <a:rPr lang="en-US" altLang="ko-KR" sz="1400" kern="10" spc="-150" dirty="0" smtClean="0">
                <a:ln w="6350">
                  <a:noFill/>
                  <a:round/>
                  <a:headEnd type="none" w="sm" len="sm"/>
                  <a:tailEnd type="none" w="sm" len="sm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170</a:t>
            </a:r>
            <a:r>
              <a:rPr lang="ko-KR" altLang="en-US" sz="1400" kern="10" spc="-150" dirty="0" smtClean="0">
                <a:ln w="6350">
                  <a:noFill/>
                  <a:round/>
                  <a:headEnd type="none" w="sm" len="sm"/>
                  <a:tailEnd type="none" w="sm" len="sm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명</a:t>
            </a:r>
            <a:endParaRPr lang="en-US" altLang="ko-KR" sz="1400" spc="-15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62030" y="2612651"/>
            <a:ext cx="2428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/>
            <a:r>
              <a:rPr lang="ko-KR" altLang="en-US" sz="1400" kern="10" spc="-150" dirty="0" smtClean="0">
                <a:ln w="6350">
                  <a:noFill/>
                  <a:round/>
                  <a:headEnd type="none" w="sm" len="sm"/>
                  <a:tailEnd type="none" w="sm" len="sm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▶ </a:t>
            </a:r>
            <a:r>
              <a:rPr lang="en-US" altLang="ko-KR" sz="1400" kern="10" spc="-150" dirty="0" smtClean="0">
                <a:ln w="6350">
                  <a:noFill/>
                  <a:round/>
                  <a:headEnd type="none" w="sm" len="sm"/>
                  <a:tailEnd type="none" w="sm" len="sm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12</a:t>
            </a:r>
            <a:r>
              <a:rPr lang="ko-KR" altLang="en-US" sz="1400" kern="10" spc="-150" dirty="0" smtClean="0">
                <a:ln w="6350">
                  <a:noFill/>
                  <a:round/>
                  <a:headEnd type="none" w="sm" len="sm"/>
                  <a:tailEnd type="none" w="sm" len="sm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개사</a:t>
            </a:r>
            <a:r>
              <a:rPr lang="en-US" altLang="ko-KR" sz="1400" kern="10" spc="-150" dirty="0" smtClean="0">
                <a:ln w="6350">
                  <a:noFill/>
                  <a:round/>
                  <a:headEnd type="none" w="sm" len="sm"/>
                  <a:tailEnd type="none" w="sm" len="sm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-33</a:t>
            </a:r>
            <a:r>
              <a:rPr lang="ko-KR" altLang="en-US" sz="1400" kern="10" spc="-150" dirty="0" smtClean="0">
                <a:ln w="6350">
                  <a:noFill/>
                  <a:round/>
                  <a:headEnd type="none" w="sm" len="sm"/>
                  <a:tailEnd type="none" w="sm" len="sm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명 </a:t>
            </a:r>
            <a:r>
              <a:rPr lang="ko-KR" altLang="en-US" sz="1400" kern="10" spc="-150" dirty="0" err="1" smtClean="0">
                <a:ln w="6350">
                  <a:noFill/>
                  <a:round/>
                  <a:headEnd type="none" w="sm" len="sm"/>
                  <a:tailEnd type="none" w="sm" len="sm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매칭</a:t>
            </a:r>
            <a:r>
              <a:rPr lang="en-US" altLang="ko-KR" sz="1400" kern="10" spc="-150" dirty="0" smtClean="0">
                <a:ln w="6350">
                  <a:noFill/>
                  <a:round/>
                  <a:headEnd type="none" w="sm" len="sm"/>
                  <a:tailEnd type="none" w="sm" len="sm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en-US" altLang="ko-KR" sz="1400" kern="10" spc="-150" dirty="0" smtClean="0">
                <a:ln w="6350">
                  <a:noFill/>
                  <a:round/>
                  <a:headEnd type="none" w="sm" len="sm"/>
                  <a:tailEnd type="none" w="sm" len="sm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새굴림" pitchFamily="18" charset="-127"/>
                <a:ea typeface="새굴림" pitchFamily="18" charset="-127"/>
              </a:rPr>
              <a:t>’</a:t>
            </a:r>
            <a:r>
              <a:rPr lang="en-US" altLang="ko-KR" sz="1400" kern="10" spc="-150" dirty="0" smtClean="0">
                <a:ln w="6350">
                  <a:noFill/>
                  <a:round/>
                  <a:headEnd type="none" w="sm" len="sm"/>
                  <a:tailEnd type="none" w="sm" len="sm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15. 12</a:t>
            </a:r>
            <a:r>
              <a:rPr lang="ko-KR" altLang="en-US" sz="1400" kern="10" spc="-150" dirty="0" smtClean="0">
                <a:ln w="6350">
                  <a:noFill/>
                  <a:round/>
                  <a:headEnd type="none" w="sm" len="sm"/>
                  <a:tailEnd type="none" w="sm" len="sm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월</a:t>
            </a:r>
            <a:r>
              <a:rPr lang="en-US" altLang="ko-KR" sz="1400" kern="10" spc="-150" dirty="0" smtClean="0">
                <a:ln w="6350">
                  <a:noFill/>
                  <a:round/>
                  <a:headEnd type="none" w="sm" len="sm"/>
                  <a:tailEnd type="none" w="sm" len="sm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62030" y="2996489"/>
            <a:ext cx="21065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/>
            <a:r>
              <a:rPr lang="ko-KR" altLang="en-US" sz="1400" kern="10" spc="-150" dirty="0" smtClean="0">
                <a:ln w="6350">
                  <a:noFill/>
                  <a:round/>
                  <a:headEnd type="none" w="sm" len="sm"/>
                  <a:tailEnd type="none" w="sm" len="sm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▶ 전문 교육</a:t>
            </a:r>
            <a:r>
              <a:rPr lang="en-US" altLang="ko-KR" sz="1400" kern="10" spc="-150" dirty="0" smtClean="0">
                <a:ln w="6350">
                  <a:noFill/>
                  <a:round/>
                  <a:headEnd type="none" w="sm" len="sm"/>
                  <a:tailEnd type="none" w="sm" len="sm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en-US" altLang="ko-KR" sz="1400" kern="10" spc="-150" dirty="0" smtClean="0">
                <a:ln w="6350">
                  <a:noFill/>
                  <a:round/>
                  <a:headEnd type="none" w="sm" len="sm"/>
                  <a:tailEnd type="none" w="sm" len="sm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새굴림" pitchFamily="18" charset="-127"/>
                <a:ea typeface="새굴림" pitchFamily="18" charset="-127"/>
              </a:rPr>
              <a:t>’</a:t>
            </a:r>
            <a:r>
              <a:rPr lang="en-US" altLang="ko-KR" sz="1400" kern="10" spc="-150" dirty="0" smtClean="0">
                <a:ln w="6350">
                  <a:noFill/>
                  <a:round/>
                  <a:headEnd type="none" w="sm" len="sm"/>
                  <a:tailEnd type="none" w="sm" len="sm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16. 1~2</a:t>
            </a:r>
            <a:r>
              <a:rPr lang="ko-KR" altLang="en-US" sz="1400" kern="10" spc="-150" dirty="0" smtClean="0">
                <a:ln w="6350">
                  <a:noFill/>
                  <a:round/>
                  <a:headEnd type="none" w="sm" len="sm"/>
                  <a:tailEnd type="none" w="sm" len="sm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월</a:t>
            </a:r>
            <a:r>
              <a:rPr lang="en-US" altLang="ko-KR" sz="1400" kern="10" spc="-150" dirty="0" smtClean="0">
                <a:ln w="6350">
                  <a:noFill/>
                  <a:round/>
                  <a:headEnd type="none" w="sm" len="sm"/>
                  <a:tailEnd type="none" w="sm" len="sm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662030" y="3380327"/>
            <a:ext cx="21065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/>
            <a:r>
              <a:rPr lang="ko-KR" altLang="en-US" sz="1400" kern="10" spc="-150" dirty="0" smtClean="0">
                <a:ln w="6350">
                  <a:noFill/>
                  <a:round/>
                  <a:headEnd type="none" w="sm" len="sm"/>
                  <a:tailEnd type="none" w="sm" len="sm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▶ 인턴근무</a:t>
            </a:r>
            <a:r>
              <a:rPr lang="en-US" altLang="ko-KR" sz="1400" kern="10" spc="-150" dirty="0" smtClean="0">
                <a:ln w="6350">
                  <a:noFill/>
                  <a:round/>
                  <a:headEnd type="none" w="sm" len="sm"/>
                  <a:tailEnd type="none" w="sm" len="sm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en-US" altLang="ko-KR" sz="1400" kern="10" spc="-150" dirty="0" smtClean="0">
                <a:ln w="6350">
                  <a:noFill/>
                  <a:round/>
                  <a:headEnd type="none" w="sm" len="sm"/>
                  <a:tailEnd type="none" w="sm" len="sm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새굴림" pitchFamily="18" charset="-127"/>
                <a:ea typeface="새굴림" pitchFamily="18" charset="-127"/>
              </a:rPr>
              <a:t>’</a:t>
            </a:r>
            <a:r>
              <a:rPr lang="en-US" altLang="ko-KR" sz="1400" kern="10" spc="-150" dirty="0" smtClean="0">
                <a:ln w="6350">
                  <a:noFill/>
                  <a:round/>
                  <a:headEnd type="none" w="sm" len="sm"/>
                  <a:tailEnd type="none" w="sm" len="sm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16. 3~</a:t>
            </a:r>
            <a:r>
              <a:rPr lang="en-US" altLang="ko-KR" sz="1400" kern="10" spc="-150" dirty="0" smtClean="0">
                <a:ln w="6350">
                  <a:noFill/>
                  <a:round/>
                  <a:headEnd type="none" w="sm" len="sm"/>
                  <a:tailEnd type="none" w="sm" len="sm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새굴림" pitchFamily="18" charset="-127"/>
                <a:ea typeface="새굴림" pitchFamily="18" charset="-127"/>
              </a:rPr>
              <a:t>’</a:t>
            </a:r>
            <a:r>
              <a:rPr lang="en-US" altLang="ko-KR" sz="1400" kern="10" spc="-150" dirty="0" smtClean="0">
                <a:ln w="6350">
                  <a:noFill/>
                  <a:round/>
                  <a:headEnd type="none" w="sm" len="sm"/>
                  <a:tailEnd type="none" w="sm" len="sm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16.8</a:t>
            </a:r>
            <a:r>
              <a:rPr lang="ko-KR" altLang="en-US" sz="1400" kern="10" spc="-150" dirty="0" smtClean="0">
                <a:ln w="6350">
                  <a:noFill/>
                  <a:round/>
                  <a:headEnd type="none" w="sm" len="sm"/>
                  <a:tailEnd type="none" w="sm" len="sm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월</a:t>
            </a:r>
            <a:r>
              <a:rPr lang="en-US" altLang="ko-KR" sz="1400" kern="10" spc="-150" dirty="0" smtClean="0">
                <a:ln w="6350">
                  <a:noFill/>
                  <a:round/>
                  <a:headEnd type="none" w="sm" len="sm"/>
                  <a:tailEnd type="none" w="sm" len="sm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662030" y="3764165"/>
            <a:ext cx="21065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/>
            <a:r>
              <a:rPr lang="ko-KR" altLang="en-US" sz="1400" kern="10" spc="-150" dirty="0" smtClean="0">
                <a:ln w="6350">
                  <a:noFill/>
                  <a:round/>
                  <a:headEnd type="none" w="sm" len="sm"/>
                  <a:tailEnd type="none" w="sm" len="sm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▶ 정규직 취업</a:t>
            </a:r>
            <a:r>
              <a:rPr lang="en-US" altLang="ko-KR" sz="1400" kern="10" spc="-150" dirty="0" smtClean="0">
                <a:ln w="6350">
                  <a:noFill/>
                  <a:round/>
                  <a:headEnd type="none" w="sm" len="sm"/>
                  <a:tailEnd type="none" w="sm" len="sm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en-US" altLang="ko-KR" sz="1400" kern="10" spc="-150" dirty="0" smtClean="0">
                <a:ln w="6350">
                  <a:noFill/>
                  <a:round/>
                  <a:headEnd type="none" w="sm" len="sm"/>
                  <a:tailEnd type="none" w="sm" len="sm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새굴림" pitchFamily="18" charset="-127"/>
                <a:ea typeface="새굴림" pitchFamily="18" charset="-127"/>
              </a:rPr>
              <a:t>’</a:t>
            </a:r>
            <a:r>
              <a:rPr lang="en-US" altLang="ko-KR" sz="1400" kern="10" spc="-150" dirty="0" smtClean="0">
                <a:ln w="6350">
                  <a:noFill/>
                  <a:round/>
                  <a:headEnd type="none" w="sm" len="sm"/>
                  <a:tailEnd type="none" w="sm" len="sm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16. 9</a:t>
            </a:r>
            <a:r>
              <a:rPr lang="ko-KR" altLang="en-US" sz="1400" kern="10" spc="-150" dirty="0" smtClean="0">
                <a:ln w="6350">
                  <a:noFill/>
                  <a:round/>
                  <a:headEnd type="none" w="sm" len="sm"/>
                  <a:tailEnd type="none" w="sm" len="sm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월</a:t>
            </a:r>
            <a:r>
              <a:rPr lang="en-US" altLang="ko-KR" sz="1400" kern="10" spc="-150" dirty="0" smtClean="0">
                <a:ln w="6350">
                  <a:noFill/>
                  <a:round/>
                  <a:headEnd type="none" w="sm" len="sm"/>
                  <a:tailEnd type="none" w="sm" len="sm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~)</a:t>
            </a:r>
          </a:p>
        </p:txBody>
      </p:sp>
      <p:sp>
        <p:nvSpPr>
          <p:cNvPr id="29" name="모서리가 둥근 직사각형 28"/>
          <p:cNvSpPr/>
          <p:nvPr/>
        </p:nvSpPr>
        <p:spPr bwMode="auto">
          <a:xfrm>
            <a:off x="179512" y="332458"/>
            <a:ext cx="2664296" cy="576262"/>
          </a:xfrm>
          <a:prstGeom prst="roundRect">
            <a:avLst>
              <a:gd name="adj" fmla="val 6313"/>
            </a:avLst>
          </a:prstGeom>
          <a:solidFill>
            <a:srgbClr val="005A9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0160"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400" b="1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bg1"/>
                </a:solidFill>
                <a:latin typeface="+mn-ea"/>
              </a:rPr>
              <a:t>사업 </a:t>
            </a:r>
            <a:r>
              <a:rPr lang="ko-KR" altLang="en-US" sz="2400" b="1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bg1"/>
                </a:solidFill>
                <a:latin typeface="+mn-ea"/>
              </a:rPr>
              <a:t>성과</a:t>
            </a:r>
            <a:endParaRPr lang="en-US" altLang="ko-KR" sz="2400" b="1" spc="-100" dirty="0">
              <a:ln>
                <a:solidFill>
                  <a:schemeClr val="bg1">
                    <a:alpha val="5000"/>
                  </a:schemeClr>
                </a:solidFill>
              </a:ln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97753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 bwMode="auto">
          <a:xfrm>
            <a:off x="179512" y="332458"/>
            <a:ext cx="2664296" cy="576262"/>
          </a:xfrm>
          <a:prstGeom prst="roundRect">
            <a:avLst>
              <a:gd name="adj" fmla="val 6313"/>
            </a:avLst>
          </a:prstGeom>
          <a:solidFill>
            <a:srgbClr val="005A9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0160"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400" b="1" spc="-100" dirty="0" smtClean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bg1"/>
                </a:solidFill>
                <a:latin typeface="+mn-ea"/>
              </a:rPr>
              <a:t>사업 효과</a:t>
            </a:r>
            <a:endParaRPr lang="en-US" altLang="ko-KR" sz="2400" b="1" spc="-100" dirty="0">
              <a:ln>
                <a:solidFill>
                  <a:schemeClr val="bg1">
                    <a:alpha val="5000"/>
                  </a:schemeClr>
                </a:solidFill>
              </a:ln>
              <a:solidFill>
                <a:schemeClr val="bg1"/>
              </a:solidFill>
              <a:latin typeface="+mn-ea"/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179512" y="1124744"/>
            <a:ext cx="8856984" cy="547260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395536" y="1556792"/>
            <a:ext cx="8424936" cy="422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60000"/>
              </a:lnSpc>
              <a:buAutoNum type="arabicPeriod"/>
            </a:pPr>
            <a:r>
              <a:rPr lang="ko-KR" altLang="en-US" b="1" dirty="0" smtClean="0">
                <a:solidFill>
                  <a:srgbClr val="000000"/>
                </a:solidFill>
                <a:latin typeface="굴림체"/>
              </a:rPr>
              <a:t>기업이 원하는 직무역량 갖춤</a:t>
            </a:r>
            <a:endParaRPr lang="en-US" altLang="ko-KR" b="1" dirty="0" smtClean="0">
              <a:solidFill>
                <a:srgbClr val="000000"/>
              </a:solidFill>
              <a:latin typeface="굴림체"/>
            </a:endParaRPr>
          </a:p>
          <a:p>
            <a:pPr marL="342900" indent="-342900" algn="just">
              <a:lnSpc>
                <a:spcPct val="160000"/>
              </a:lnSpc>
            </a:pPr>
            <a:r>
              <a:rPr lang="en-US" altLang="ko-KR" b="1" dirty="0" smtClean="0">
                <a:solidFill>
                  <a:srgbClr val="000000"/>
                </a:solidFill>
                <a:latin typeface="굴림체"/>
              </a:rPr>
              <a:t>  - 210</a:t>
            </a:r>
            <a:r>
              <a:rPr lang="ko-KR" altLang="en-US" b="1" dirty="0" err="1" smtClean="0">
                <a:solidFill>
                  <a:srgbClr val="000000"/>
                </a:solidFill>
                <a:latin typeface="굴림체"/>
              </a:rPr>
              <a:t>시간동안</a:t>
            </a:r>
            <a:r>
              <a:rPr lang="ko-KR" altLang="en-US" b="1" dirty="0" smtClean="0">
                <a:solidFill>
                  <a:srgbClr val="000000"/>
                </a:solidFill>
                <a:latin typeface="굴림체"/>
              </a:rPr>
              <a:t> 품질관리담당자 자격</a:t>
            </a:r>
            <a:r>
              <a:rPr lang="en-US" altLang="ko-KR" b="1" dirty="0" smtClean="0">
                <a:solidFill>
                  <a:srgbClr val="000000"/>
                </a:solidFill>
                <a:latin typeface="굴림체"/>
              </a:rPr>
              <a:t>, </a:t>
            </a:r>
            <a:r>
              <a:rPr lang="ko-KR" altLang="en-US" b="1" dirty="0" smtClean="0">
                <a:solidFill>
                  <a:srgbClr val="000000"/>
                </a:solidFill>
                <a:latin typeface="굴림체"/>
              </a:rPr>
              <a:t>마케팅관리사등 </a:t>
            </a:r>
            <a:r>
              <a:rPr lang="ko-KR" altLang="en-US" b="1" dirty="0" smtClean="0">
                <a:solidFill>
                  <a:srgbClr val="000000"/>
                </a:solidFill>
                <a:latin typeface="굴림체"/>
              </a:rPr>
              <a:t>자격증을 획득</a:t>
            </a:r>
            <a:r>
              <a:rPr lang="en-US" altLang="ko-KR" b="1" dirty="0" smtClean="0">
                <a:solidFill>
                  <a:srgbClr val="000000"/>
                </a:solidFill>
                <a:latin typeface="굴림체"/>
              </a:rPr>
              <a:t>, </a:t>
            </a:r>
            <a:endParaRPr lang="en-US" altLang="ko-KR" b="1" dirty="0" smtClean="0">
              <a:solidFill>
                <a:srgbClr val="000000"/>
              </a:solidFill>
              <a:latin typeface="굴림체"/>
            </a:endParaRPr>
          </a:p>
          <a:p>
            <a:pPr marL="342900" indent="-342900" algn="just">
              <a:lnSpc>
                <a:spcPct val="160000"/>
              </a:lnSpc>
            </a:pPr>
            <a:r>
              <a:rPr lang="en-US" altLang="ko-KR" b="1" dirty="0">
                <a:solidFill>
                  <a:srgbClr val="000000"/>
                </a:solidFill>
                <a:latin typeface="굴림체"/>
              </a:rPr>
              <a:t> </a:t>
            </a:r>
            <a:r>
              <a:rPr lang="en-US" altLang="ko-KR" b="1" dirty="0" smtClean="0">
                <a:solidFill>
                  <a:srgbClr val="000000"/>
                </a:solidFill>
                <a:latin typeface="굴림체"/>
              </a:rPr>
              <a:t>   </a:t>
            </a:r>
            <a:r>
              <a:rPr lang="ko-KR" altLang="en-US" b="1" dirty="0" smtClean="0">
                <a:solidFill>
                  <a:srgbClr val="000000"/>
                </a:solidFill>
                <a:latin typeface="굴림체"/>
              </a:rPr>
              <a:t>한국산업기술평가관리원이 </a:t>
            </a:r>
            <a:r>
              <a:rPr lang="ko-KR" altLang="en-US" b="1" dirty="0" smtClean="0">
                <a:solidFill>
                  <a:srgbClr val="000000"/>
                </a:solidFill>
                <a:latin typeface="굴림체"/>
              </a:rPr>
              <a:t>인증하는 연구지원전문가 과정 수료</a:t>
            </a:r>
            <a:endParaRPr lang="en-US" altLang="ko-KR" b="1" dirty="0" smtClean="0">
              <a:solidFill>
                <a:srgbClr val="000000"/>
              </a:solidFill>
              <a:latin typeface="굴림체"/>
            </a:endParaRPr>
          </a:p>
          <a:p>
            <a:pPr marL="342900" indent="-342900" algn="just">
              <a:lnSpc>
                <a:spcPct val="160000"/>
              </a:lnSpc>
            </a:pPr>
            <a:r>
              <a:rPr lang="en-US" altLang="ko-KR" b="1" dirty="0" smtClean="0">
                <a:solidFill>
                  <a:srgbClr val="000000"/>
                </a:solidFill>
                <a:latin typeface="굴림체"/>
              </a:rPr>
              <a:t>  - </a:t>
            </a:r>
            <a:r>
              <a:rPr lang="ko-KR" altLang="en-US" b="1" dirty="0" err="1" smtClean="0">
                <a:solidFill>
                  <a:srgbClr val="000000"/>
                </a:solidFill>
                <a:latin typeface="굴림체"/>
              </a:rPr>
              <a:t>기업멘토와의</a:t>
            </a:r>
            <a:r>
              <a:rPr lang="ko-KR" altLang="en-US" b="1" dirty="0" smtClean="0">
                <a:solidFill>
                  <a:srgbClr val="000000"/>
                </a:solidFill>
                <a:latin typeface="굴림체"/>
              </a:rPr>
              <a:t> 교류 통한 기획역량에 관한 실무능력을 배양</a:t>
            </a:r>
            <a:endParaRPr lang="en-US" altLang="ko-KR" b="1" dirty="0" smtClean="0">
              <a:solidFill>
                <a:srgbClr val="000000"/>
              </a:solidFill>
              <a:latin typeface="굴림체"/>
            </a:endParaRPr>
          </a:p>
          <a:p>
            <a:pPr marL="342900" indent="-342900" algn="just">
              <a:lnSpc>
                <a:spcPct val="160000"/>
              </a:lnSpc>
            </a:pPr>
            <a:endParaRPr lang="en-US" altLang="ko-KR" sz="800" b="1" dirty="0" smtClean="0">
              <a:solidFill>
                <a:srgbClr val="000000"/>
              </a:solidFill>
              <a:latin typeface="굴림체"/>
            </a:endParaRPr>
          </a:p>
          <a:p>
            <a:pPr marL="342900" indent="-342900" algn="just">
              <a:lnSpc>
                <a:spcPct val="160000"/>
              </a:lnSpc>
            </a:pPr>
            <a:r>
              <a:rPr lang="en-US" altLang="ko-KR" b="1" dirty="0" smtClean="0">
                <a:solidFill>
                  <a:srgbClr val="000000"/>
                </a:solidFill>
                <a:latin typeface="굴림체"/>
              </a:rPr>
              <a:t> 2. </a:t>
            </a:r>
            <a:r>
              <a:rPr lang="ko-KR" altLang="en-US" b="1" dirty="0" smtClean="0">
                <a:solidFill>
                  <a:srgbClr val="000000"/>
                </a:solidFill>
                <a:latin typeface="굴림체"/>
              </a:rPr>
              <a:t>막연히 </a:t>
            </a:r>
            <a:r>
              <a:rPr lang="ko-KR" altLang="en-US" b="1" dirty="0" err="1" smtClean="0">
                <a:solidFill>
                  <a:srgbClr val="000000"/>
                </a:solidFill>
                <a:latin typeface="굴림체"/>
              </a:rPr>
              <a:t>스펙쌓기가</a:t>
            </a:r>
            <a:r>
              <a:rPr lang="ko-KR" altLang="en-US" b="1" dirty="0" smtClean="0">
                <a:solidFill>
                  <a:srgbClr val="000000"/>
                </a:solidFill>
                <a:latin typeface="굴림체"/>
              </a:rPr>
              <a:t> </a:t>
            </a:r>
            <a:r>
              <a:rPr lang="ko-KR" altLang="en-US" b="1" dirty="0" smtClean="0">
                <a:solidFill>
                  <a:srgbClr val="000000"/>
                </a:solidFill>
                <a:latin typeface="굴림체"/>
              </a:rPr>
              <a:t>아닌 본 사업참여를 통해</a:t>
            </a:r>
            <a:r>
              <a:rPr lang="en-US" altLang="ko-KR" b="1" dirty="0" smtClean="0">
                <a:solidFill>
                  <a:srgbClr val="000000"/>
                </a:solidFill>
                <a:latin typeface="굴림체"/>
              </a:rPr>
              <a:t> </a:t>
            </a:r>
            <a:r>
              <a:rPr lang="ko-KR" altLang="en-US" b="1" dirty="0" smtClean="0">
                <a:solidFill>
                  <a:srgbClr val="000000"/>
                </a:solidFill>
                <a:latin typeface="굴림체"/>
              </a:rPr>
              <a:t>기업운영 프로세스 및 본인의 역할에 대한 청사진을 그려봄</a:t>
            </a:r>
            <a:r>
              <a:rPr lang="en-US" altLang="ko-KR" b="1" dirty="0" smtClean="0">
                <a:solidFill>
                  <a:srgbClr val="000000"/>
                </a:solidFill>
                <a:latin typeface="굴림체"/>
              </a:rPr>
              <a:t> </a:t>
            </a:r>
          </a:p>
          <a:p>
            <a:pPr marL="342900" indent="-342900" algn="just">
              <a:lnSpc>
                <a:spcPct val="160000"/>
              </a:lnSpc>
            </a:pPr>
            <a:endParaRPr lang="en-US" altLang="ko-KR" sz="800" b="1" dirty="0" smtClean="0">
              <a:solidFill>
                <a:srgbClr val="000000"/>
              </a:solidFill>
              <a:latin typeface="굴림체"/>
            </a:endParaRPr>
          </a:p>
          <a:p>
            <a:pPr marL="342900" indent="-342900" algn="just">
              <a:lnSpc>
                <a:spcPct val="160000"/>
              </a:lnSpc>
            </a:pPr>
            <a:r>
              <a:rPr lang="en-US" altLang="ko-KR" b="1" dirty="0" smtClean="0">
                <a:solidFill>
                  <a:srgbClr val="000000"/>
                </a:solidFill>
                <a:latin typeface="굴림체"/>
              </a:rPr>
              <a:t> 3. 2</a:t>
            </a:r>
            <a:r>
              <a:rPr lang="ko-KR" altLang="en-US" b="1" dirty="0" smtClean="0">
                <a:solidFill>
                  <a:srgbClr val="000000"/>
                </a:solidFill>
                <a:latin typeface="굴림체"/>
              </a:rPr>
              <a:t>개월간 동거동락하면서 서로 의지했던 </a:t>
            </a:r>
            <a:r>
              <a:rPr lang="en-US" altLang="ko-KR" b="1" dirty="0" smtClean="0">
                <a:solidFill>
                  <a:srgbClr val="000000"/>
                </a:solidFill>
                <a:latin typeface="굴림체"/>
              </a:rPr>
              <a:t>40</a:t>
            </a:r>
            <a:r>
              <a:rPr lang="ko-KR" altLang="en-US" b="1" dirty="0" smtClean="0">
                <a:solidFill>
                  <a:srgbClr val="000000"/>
                </a:solidFill>
                <a:latin typeface="굴림체"/>
              </a:rPr>
              <a:t>여명의 </a:t>
            </a:r>
            <a:r>
              <a:rPr lang="ko-KR" altLang="en-US" b="1" dirty="0" smtClean="0">
                <a:solidFill>
                  <a:srgbClr val="000000"/>
                </a:solidFill>
                <a:latin typeface="굴림체"/>
              </a:rPr>
              <a:t>친구들이 입사동기가 됨</a:t>
            </a:r>
            <a:endParaRPr lang="en-US" altLang="ko-KR" b="1" dirty="0" smtClean="0">
              <a:solidFill>
                <a:srgbClr val="000000"/>
              </a:solidFill>
              <a:latin typeface="굴림체"/>
            </a:endParaRPr>
          </a:p>
          <a:p>
            <a:pPr marL="342900" indent="-342900" algn="just">
              <a:lnSpc>
                <a:spcPct val="160000"/>
              </a:lnSpc>
            </a:pPr>
            <a:endParaRPr lang="en-US" altLang="ko-KR" sz="800" b="1" dirty="0" smtClean="0">
              <a:solidFill>
                <a:srgbClr val="000000"/>
              </a:solidFill>
              <a:latin typeface="굴림체"/>
            </a:endParaRPr>
          </a:p>
          <a:p>
            <a:pPr marL="342900" indent="-342900" algn="just">
              <a:lnSpc>
                <a:spcPct val="160000"/>
              </a:lnSpc>
            </a:pPr>
            <a:r>
              <a:rPr lang="en-US" altLang="ko-KR" b="1" dirty="0" smtClean="0">
                <a:solidFill>
                  <a:srgbClr val="000000"/>
                </a:solidFill>
                <a:latin typeface="굴림체"/>
              </a:rPr>
              <a:t> 4. </a:t>
            </a:r>
            <a:r>
              <a:rPr lang="ko-KR" altLang="en-US" b="1" dirty="0" smtClean="0">
                <a:solidFill>
                  <a:srgbClr val="000000"/>
                </a:solidFill>
                <a:latin typeface="굴림체"/>
              </a:rPr>
              <a:t>기업근무기간 동안 </a:t>
            </a:r>
            <a:r>
              <a:rPr lang="en-US" altLang="ko-KR" b="1" dirty="0" smtClean="0">
                <a:solidFill>
                  <a:srgbClr val="000000"/>
                </a:solidFill>
                <a:latin typeface="굴림체"/>
              </a:rPr>
              <a:t>1</a:t>
            </a:r>
            <a:r>
              <a:rPr lang="ko-KR" altLang="en-US" b="1" dirty="0" smtClean="0">
                <a:solidFill>
                  <a:srgbClr val="000000"/>
                </a:solidFill>
                <a:latin typeface="굴림체"/>
              </a:rPr>
              <a:t>사 </a:t>
            </a:r>
            <a:r>
              <a:rPr lang="en-US" altLang="ko-KR" b="1" dirty="0" smtClean="0">
                <a:solidFill>
                  <a:srgbClr val="000000"/>
                </a:solidFill>
                <a:latin typeface="굴림체"/>
              </a:rPr>
              <a:t>1</a:t>
            </a:r>
            <a:r>
              <a:rPr lang="ko-KR" altLang="en-US" b="1" dirty="0" err="1" smtClean="0">
                <a:solidFill>
                  <a:srgbClr val="000000"/>
                </a:solidFill>
                <a:latin typeface="굴림체"/>
              </a:rPr>
              <a:t>멘토</a:t>
            </a:r>
            <a:r>
              <a:rPr lang="ko-KR" altLang="en-US" b="1" dirty="0" smtClean="0">
                <a:solidFill>
                  <a:srgbClr val="000000"/>
                </a:solidFill>
                <a:latin typeface="굴림체"/>
              </a:rPr>
              <a:t> 제도 통한 근로 </a:t>
            </a:r>
            <a:r>
              <a:rPr lang="ko-KR" altLang="en-US" b="1" dirty="0" err="1" smtClean="0">
                <a:solidFill>
                  <a:srgbClr val="000000"/>
                </a:solidFill>
                <a:latin typeface="굴림체"/>
              </a:rPr>
              <a:t>서포트</a:t>
            </a:r>
            <a:endParaRPr lang="ko-KR" altLang="en-US" b="1" dirty="0" smtClean="0">
              <a:solidFill>
                <a:srgbClr val="000000"/>
              </a:solidFill>
              <a:latin typeface="굴림체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1522</TotalTime>
  <Words>1542</Words>
  <Application>Microsoft Office PowerPoint</Application>
  <PresentationFormat>화면 슬라이드 쇼(4:3)</PresentationFormat>
  <Paragraphs>593</Paragraphs>
  <Slides>10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20" baseType="lpstr">
      <vt:lpstr>Dinmed</vt:lpstr>
      <vt:lpstr>HY견고딕</vt:lpstr>
      <vt:lpstr>HY헤드라인M</vt:lpstr>
      <vt:lpstr>굴림체</vt:lpstr>
      <vt:lpstr>맑은 고딕</vt:lpstr>
      <vt:lpstr>새굴림</vt:lpstr>
      <vt:lpstr>-윤고딕320</vt:lpstr>
      <vt:lpstr>휴먼모음T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user</dc:creator>
  <cp:lastModifiedBy>user</cp:lastModifiedBy>
  <cp:revision>145</cp:revision>
  <dcterms:created xsi:type="dcterms:W3CDTF">2015-06-23T15:44:19Z</dcterms:created>
  <dcterms:modified xsi:type="dcterms:W3CDTF">2016-11-29T12:17:15Z</dcterms:modified>
</cp:coreProperties>
</file>