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32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B1B3F-94F3-4531-962C-BCF8E292AF75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D5D4A-2758-4849-B3AD-928F9AF370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EFADF-874F-4CA7-AD67-24924CD5D9F9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76388-C1B8-4974-A08A-8FD2C1D827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29D28C-2AEA-4DC6-B335-19AA9A88FBA6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26903-20E5-4CCA-9976-5ECCDCE8449A}" type="datetimeFigureOut">
              <a:rPr lang="ko-KR" altLang="en-US" smtClean="0"/>
              <a:pPr/>
              <a:t>2013-03-14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B3C0-68F2-42A2-8BCF-B1D0E1D6A6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직선 연결선 90"/>
          <p:cNvCxnSpPr/>
          <p:nvPr/>
        </p:nvCxnSpPr>
        <p:spPr>
          <a:xfrm>
            <a:off x="2267744" y="1379144"/>
            <a:ext cx="473698" cy="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1249800" y="1379144"/>
            <a:ext cx="473698" cy="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6133328" y="2276872"/>
            <a:ext cx="0" cy="28083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그룹 99"/>
          <p:cNvGrpSpPr/>
          <p:nvPr/>
        </p:nvGrpSpPr>
        <p:grpSpPr>
          <a:xfrm>
            <a:off x="214282" y="357083"/>
            <a:ext cx="8393930" cy="6456293"/>
            <a:chOff x="214282" y="357083"/>
            <a:chExt cx="8393930" cy="6456293"/>
          </a:xfrm>
        </p:grpSpPr>
        <p:cxnSp>
          <p:nvCxnSpPr>
            <p:cNvPr id="94" name="직선 연결선 93"/>
            <p:cNvCxnSpPr/>
            <p:nvPr/>
          </p:nvCxnSpPr>
          <p:spPr>
            <a:xfrm>
              <a:off x="1312220" y="2646744"/>
              <a:ext cx="473698" cy="41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직선 연결선 193"/>
            <p:cNvCxnSpPr/>
            <p:nvPr/>
          </p:nvCxnSpPr>
          <p:spPr>
            <a:xfrm>
              <a:off x="2483768" y="4293096"/>
              <a:ext cx="5400600" cy="25428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직선 연결선 181"/>
            <p:cNvCxnSpPr/>
            <p:nvPr/>
          </p:nvCxnSpPr>
          <p:spPr>
            <a:xfrm>
              <a:off x="2549408" y="4721576"/>
              <a:ext cx="5839016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직선 연결선 162"/>
            <p:cNvCxnSpPr/>
            <p:nvPr/>
          </p:nvCxnSpPr>
          <p:spPr>
            <a:xfrm>
              <a:off x="2483768" y="3913392"/>
              <a:ext cx="5400600" cy="25428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연결선 158"/>
            <p:cNvCxnSpPr/>
            <p:nvPr/>
          </p:nvCxnSpPr>
          <p:spPr>
            <a:xfrm>
              <a:off x="2483768" y="3491176"/>
              <a:ext cx="5760640" cy="0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직선 연결선 107"/>
            <p:cNvCxnSpPr/>
            <p:nvPr/>
          </p:nvCxnSpPr>
          <p:spPr>
            <a:xfrm>
              <a:off x="2483768" y="5157192"/>
              <a:ext cx="4865194" cy="1588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94"/>
            <p:cNvCxnSpPr/>
            <p:nvPr/>
          </p:nvCxnSpPr>
          <p:spPr>
            <a:xfrm>
              <a:off x="2504654" y="2692438"/>
              <a:ext cx="0" cy="2415594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직사각형 236"/>
            <p:cNvSpPr/>
            <p:nvPr/>
          </p:nvSpPr>
          <p:spPr>
            <a:xfrm>
              <a:off x="5901774" y="6364228"/>
              <a:ext cx="1550546" cy="4491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 anchorCtr="1">
              <a:normAutofit fontScale="77500" lnSpcReduction="20000"/>
            </a:bodyPr>
            <a:lstStyle/>
            <a:p>
              <a:pPr algn="ctr"/>
              <a:r>
                <a:rPr lang="ko-KR" altLang="en-US" dirty="0" smtClean="0">
                  <a:solidFill>
                    <a:srgbClr val="FF0000"/>
                  </a:solidFill>
                </a:rPr>
                <a:t>     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권장 이수체계</a:t>
              </a:r>
              <a:endParaRPr lang="en-US" altLang="ko-KR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rgbClr val="FF0000"/>
                  </a:solidFill>
                </a:rPr>
                <a:t>      </a:t>
              </a:r>
              <a:r>
                <a:rPr lang="ko-KR" altLang="en-US" sz="1200" dirty="0" smtClean="0">
                  <a:solidFill>
                    <a:schemeClr val="tx1"/>
                  </a:solidFill>
                </a:rPr>
                <a:t>필수 이수체계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99" name="직선 연결선 198"/>
            <p:cNvCxnSpPr>
              <a:stCxn id="25" idx="3"/>
            </p:cNvCxnSpPr>
            <p:nvPr/>
          </p:nvCxnSpPr>
          <p:spPr>
            <a:xfrm flipV="1">
              <a:off x="2374690" y="3065163"/>
              <a:ext cx="4626202" cy="8544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직선 연결선 192"/>
            <p:cNvCxnSpPr/>
            <p:nvPr/>
          </p:nvCxnSpPr>
          <p:spPr>
            <a:xfrm>
              <a:off x="2214546" y="2655863"/>
              <a:ext cx="1892934" cy="6578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147"/>
            <p:cNvCxnSpPr>
              <a:stCxn id="9" idx="3"/>
            </p:cNvCxnSpPr>
            <p:nvPr/>
          </p:nvCxnSpPr>
          <p:spPr>
            <a:xfrm>
              <a:off x="1314605" y="3073707"/>
              <a:ext cx="471313" cy="41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>
              <a:stCxn id="142" idx="1"/>
              <a:endCxn id="205" idx="3"/>
            </p:cNvCxnSpPr>
            <p:nvPr/>
          </p:nvCxnSpPr>
          <p:spPr>
            <a:xfrm flipV="1">
              <a:off x="1598843" y="2273304"/>
              <a:ext cx="5973207" cy="9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부제목 2"/>
            <p:cNvSpPr txBox="1">
              <a:spLocks/>
            </p:cNvSpPr>
            <p:nvPr/>
          </p:nvSpPr>
          <p:spPr>
            <a:xfrm>
              <a:off x="536373" y="357083"/>
              <a:ext cx="775847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538758" y="812155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글쓰기와 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커뮤니케이션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38758" y="2926842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일반물리학 </a:t>
              </a:r>
              <a:r>
                <a:rPr lang="ko-KR" altLang="en-US" sz="800" b="1" dirty="0">
                  <a:ea typeface="굴림체" pitchFamily="49" charset="-127"/>
                </a:rPr>
                <a:t>및 실험</a:t>
              </a:r>
              <a:r>
                <a:rPr lang="en-US" altLang="ko-KR" sz="800" b="1" dirty="0">
                  <a:ea typeface="굴림체" pitchFamily="49" charset="-127"/>
                </a:rPr>
                <a:t>(1)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38758" y="2486248"/>
              <a:ext cx="775847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>
                  <a:ea typeface="굴림체" pitchFamily="49" charset="-127"/>
                </a:rPr>
                <a:t>기초수학</a:t>
              </a:r>
              <a:r>
                <a:rPr lang="en-US" altLang="ko-KR" sz="800" b="1" dirty="0">
                  <a:ea typeface="굴림체" pitchFamily="49" charset="-127"/>
                </a:rPr>
                <a:t>(1)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598843" y="1206584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영어독해</a:t>
              </a:r>
              <a:r>
                <a:rPr lang="en-US" altLang="ko-KR" sz="800" b="1" dirty="0" smtClean="0">
                  <a:ea typeface="굴림체" pitchFamily="49" charset="-127"/>
                </a:rPr>
                <a:t>(1)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598842" y="2926842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일반물리학 </a:t>
              </a:r>
              <a:r>
                <a:rPr lang="ko-KR" altLang="en-US" sz="800" b="1" dirty="0">
                  <a:ea typeface="굴림체" pitchFamily="49" charset="-127"/>
                </a:rPr>
                <a:t>및 실험</a:t>
              </a:r>
              <a:r>
                <a:rPr lang="en-US" altLang="ko-KR" sz="800" b="1" dirty="0">
                  <a:ea typeface="굴림체" pitchFamily="49" charset="-127"/>
                </a:rPr>
                <a:t>(2)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40" name="부제목 2"/>
            <p:cNvSpPr txBox="1">
              <a:spLocks/>
            </p:cNvSpPr>
            <p:nvPr/>
          </p:nvSpPr>
          <p:spPr>
            <a:xfrm>
              <a:off x="1583461" y="357083"/>
              <a:ext cx="775848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1598842" y="2510332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>
                  <a:ea typeface="굴림체" pitchFamily="49" charset="-127"/>
                </a:rPr>
                <a:t>기초수학</a:t>
              </a:r>
              <a:r>
                <a:rPr lang="en-US" altLang="ko-KR" sz="800" b="1" dirty="0">
                  <a:ea typeface="굴림체" pitchFamily="49" charset="-127"/>
                </a:rPr>
                <a:t>(2)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38758" y="1213793"/>
              <a:ext cx="775847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영어회화</a:t>
              </a:r>
              <a:r>
                <a:rPr lang="en-US" altLang="ko-KR" sz="800" b="1" dirty="0" smtClean="0">
                  <a:ea typeface="굴림체" pitchFamily="49" charset="-127"/>
                </a:rPr>
                <a:t>(1)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3686437" y="764704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en-US" altLang="ko-KR" sz="800" b="1" dirty="0">
                  <a:ea typeface="굴림체" pitchFamily="49" charset="-127"/>
                </a:rPr>
                <a:t>OA</a:t>
              </a:r>
              <a:r>
                <a:rPr lang="ko-KR" altLang="en-US" sz="800" b="1" dirty="0">
                  <a:ea typeface="굴림체" pitchFamily="49" charset="-127"/>
                </a:rPr>
                <a:t>실무</a:t>
              </a: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2631843" y="2940270"/>
              <a:ext cx="775848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pc="-123" dirty="0" smtClean="0">
                  <a:ea typeface="굴림체" pitchFamily="49" charset="-127"/>
                </a:rPr>
                <a:t>재료역학</a:t>
              </a:r>
              <a:endParaRPr lang="ko-KR" altLang="en-US" sz="800" b="1" spc="-123" dirty="0">
                <a:ea typeface="굴림체" pitchFamily="49" charset="-127"/>
              </a:endParaRPr>
            </a:p>
          </p:txBody>
        </p:sp>
        <p:sp>
          <p:nvSpPr>
            <p:cNvPr id="93" name="부제목 2"/>
            <p:cNvSpPr txBox="1">
              <a:spLocks/>
            </p:cNvSpPr>
            <p:nvPr/>
          </p:nvSpPr>
          <p:spPr>
            <a:xfrm>
              <a:off x="2612222" y="357083"/>
              <a:ext cx="775848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631843" y="3753686"/>
              <a:ext cx="775848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유체역학 및 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실험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2631844" y="5006039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측량학 및 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실습 </a:t>
              </a:r>
              <a:r>
                <a:rPr lang="en-US" altLang="ko-KR" sz="800" b="1" dirty="0" smtClean="0">
                  <a:ea typeface="굴림체" pitchFamily="49" charset="-127"/>
                </a:rPr>
                <a:t>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05" name="부제목 2"/>
            <p:cNvSpPr txBox="1">
              <a:spLocks/>
            </p:cNvSpPr>
            <p:nvPr/>
          </p:nvSpPr>
          <p:spPr>
            <a:xfrm>
              <a:off x="3621435" y="357083"/>
              <a:ext cx="775848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3686437" y="3753686"/>
              <a:ext cx="775848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mtClean="0">
                  <a:ea typeface="굴림체" pitchFamily="49" charset="-127"/>
                </a:rPr>
                <a:t>수리학및실험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31" name="부제목 2"/>
            <p:cNvSpPr txBox="1">
              <a:spLocks/>
            </p:cNvSpPr>
            <p:nvPr/>
          </p:nvSpPr>
          <p:spPr>
            <a:xfrm>
              <a:off x="4729613" y="357083"/>
              <a:ext cx="775847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3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3686438" y="2492896"/>
              <a:ext cx="775847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pc="-123" dirty="0" smtClean="0">
                  <a:ea typeface="굴림체" pitchFamily="49" charset="-127"/>
                </a:rPr>
                <a:t>공업수학 </a:t>
              </a:r>
              <a:r>
                <a:rPr lang="en-US" altLang="ko-KR" sz="800" b="1" dirty="0" smtClean="0">
                  <a:ea typeface="굴림체" pitchFamily="49" charset="-127"/>
                </a:rPr>
                <a:t>II</a:t>
              </a:r>
              <a:endParaRPr lang="ko-KR" altLang="en-US" sz="800" b="1" spc="-123" dirty="0">
                <a:ea typeface="굴림체" pitchFamily="49" charset="-127"/>
              </a:endParaRPr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4722659" y="5006700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mtClean="0">
                  <a:ea typeface="굴림체" pitchFamily="49" charset="-127"/>
                </a:rPr>
                <a:t>교통공학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1598843" y="2135551"/>
              <a:ext cx="775847" cy="295169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rgbClr val="385D8A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공학입문설계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68" name="부제목 2"/>
            <p:cNvSpPr txBox="1">
              <a:spLocks/>
            </p:cNvSpPr>
            <p:nvPr/>
          </p:nvSpPr>
          <p:spPr>
            <a:xfrm>
              <a:off x="5785254" y="357083"/>
              <a:ext cx="775847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3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5769977" y="5006700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mtClean="0">
                  <a:ea typeface="굴림체" pitchFamily="49" charset="-127"/>
                </a:rPr>
                <a:t>도로기하구조설계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5769977" y="3317175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철근콘크리트 및 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5769977" y="2924944"/>
              <a:ext cx="77584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강 구조 공학 및 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11" name="부제목 2"/>
            <p:cNvSpPr txBox="1">
              <a:spLocks/>
            </p:cNvSpPr>
            <p:nvPr/>
          </p:nvSpPr>
          <p:spPr>
            <a:xfrm>
              <a:off x="6786578" y="357166"/>
              <a:ext cx="775848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4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1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12" name="부제목 2"/>
            <p:cNvSpPr txBox="1">
              <a:spLocks/>
            </p:cNvSpPr>
            <p:nvPr/>
          </p:nvSpPr>
          <p:spPr>
            <a:xfrm>
              <a:off x="7823227" y="357083"/>
              <a:ext cx="775847" cy="293729"/>
            </a:xfrm>
            <a:prstGeom prst="rect">
              <a:avLst/>
            </a:prstGeom>
          </p:spPr>
          <p:txBody>
            <a:bodyPr lIns="75245" tIns="37623" rIns="75245" bIns="37623"/>
            <a:lstStyle/>
            <a:p>
              <a:pPr marL="282172" indent="-282172" algn="ctr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4</a:t>
              </a:r>
              <a:r>
                <a:rPr lang="ko-KR" altLang="en-US" sz="800" b="1" dirty="0">
                  <a:ea typeface="굴림체" pitchFamily="49" charset="-127"/>
                </a:rPr>
                <a:t>학년 </a:t>
              </a:r>
              <a:r>
                <a:rPr lang="en-US" altLang="ko-KR" sz="800" b="1" dirty="0">
                  <a:ea typeface="굴림체" pitchFamily="49" charset="-127"/>
                </a:rPr>
                <a:t>2</a:t>
              </a:r>
              <a:r>
                <a:rPr lang="ko-KR" altLang="en-US" sz="800" b="1" dirty="0">
                  <a:ea typeface="굴림체" pitchFamily="49" charset="-127"/>
                </a:rPr>
                <a:t>학기</a:t>
              </a:r>
              <a:endParaRPr lang="en-US" altLang="ko-KR" sz="800" b="1" dirty="0">
                <a:ea typeface="굴림체" pitchFamily="49" charset="-127"/>
              </a:endParaRPr>
            </a:p>
            <a:p>
              <a:pPr marL="282172" indent="-282172">
                <a:spcBef>
                  <a:spcPct val="20000"/>
                </a:spcBef>
                <a:defRPr/>
              </a:pPr>
              <a:r>
                <a:rPr lang="en-US" altLang="ko-KR" sz="800" b="1" dirty="0">
                  <a:ea typeface="굴림체" pitchFamily="49" charset="-127"/>
                </a:rPr>
                <a:t> 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26" name="직사각형 225"/>
            <p:cNvSpPr/>
            <p:nvPr/>
          </p:nvSpPr>
          <p:spPr>
            <a:xfrm>
              <a:off x="7832365" y="1196752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비즈니스의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이해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27" name="직사각형 226"/>
            <p:cNvSpPr/>
            <p:nvPr/>
          </p:nvSpPr>
          <p:spPr>
            <a:xfrm>
              <a:off x="7832365" y="4156399"/>
              <a:ext cx="77584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항만공학</a:t>
              </a:r>
              <a:endParaRPr lang="en-US" altLang="ko-KR" sz="800" b="1" dirty="0" smtClean="0">
                <a:ea typeface="굴림체" pitchFamily="49" charset="-127"/>
              </a:endParaRPr>
            </a:p>
          </p:txBody>
        </p:sp>
        <p:sp>
          <p:nvSpPr>
            <p:cNvPr id="249" name="직사각형 248"/>
            <p:cNvSpPr/>
            <p:nvPr/>
          </p:nvSpPr>
          <p:spPr>
            <a:xfrm>
              <a:off x="7832365" y="3763008"/>
              <a:ext cx="77584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수자원공학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65" name="직사각형 264"/>
            <p:cNvSpPr/>
            <p:nvPr/>
          </p:nvSpPr>
          <p:spPr>
            <a:xfrm>
              <a:off x="7832364" y="3304648"/>
              <a:ext cx="775848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교량공학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69" name="직사각형 268"/>
            <p:cNvSpPr/>
            <p:nvPr/>
          </p:nvSpPr>
          <p:spPr>
            <a:xfrm>
              <a:off x="943235" y="6403164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70" name="직사각형 269"/>
            <p:cNvSpPr/>
            <p:nvPr/>
          </p:nvSpPr>
          <p:spPr>
            <a:xfrm>
              <a:off x="2555776" y="6403164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72" name="직사각형 271"/>
            <p:cNvSpPr/>
            <p:nvPr/>
          </p:nvSpPr>
          <p:spPr>
            <a:xfrm>
              <a:off x="4462038" y="6416122"/>
              <a:ext cx="775848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1932898" y="6403164"/>
              <a:ext cx="775848" cy="29372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en-US" altLang="ko-KR" sz="800" b="1" dirty="0" smtClean="0">
                  <a:ea typeface="굴림체" pitchFamily="49" charset="-127"/>
                </a:rPr>
                <a:t>MSC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78" name="직사각형 277"/>
            <p:cNvSpPr/>
            <p:nvPr/>
          </p:nvSpPr>
          <p:spPr>
            <a:xfrm>
              <a:off x="3802262" y="6416122"/>
              <a:ext cx="775848" cy="29372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전공일반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14282" y="6402020"/>
              <a:ext cx="775848" cy="29372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전문교양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1598842" y="3354479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>
                  <a:ea typeface="굴림체" pitchFamily="49" charset="-127"/>
                </a:rPr>
                <a:t>기본화학</a:t>
              </a: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538757" y="3338950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>
                  <a:ea typeface="굴림체" pitchFamily="49" charset="-127"/>
                </a:rPr>
                <a:t>지구과학</a:t>
              </a: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7832364" y="702528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정보사회와 과학기술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2631844" y="2510332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pc="-123" dirty="0" smtClean="0">
                  <a:ea typeface="굴림체" pitchFamily="49" charset="-127"/>
                </a:rPr>
                <a:t>공업응용수학</a:t>
              </a:r>
              <a:endParaRPr lang="ko-KR" altLang="en-US" sz="800" b="1" spc="-123" dirty="0">
                <a:ea typeface="굴림체" pitchFamily="49" charset="-127"/>
              </a:endParaRPr>
            </a:p>
          </p:txBody>
        </p:sp>
        <p:sp>
          <p:nvSpPr>
            <p:cNvPr id="201" name="직사각형 200"/>
            <p:cNvSpPr/>
            <p:nvPr/>
          </p:nvSpPr>
          <p:spPr>
            <a:xfrm>
              <a:off x="4722659" y="3726864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err="1" smtClean="0">
                  <a:ea typeface="굴림체" pitchFamily="49" charset="-127"/>
                </a:rPr>
                <a:t>수문학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03" name="직사각형 202"/>
            <p:cNvSpPr/>
            <p:nvPr/>
          </p:nvSpPr>
          <p:spPr>
            <a:xfrm>
              <a:off x="5769977" y="4168330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mtClean="0">
                  <a:ea typeface="굴림체" pitchFamily="49" charset="-127"/>
                </a:rPr>
                <a:t>상하수도공학 및 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05" name="직사각형 204"/>
            <p:cNvSpPr/>
            <p:nvPr/>
          </p:nvSpPr>
          <p:spPr>
            <a:xfrm>
              <a:off x="6796203" y="2125719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토목종합설계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07" name="직사각형 206"/>
            <p:cNvSpPr/>
            <p:nvPr/>
          </p:nvSpPr>
          <p:spPr>
            <a:xfrm>
              <a:off x="6796203" y="4573991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도로 및 철도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지반공학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09" name="직사각형 208"/>
            <p:cNvSpPr/>
            <p:nvPr/>
          </p:nvSpPr>
          <p:spPr>
            <a:xfrm>
              <a:off x="6796203" y="2924944"/>
              <a:ext cx="77584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구조실험 및 전산해석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213" name="직사각형 212"/>
            <p:cNvSpPr/>
            <p:nvPr/>
          </p:nvSpPr>
          <p:spPr>
            <a:xfrm>
              <a:off x="6796203" y="3298951"/>
              <a:ext cx="77584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en-US" altLang="ko-KR" sz="800" b="1" dirty="0" smtClean="0">
                  <a:ea typeface="굴림체" pitchFamily="49" charset="-127"/>
                </a:rPr>
                <a:t>PS</a:t>
              </a:r>
              <a:r>
                <a:rPr lang="ko-KR" altLang="en-US" sz="800" b="1" dirty="0" smtClean="0">
                  <a:ea typeface="굴림체" pitchFamily="49" charset="-127"/>
                </a:rPr>
                <a:t>콘크리트</a:t>
              </a:r>
              <a:endParaRPr lang="en-US" altLang="ko-KR" sz="800" b="1" dirty="0">
                <a:ea typeface="굴림체" pitchFamily="49" charset="-127"/>
              </a:endParaRPr>
            </a:p>
          </p:txBody>
        </p:sp>
        <p:sp>
          <p:nvSpPr>
            <p:cNvPr id="216" name="직사각형 215"/>
            <p:cNvSpPr/>
            <p:nvPr/>
          </p:nvSpPr>
          <p:spPr>
            <a:xfrm>
              <a:off x="7832365" y="1571612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인성개발과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리더십</a:t>
              </a:r>
              <a:endParaRPr lang="en-US" altLang="ko-KR" sz="800" b="1" dirty="0" smtClean="0">
                <a:ea typeface="굴림체" pitchFamily="49" charset="-127"/>
              </a:endParaRPr>
            </a:p>
          </p:txBody>
        </p:sp>
        <p:cxnSp>
          <p:nvCxnSpPr>
            <p:cNvPr id="229" name="직선 연결선 228"/>
            <p:cNvCxnSpPr/>
            <p:nvPr/>
          </p:nvCxnSpPr>
          <p:spPr>
            <a:xfrm>
              <a:off x="6012160" y="6720848"/>
              <a:ext cx="428628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직선 연결선 232"/>
            <p:cNvCxnSpPr/>
            <p:nvPr/>
          </p:nvCxnSpPr>
          <p:spPr>
            <a:xfrm>
              <a:off x="6012160" y="6506534"/>
              <a:ext cx="428628" cy="1588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직선 연결선 109"/>
            <p:cNvCxnSpPr/>
            <p:nvPr/>
          </p:nvCxnSpPr>
          <p:spPr>
            <a:xfrm>
              <a:off x="6679896" y="3913394"/>
              <a:ext cx="0" cy="37970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직사각형 123"/>
            <p:cNvSpPr/>
            <p:nvPr/>
          </p:nvSpPr>
          <p:spPr>
            <a:xfrm>
              <a:off x="2631844" y="3347832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건설 재료 학 및 실험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3679913" y="4143383"/>
              <a:ext cx="788897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수질기초공학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6796203" y="5015372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교통분석실습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4722659" y="4149080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상하수도공학 및 실험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4728691" y="3334144"/>
              <a:ext cx="763783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철근콘크리트공학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7832365" y="4573991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터널 및 지하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공간공학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6796203" y="1621663"/>
              <a:ext cx="775847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err="1" smtClean="0">
                  <a:ea typeface="굴림체" pitchFamily="49" charset="-127"/>
                </a:rPr>
                <a:t>글로벌문화와에티켓</a:t>
              </a:r>
              <a:endParaRPr lang="en-US" altLang="ko-KR" sz="800" b="1" dirty="0" smtClean="0">
                <a:ea typeface="굴림체" pitchFamily="49" charset="-127"/>
              </a:endParaRPr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5769977" y="4564366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err="1" smtClean="0">
                  <a:ea typeface="굴림체" pitchFamily="49" charset="-127"/>
                </a:rPr>
                <a:t>기초공학및</a:t>
              </a:r>
              <a:r>
                <a:rPr lang="ko-KR" altLang="en-US" sz="800" b="1" dirty="0" smtClean="0">
                  <a:ea typeface="굴림체" pitchFamily="49" charset="-127"/>
                </a:rPr>
                <a:t> 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4722659" y="4569928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지반역학 및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실험 </a:t>
              </a:r>
              <a:r>
                <a:rPr lang="en-US" altLang="ko-KR" sz="800" b="1" dirty="0" smtClean="0">
                  <a:ea typeface="굴림체" pitchFamily="49" charset="-127"/>
                </a:rPr>
                <a:t>II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3686438" y="4573991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지반역학 및 실험 </a:t>
              </a:r>
              <a:r>
                <a:rPr lang="en-US" altLang="ko-KR" sz="800" b="1" dirty="0" smtClean="0">
                  <a:ea typeface="굴림체" pitchFamily="49" charset="-127"/>
                </a:rPr>
                <a:t>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17" name="직사각형 116"/>
            <p:cNvSpPr/>
            <p:nvPr/>
          </p:nvSpPr>
          <p:spPr>
            <a:xfrm>
              <a:off x="538757" y="2127159"/>
              <a:ext cx="775848" cy="293729"/>
            </a:xfrm>
            <a:prstGeom prst="rect">
              <a:avLst/>
            </a:prstGeom>
            <a:ln>
              <a:solidFill>
                <a:srgbClr val="385D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토목공학개론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538757" y="1628800"/>
              <a:ext cx="775848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공학윤리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3686437" y="2940270"/>
              <a:ext cx="775848" cy="29372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토목구조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역학</a:t>
              </a:r>
              <a:r>
                <a:rPr lang="en-US" altLang="ko-KR" sz="800" b="1" dirty="0" smtClean="0">
                  <a:ea typeface="굴림체" pitchFamily="49" charset="-127"/>
                </a:rPr>
                <a:t>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3686438" y="5006039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측량학 및 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실습 </a:t>
              </a:r>
              <a:r>
                <a:rPr lang="en-US" altLang="ko-KR" sz="800" b="1" dirty="0" smtClean="0">
                  <a:ea typeface="굴림체" pitchFamily="49" charset="-127"/>
                </a:rPr>
                <a:t>II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4722659" y="2940270"/>
              <a:ext cx="775847" cy="295169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토목구조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역학 </a:t>
              </a:r>
              <a:r>
                <a:rPr lang="en-US" altLang="ko-KR" sz="800" b="1" dirty="0" smtClean="0">
                  <a:ea typeface="굴림체" pitchFamily="49" charset="-127"/>
                </a:rPr>
                <a:t>II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51" name="직사각형 150"/>
            <p:cNvSpPr/>
            <p:nvPr/>
          </p:nvSpPr>
          <p:spPr>
            <a:xfrm>
              <a:off x="5769977" y="3726864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smtClean="0">
                  <a:ea typeface="굴림체" pitchFamily="49" charset="-127"/>
                </a:rPr>
                <a:t>수공구조물</a:t>
              </a:r>
              <a:endParaRPr lang="en-US" altLang="ko-KR" sz="800" b="1" dirty="0" smtClean="0">
                <a:ea typeface="굴림체" pitchFamily="49" charset="-127"/>
              </a:endParaRPr>
            </a:p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설계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52" name="직사각형 151"/>
            <p:cNvSpPr/>
            <p:nvPr/>
          </p:nvSpPr>
          <p:spPr>
            <a:xfrm>
              <a:off x="6796203" y="4141943"/>
              <a:ext cx="775847" cy="295169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하천공학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53" name="직사각형 152"/>
            <p:cNvSpPr/>
            <p:nvPr/>
          </p:nvSpPr>
          <p:spPr>
            <a:xfrm>
              <a:off x="6796202" y="696831"/>
              <a:ext cx="775848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컴퓨터응용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6796203" y="1209279"/>
              <a:ext cx="775847" cy="2951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법과시민생활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cxnSp>
          <p:nvCxnSpPr>
            <p:cNvPr id="186" name="직선 연결선 185"/>
            <p:cNvCxnSpPr/>
            <p:nvPr/>
          </p:nvCxnSpPr>
          <p:spPr>
            <a:xfrm>
              <a:off x="7697840" y="3995232"/>
              <a:ext cx="0" cy="28803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직사각형 96"/>
            <p:cNvSpPr/>
            <p:nvPr/>
          </p:nvSpPr>
          <p:spPr>
            <a:xfrm>
              <a:off x="2631844" y="1206584"/>
              <a:ext cx="775847" cy="29372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75245" tIns="37623" rIns="75245" bIns="37623" anchor="ctr"/>
            <a:lstStyle/>
            <a:p>
              <a:pPr algn="ctr">
                <a:defRPr/>
              </a:pPr>
              <a:r>
                <a:rPr lang="ko-KR" altLang="en-US" sz="800" b="1" dirty="0" smtClean="0">
                  <a:ea typeface="굴림체" pitchFamily="49" charset="-127"/>
                </a:rPr>
                <a:t>영어회화</a:t>
              </a:r>
              <a:r>
                <a:rPr lang="en-US" altLang="ko-KR" sz="800" b="1" dirty="0" smtClean="0">
                  <a:ea typeface="굴림체" pitchFamily="49" charset="-127"/>
                </a:rPr>
                <a:t>(2)</a:t>
              </a:r>
              <a:endParaRPr lang="ko-KR" altLang="en-US" sz="800" b="1" dirty="0">
                <a:ea typeface="굴림체" pitchFamily="49" charset="-127"/>
              </a:endParaRPr>
            </a:p>
          </p:txBody>
        </p:sp>
        <p:cxnSp>
          <p:nvCxnSpPr>
            <p:cNvPr id="101" name="직선 연결선 100"/>
            <p:cNvCxnSpPr>
              <a:stCxn id="117" idx="3"/>
              <a:endCxn id="142" idx="1"/>
            </p:cNvCxnSpPr>
            <p:nvPr/>
          </p:nvCxnSpPr>
          <p:spPr>
            <a:xfrm>
              <a:off x="1314605" y="2274024"/>
              <a:ext cx="284238" cy="911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177</Words>
  <Application>Microsoft Office PowerPoint</Application>
  <PresentationFormat>화면 슬라이드 쇼(4:3)</PresentationFormat>
  <Paragraphs>87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Very Infortant Person</dc:creator>
  <cp:lastModifiedBy>공학인증</cp:lastModifiedBy>
  <cp:revision>71</cp:revision>
  <dcterms:created xsi:type="dcterms:W3CDTF">2011-02-17T04:50:18Z</dcterms:created>
  <dcterms:modified xsi:type="dcterms:W3CDTF">2013-03-14T00:24:17Z</dcterms:modified>
</cp:coreProperties>
</file>