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58" r:id="rId4"/>
    <p:sldId id="266" r:id="rId5"/>
    <p:sldId id="271" r:id="rId6"/>
    <p:sldId id="259" r:id="rId7"/>
    <p:sldId id="261" r:id="rId8"/>
    <p:sldId id="263" r:id="rId9"/>
    <p:sldId id="274" r:id="rId10"/>
    <p:sldId id="265" r:id="rId11"/>
    <p:sldId id="270" r:id="rId12"/>
    <p:sldId id="267" r:id="rId13"/>
    <p:sldId id="273" r:id="rId14"/>
    <p:sldId id="272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426" y="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2DD8-249B-44DE-89CE-9EC0F67809C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266949-8802-4DF0-A3F4-07B7D5D90F7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2DD8-249B-44DE-89CE-9EC0F67809C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6949-8802-4DF0-A3F4-07B7D5D90F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2DD8-249B-44DE-89CE-9EC0F67809C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6949-8802-4DF0-A3F4-07B7D5D90F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B022DD8-249B-44DE-89CE-9EC0F67809C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266949-8802-4DF0-A3F4-07B7D5D90F7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2DD8-249B-44DE-89CE-9EC0F67809C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266949-8802-4DF0-A3F4-07B7D5D90F7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B022DD8-249B-44DE-89CE-9EC0F67809C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C266949-8802-4DF0-A3F4-07B7D5D90F7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7B022DD8-249B-44DE-89CE-9EC0F67809C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C266949-8802-4DF0-A3F4-07B7D5D90F7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2DD8-249B-44DE-89CE-9EC0F67809C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266949-8802-4DF0-A3F4-07B7D5D90F7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2DD8-249B-44DE-89CE-9EC0F67809C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266949-8802-4DF0-A3F4-07B7D5D90F7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B022DD8-249B-44DE-89CE-9EC0F67809C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C266949-8802-4DF0-A3F4-07B7D5D90F7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B022DD8-249B-44DE-89CE-9EC0F67809C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266949-8802-4DF0-A3F4-07B7D5D90F7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7B022DD8-249B-44DE-89CE-9EC0F67809C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FC266949-8802-4DF0-A3F4-07B7D5D90F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1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아우토반</a:t>
            </a:r>
            <a:r>
              <a:rPr lang="en-US" altLang="ko-KR" dirty="0" smtClean="0"/>
              <a:t>		</a:t>
            </a:r>
            <a:r>
              <a:rPr lang="ko-KR" altLang="en-US" dirty="0" smtClean="0"/>
              <a:t>김동수</a:t>
            </a:r>
            <a:r>
              <a:rPr lang="en-US" altLang="ko-KR" dirty="0" smtClean="0"/>
              <a:t>	20627433</a:t>
            </a:r>
          </a:p>
          <a:p>
            <a:r>
              <a:rPr lang="en-US" altLang="ko-KR" dirty="0" smtClean="0"/>
              <a:t>		</a:t>
            </a:r>
            <a:r>
              <a:rPr lang="ko-KR" altLang="en-US" dirty="0" smtClean="0"/>
              <a:t>김승일</a:t>
            </a:r>
            <a:r>
              <a:rPr lang="en-US" altLang="ko-KR" dirty="0" smtClean="0"/>
              <a:t>	20627488</a:t>
            </a:r>
          </a:p>
          <a:p>
            <a:r>
              <a:rPr lang="en-US" altLang="ko-KR" dirty="0" smtClean="0"/>
              <a:t>		</a:t>
            </a:r>
            <a:r>
              <a:rPr lang="ko-KR" altLang="en-US" dirty="0" smtClean="0"/>
              <a:t>이상재</a:t>
            </a:r>
            <a:r>
              <a:rPr lang="en-US" altLang="ko-KR" dirty="0" smtClean="0"/>
              <a:t>	20627792</a:t>
            </a:r>
          </a:p>
          <a:p>
            <a:r>
              <a:rPr lang="en-US" altLang="ko-KR" dirty="0" smtClean="0"/>
              <a:t>		</a:t>
            </a:r>
            <a:r>
              <a:rPr lang="ko-KR" altLang="en-US" dirty="0" smtClean="0"/>
              <a:t>전재문</a:t>
            </a:r>
            <a:r>
              <a:rPr lang="en-US" altLang="ko-KR" dirty="0" smtClean="0"/>
              <a:t>	20627912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도로기하구조 설계</a:t>
            </a:r>
            <a:endParaRPr lang="ko-KR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종단 곡선 설치 계획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445224"/>
            <a:ext cx="88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No.18+10.6665 m       No.19		     No.20		     No.21      No.21+9.3335m</a:t>
            </a:r>
            <a:endParaRPr lang="ko-KR" altLang="en-US" dirty="0"/>
          </a:p>
        </p:txBody>
      </p:sp>
      <p:pic>
        <p:nvPicPr>
          <p:cNvPr id="4100" name="Picture 4"/>
          <p:cNvPicPr preferRelativeResize="0">
            <a:picLocks noGrp="1" noChangeArrowheads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424" y="1772816"/>
            <a:ext cx="8640000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종단 곡선 설치 계산</a:t>
            </a:r>
            <a:endParaRPr lang="ko-KR" altLang="en-US" dirty="0"/>
          </a:p>
        </p:txBody>
      </p:sp>
      <p:pic>
        <p:nvPicPr>
          <p:cNvPr id="12" name="내용 개체 틀 11" descr="종곡선 그림.jpg"/>
          <p:cNvPicPr preferRelativeResize="0">
            <a:picLocks noGrp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251520" y="3789040"/>
            <a:ext cx="4068000" cy="2808312"/>
          </a:xfrm>
        </p:spPr>
      </p:pic>
      <p:pic>
        <p:nvPicPr>
          <p:cNvPr id="6" name="내용 개체 틀 5" descr="계산식1.jpg"/>
          <p:cNvPicPr preferRelativeResize="0">
            <a:picLocks noGrp="1"/>
          </p:cNvPicPr>
          <p:nvPr>
            <p:ph sz="quarter" idx="14"/>
          </p:nvPr>
        </p:nvPicPr>
        <p:blipFill>
          <a:blip r:embed="rId3" cstate="print"/>
          <a:stretch>
            <a:fillRect/>
          </a:stretch>
        </p:blipFill>
        <p:spPr>
          <a:xfrm>
            <a:off x="4283968" y="1916832"/>
            <a:ext cx="4680520" cy="4680520"/>
          </a:xfrm>
        </p:spPr>
      </p:pic>
      <p:pic>
        <p:nvPicPr>
          <p:cNvPr id="7" name="Picture 4"/>
          <p:cNvPicPr preferRelativeResize="0"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556792"/>
            <a:ext cx="403244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종단 곡선 설치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229200"/>
            <a:ext cx="88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No.18+10.6665 m       No.19		           No.20	                     No.21   No.21+9.3335m</a:t>
            </a:r>
            <a:endParaRPr lang="ko-KR" altLang="en-US" dirty="0"/>
          </a:p>
        </p:txBody>
      </p:sp>
      <p:pic>
        <p:nvPicPr>
          <p:cNvPr id="5126" name="Picture 6"/>
          <p:cNvPicPr preferRelativeResize="0">
            <a:picLocks noGrp="1" noChangeArrowheads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8640000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오른쪽 중괄호 4"/>
          <p:cNvSpPr/>
          <p:nvPr/>
        </p:nvSpPr>
        <p:spPr>
          <a:xfrm>
            <a:off x="4644008" y="2996952"/>
            <a:ext cx="288000" cy="504056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오른쪽 중괄호 5"/>
          <p:cNvSpPr/>
          <p:nvPr/>
        </p:nvSpPr>
        <p:spPr>
          <a:xfrm>
            <a:off x="6876256" y="2060848"/>
            <a:ext cx="288032" cy="1512168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오른쪽 중괄호 7"/>
          <p:cNvSpPr/>
          <p:nvPr/>
        </p:nvSpPr>
        <p:spPr>
          <a:xfrm>
            <a:off x="7956376" y="1628800"/>
            <a:ext cx="288032" cy="2088232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오른쪽 중괄호 8"/>
          <p:cNvSpPr/>
          <p:nvPr/>
        </p:nvSpPr>
        <p:spPr>
          <a:xfrm>
            <a:off x="2343964" y="3953964"/>
            <a:ext cx="288000" cy="36000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560800" y="3738800"/>
            <a:ext cx="715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y</a:t>
            </a:r>
            <a:r>
              <a:rPr lang="en-US" altLang="ko-KR" baseline="-25000" dirty="0" smtClean="0"/>
              <a:t>No.19</a:t>
            </a:r>
            <a:endParaRPr lang="ko-KR" altLang="en-US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4891848" y="3013696"/>
            <a:ext cx="715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y</a:t>
            </a:r>
            <a:r>
              <a:rPr lang="en-US" altLang="ko-KR" baseline="-25000" dirty="0" smtClean="0"/>
              <a:t>No.20</a:t>
            </a:r>
            <a:endParaRPr lang="ko-KR" alt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7102328" y="2581648"/>
            <a:ext cx="715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y</a:t>
            </a:r>
            <a:r>
              <a:rPr lang="en-US" altLang="ko-KR" baseline="-25000" dirty="0" smtClean="0"/>
              <a:t>No.21</a:t>
            </a:r>
            <a:endParaRPr lang="ko-KR" altLang="en-US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8172400" y="2447680"/>
            <a:ext cx="8640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y</a:t>
            </a:r>
            <a:r>
              <a:rPr lang="en-US" altLang="ko-KR" baseline="-25000" dirty="0" smtClean="0"/>
              <a:t>No.21</a:t>
            </a:r>
          </a:p>
          <a:p>
            <a:r>
              <a:rPr lang="en-US" altLang="ko-KR" baseline="-25000" dirty="0" smtClean="0"/>
              <a:t>+9335m</a:t>
            </a:r>
            <a:endParaRPr lang="ko-KR" altLang="en-US" baseline="-25000" dirty="0"/>
          </a:p>
        </p:txBody>
      </p:sp>
      <p:cxnSp>
        <p:nvCxnSpPr>
          <p:cNvPr id="15" name="직선 화살표 연결선 14"/>
          <p:cNvCxnSpPr/>
          <p:nvPr/>
        </p:nvCxnSpPr>
        <p:spPr>
          <a:xfrm>
            <a:off x="1259632" y="4941168"/>
            <a:ext cx="108012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/>
          <p:cNvCxnSpPr/>
          <p:nvPr/>
        </p:nvCxnSpPr>
        <p:spPr>
          <a:xfrm>
            <a:off x="2339752" y="4941168"/>
            <a:ext cx="224748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/>
          <p:nvPr/>
        </p:nvCxnSpPr>
        <p:spPr>
          <a:xfrm>
            <a:off x="4621148" y="4941168"/>
            <a:ext cx="224748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>
            <a:off x="6876256" y="4941168"/>
            <a:ext cx="108012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452796" y="4653136"/>
            <a:ext cx="715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9.335m</a:t>
            </a:r>
            <a:endParaRPr lang="ko-KR" altLang="en-US" sz="1200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3059832" y="4633391"/>
            <a:ext cx="715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29.335</a:t>
            </a:r>
            <a:endParaRPr lang="ko-KR" altLang="en-US" sz="1400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5364088" y="4633391"/>
            <a:ext cx="715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49.335</a:t>
            </a:r>
            <a:endParaRPr lang="ko-KR" altLang="en-US" sz="1400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7092280" y="4633391"/>
            <a:ext cx="715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59.667</a:t>
            </a:r>
            <a:endParaRPr lang="ko-KR" altLang="en-US" baseline="-25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종단곡선 설치</a:t>
            </a:r>
            <a:endParaRPr lang="ko-KR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505" y="1340768"/>
            <a:ext cx="9278025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도넛 3"/>
          <p:cNvSpPr/>
          <p:nvPr/>
        </p:nvSpPr>
        <p:spPr>
          <a:xfrm>
            <a:off x="5076056" y="1844824"/>
            <a:ext cx="1080000" cy="1080000"/>
          </a:xfrm>
          <a:prstGeom prst="donut">
            <a:avLst>
              <a:gd name="adj" fmla="val 4429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altLang="ko-KR" sz="7200" dirty="0" smtClean="0"/>
              <a:t>Thank you~~</a:t>
            </a:r>
            <a:endParaRPr lang="ko-KR" alt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400" dirty="0" smtClean="0"/>
              <a:t>도로 설계 계획</a:t>
            </a:r>
            <a:endParaRPr lang="en-US" altLang="ko-KR" sz="2400" dirty="0" smtClean="0"/>
          </a:p>
          <a:p>
            <a:pPr lvl="2">
              <a:buFont typeface="Wingdings" pitchFamily="2" charset="2"/>
              <a:buChar char="Ø"/>
            </a:pPr>
            <a:r>
              <a:rPr lang="ko-KR" altLang="en-US" sz="2200" dirty="0" smtClean="0"/>
              <a:t>설계 속도</a:t>
            </a:r>
            <a:endParaRPr lang="en-US" altLang="ko-KR" sz="2200" dirty="0" smtClean="0"/>
          </a:p>
          <a:p>
            <a:pPr lvl="2">
              <a:buFont typeface="Wingdings" pitchFamily="2" charset="2"/>
              <a:buChar char="Ø"/>
            </a:pPr>
            <a:r>
              <a:rPr lang="ko-KR" altLang="en-US" sz="2200" dirty="0" smtClean="0"/>
              <a:t>종단경사 결정</a:t>
            </a:r>
            <a:endParaRPr lang="en-US" altLang="ko-KR" sz="2200" dirty="0" smtClean="0"/>
          </a:p>
          <a:p>
            <a:pPr lvl="2">
              <a:buFont typeface="Wingdings" pitchFamily="2" charset="2"/>
              <a:buChar char="Ø"/>
            </a:pPr>
            <a:endParaRPr lang="en-US" altLang="ko-KR" sz="2200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sz="2400" dirty="0" smtClean="0"/>
              <a:t>종단곡선 설계 계획안</a:t>
            </a:r>
            <a:endParaRPr lang="en-US" altLang="ko-KR" sz="2400" dirty="0" smtClean="0"/>
          </a:p>
          <a:p>
            <a:pPr>
              <a:buFont typeface="Wingdings" pitchFamily="2" charset="2"/>
              <a:buChar char="Ø"/>
            </a:pPr>
            <a:endParaRPr lang="en-US" altLang="ko-KR" sz="2400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sz="2400" dirty="0" smtClean="0"/>
              <a:t>선정된 계획안</a:t>
            </a:r>
            <a:r>
              <a:rPr lang="ko-KR" altLang="en-US" sz="2400" dirty="0" smtClean="0"/>
              <a:t>의 </a:t>
            </a:r>
            <a:r>
              <a:rPr lang="ko-KR" altLang="en-US" sz="2400" dirty="0" smtClean="0"/>
              <a:t>종단 </a:t>
            </a:r>
            <a:r>
              <a:rPr lang="ko-KR" altLang="en-US" sz="2400" dirty="0" smtClean="0"/>
              <a:t>곡선 </a:t>
            </a:r>
            <a:r>
              <a:rPr lang="ko-KR" altLang="en-US" sz="2400" dirty="0" smtClean="0"/>
              <a:t>설계</a:t>
            </a:r>
            <a:endParaRPr lang="en-US" altLang="ko-KR" sz="2400" dirty="0" smtClean="0"/>
          </a:p>
          <a:p>
            <a:pPr lvl="2">
              <a:buFont typeface="Wingdings" pitchFamily="2" charset="2"/>
              <a:buChar char="Ø"/>
            </a:pPr>
            <a:r>
              <a:rPr lang="ko-KR" altLang="en-US" sz="2200" dirty="0" smtClean="0"/>
              <a:t>종단곡선 설치 계획</a:t>
            </a:r>
            <a:endParaRPr lang="en-US" altLang="ko-KR" sz="2200" dirty="0" smtClean="0"/>
          </a:p>
          <a:p>
            <a:pPr lvl="2">
              <a:buFont typeface="Wingdings" pitchFamily="2" charset="2"/>
              <a:buChar char="Ø"/>
            </a:pPr>
            <a:r>
              <a:rPr lang="ko-KR" altLang="en-US" sz="2200" dirty="0" smtClean="0"/>
              <a:t>종단곡선 설치 계산</a:t>
            </a:r>
            <a:endParaRPr lang="en-US" altLang="ko-KR" sz="2200" dirty="0" smtClean="0"/>
          </a:p>
          <a:p>
            <a:pPr lvl="2">
              <a:buFont typeface="Wingdings" pitchFamily="2" charset="2"/>
              <a:buChar char="Ø"/>
            </a:pPr>
            <a:r>
              <a:rPr lang="ko-KR" altLang="en-US" sz="2200" dirty="0" smtClean="0"/>
              <a:t>종단곡선의 </a:t>
            </a:r>
            <a:r>
              <a:rPr lang="ko-KR" altLang="en-US" sz="2200" dirty="0" smtClean="0"/>
              <a:t>설치</a:t>
            </a:r>
            <a:endParaRPr lang="en-US" altLang="ko-KR" sz="22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 차</a:t>
            </a:r>
            <a:endParaRPr lang="ko-KR" alt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891982" cy="506230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ko-KR" altLang="en-US" sz="2400" dirty="0" smtClean="0"/>
              <a:t>도로 설계 계획</a:t>
            </a:r>
            <a:endParaRPr lang="en-US" altLang="ko-KR" sz="2400" dirty="0" smtClean="0"/>
          </a:p>
          <a:p>
            <a:pPr lvl="2">
              <a:buFont typeface="Wingdings" pitchFamily="2" charset="2"/>
              <a:buChar char="ü"/>
            </a:pPr>
            <a:r>
              <a:rPr lang="ko-KR" altLang="en-US" sz="2000" dirty="0" smtClean="0"/>
              <a:t>설계속도</a:t>
            </a:r>
            <a:endParaRPr lang="en-US" altLang="ko-KR" sz="2000" dirty="0" smtClean="0"/>
          </a:p>
          <a:p>
            <a:pPr lvl="3">
              <a:buFont typeface="Wingdings" pitchFamily="2" charset="2"/>
              <a:buChar char="ü"/>
            </a:pPr>
            <a:r>
              <a:rPr lang="ko-KR" altLang="en-US" sz="2000" dirty="0" smtClean="0"/>
              <a:t>도로 종류별 최소 설계속도에 의하여 </a:t>
            </a:r>
            <a:r>
              <a:rPr lang="en-US" altLang="ko-KR" sz="2000" dirty="0" smtClean="0"/>
              <a:t>40kph</a:t>
            </a:r>
            <a:r>
              <a:rPr lang="ko-KR" altLang="en-US" sz="2000" dirty="0" smtClean="0"/>
              <a:t>로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결정</a:t>
            </a:r>
            <a:r>
              <a:rPr lang="en-US" altLang="ko-KR" sz="2000" dirty="0" smtClean="0"/>
              <a:t>.</a:t>
            </a:r>
          </a:p>
          <a:p>
            <a:pPr lvl="2">
              <a:buFont typeface="Wingdings" pitchFamily="2" charset="2"/>
              <a:buChar char="ü"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ko-KR" altLang="en-US" sz="3600" dirty="0" smtClean="0"/>
              <a:t>대구대 북문 </a:t>
            </a:r>
            <a:r>
              <a:rPr lang="en-US" altLang="ko-KR" sz="3600" dirty="0" smtClean="0">
                <a:sym typeface="Wingdings" pitchFamily="2" charset="2"/>
              </a:rPr>
              <a:t>&lt;---&gt; </a:t>
            </a:r>
            <a:r>
              <a:rPr lang="ko-KR" altLang="en-US" sz="3600" dirty="0" smtClean="0">
                <a:sym typeface="Wingdings" pitchFamily="2" charset="2"/>
              </a:rPr>
              <a:t>종합복지센터 </a:t>
            </a:r>
            <a:r>
              <a:rPr lang="en-US" altLang="ko-KR" sz="3600" dirty="0" smtClean="0">
                <a:sym typeface="Wingdings" pitchFamily="2" charset="2"/>
              </a:rPr>
              <a:t/>
            </a:r>
            <a:br>
              <a:rPr lang="en-US" altLang="ko-KR" sz="3600" dirty="0" smtClean="0">
                <a:sym typeface="Wingdings" pitchFamily="2" charset="2"/>
              </a:rPr>
            </a:br>
            <a:r>
              <a:rPr lang="ko-KR" altLang="en-US" sz="3600" dirty="0" smtClean="0">
                <a:sym typeface="Wingdings" pitchFamily="2" charset="2"/>
              </a:rPr>
              <a:t>간 연결도로</a:t>
            </a:r>
            <a:endParaRPr lang="ko-KR" altLang="en-US" sz="3600" dirty="0"/>
          </a:p>
        </p:txBody>
      </p:sp>
      <p:pic>
        <p:nvPicPr>
          <p:cNvPr id="4" name="그림 3" descr="설계속도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924944"/>
            <a:ext cx="7977271" cy="3373755"/>
          </a:xfrm>
          <a:prstGeom prst="rect">
            <a:avLst/>
          </a:prstGeom>
        </p:spPr>
      </p:pic>
      <p:grpSp>
        <p:nvGrpSpPr>
          <p:cNvPr id="20" name="그룹 19"/>
          <p:cNvGrpSpPr/>
          <p:nvPr/>
        </p:nvGrpSpPr>
        <p:grpSpPr>
          <a:xfrm>
            <a:off x="2051720" y="5431369"/>
            <a:ext cx="3708152" cy="360040"/>
            <a:chOff x="2051720" y="5431369"/>
            <a:chExt cx="3708152" cy="360040"/>
          </a:xfrm>
        </p:grpSpPr>
        <p:sp>
          <p:nvSpPr>
            <p:cNvPr id="5" name="액자 4"/>
            <p:cNvSpPr/>
            <p:nvPr/>
          </p:nvSpPr>
          <p:spPr>
            <a:xfrm>
              <a:off x="2051720" y="5431369"/>
              <a:ext cx="1368152" cy="360040"/>
            </a:xfrm>
            <a:prstGeom prst="frame">
              <a:avLst/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오른쪽 화살표 16"/>
            <p:cNvSpPr/>
            <p:nvPr/>
          </p:nvSpPr>
          <p:spPr>
            <a:xfrm>
              <a:off x="3419872" y="5589239"/>
              <a:ext cx="2340000" cy="10800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그룹 20"/>
          <p:cNvGrpSpPr/>
          <p:nvPr/>
        </p:nvGrpSpPr>
        <p:grpSpPr>
          <a:xfrm>
            <a:off x="5292080" y="4077072"/>
            <a:ext cx="1440160" cy="1260040"/>
            <a:chOff x="5292080" y="4077072"/>
            <a:chExt cx="1440160" cy="1260040"/>
          </a:xfrm>
        </p:grpSpPr>
        <p:sp>
          <p:nvSpPr>
            <p:cNvPr id="6" name="액자 5"/>
            <p:cNvSpPr/>
            <p:nvPr/>
          </p:nvSpPr>
          <p:spPr>
            <a:xfrm>
              <a:off x="5292080" y="4077072"/>
              <a:ext cx="1440160" cy="360040"/>
            </a:xfrm>
            <a:prstGeom prst="fram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아래쪽 화살표 17"/>
            <p:cNvSpPr/>
            <p:nvPr/>
          </p:nvSpPr>
          <p:spPr>
            <a:xfrm>
              <a:off x="6012160" y="4437112"/>
              <a:ext cx="108000" cy="900000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도넛 18"/>
          <p:cNvSpPr/>
          <p:nvPr/>
        </p:nvSpPr>
        <p:spPr>
          <a:xfrm>
            <a:off x="5882039" y="5417514"/>
            <a:ext cx="360000" cy="360040"/>
          </a:xfrm>
          <a:prstGeom prst="donut">
            <a:avLst>
              <a:gd name="adj" fmla="val 5758"/>
            </a:avLst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891982" cy="5062304"/>
          </a:xfrm>
        </p:spPr>
        <p:txBody>
          <a:bodyPr>
            <a:normAutofit/>
          </a:bodyPr>
          <a:lstStyle/>
          <a:p>
            <a:pPr lvl="2">
              <a:buFont typeface="Wingdings" pitchFamily="2" charset="2"/>
              <a:buChar char="ü"/>
            </a:pPr>
            <a:r>
              <a:rPr lang="ko-KR" altLang="en-US" sz="2000" dirty="0" smtClean="0"/>
              <a:t>종단경사 설계</a:t>
            </a:r>
            <a:endParaRPr lang="en-US" altLang="ko-KR" sz="2000" dirty="0" smtClean="0"/>
          </a:p>
          <a:p>
            <a:pPr lvl="2">
              <a:buFont typeface="Wingdings" pitchFamily="2" charset="2"/>
              <a:buChar char="ü"/>
            </a:pPr>
            <a:endParaRPr lang="en-US" altLang="ko-KR" sz="2000" dirty="0" smtClean="0"/>
          </a:p>
          <a:p>
            <a:pPr lvl="3">
              <a:buFont typeface="Wingdings" pitchFamily="2" charset="2"/>
              <a:buChar char="ü"/>
            </a:pPr>
            <a:r>
              <a:rPr lang="ko-KR" altLang="en-US" sz="2000" dirty="0" smtClean="0"/>
              <a:t>자동차의 오르막능력은 현저하게 향상되어 승용차는 종단경사의 영향을 거의 받지 않지만 트럭은 오르막 경사가 커짐에 따라 주행속도가 크게 떨어지므로 경사가 속도에 미치는 영향은 트럭에 대해서만 고려</a:t>
            </a:r>
            <a:r>
              <a:rPr lang="en-US" altLang="ko-KR" sz="2000" dirty="0" smtClean="0"/>
              <a:t>.</a:t>
            </a:r>
          </a:p>
          <a:p>
            <a:pPr lvl="3">
              <a:buFont typeface="Wingdings" pitchFamily="2" charset="2"/>
              <a:buChar char="ü"/>
            </a:pPr>
            <a:endParaRPr lang="en-US" altLang="ko-KR" sz="2000" dirty="0" smtClean="0"/>
          </a:p>
          <a:p>
            <a:pPr lvl="3">
              <a:buFont typeface="Wingdings" pitchFamily="2" charset="2"/>
              <a:buChar char="ü"/>
            </a:pPr>
            <a:r>
              <a:rPr lang="ko-KR" altLang="en-US" sz="2000" dirty="0" smtClean="0"/>
              <a:t>우리나라 같이 산지가 많은 지형에서는 경제적인 면과 속도저하의 측면을 동시에 고려</a:t>
            </a:r>
            <a:r>
              <a:rPr lang="en-US" altLang="ko-KR" sz="2000" dirty="0" smtClean="0"/>
              <a:t>.</a:t>
            </a:r>
          </a:p>
          <a:p>
            <a:pPr lvl="3">
              <a:buFont typeface="Wingdings" pitchFamily="2" charset="2"/>
              <a:buChar char="ü"/>
            </a:pPr>
            <a:endParaRPr lang="en-US" altLang="ko-KR" sz="2000" dirty="0" smtClean="0"/>
          </a:p>
          <a:p>
            <a:pPr lvl="3">
              <a:buFont typeface="Wingdings" pitchFamily="2" charset="2"/>
              <a:buChar char="ü"/>
            </a:pPr>
            <a:r>
              <a:rPr lang="ko-KR" altLang="en-US" sz="2000" dirty="0" smtClean="0"/>
              <a:t>도로구조시설기준에서는 차로의 종단경사는 도로의 구분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지형과 설계속도에 따라 최대종단경사를 결정</a:t>
            </a:r>
            <a:r>
              <a:rPr lang="en-US" altLang="ko-KR" sz="2000" dirty="0" smtClean="0"/>
              <a:t>.</a:t>
            </a:r>
          </a:p>
          <a:p>
            <a:pPr lvl="2">
              <a:buFont typeface="Wingdings" pitchFamily="2" charset="2"/>
              <a:buChar char="ü"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ko-KR" altLang="en-US" sz="3600" dirty="0" smtClean="0"/>
              <a:t>대구대 북문 </a:t>
            </a:r>
            <a:r>
              <a:rPr lang="en-US" altLang="ko-KR" sz="3600" dirty="0" smtClean="0">
                <a:sym typeface="Wingdings" pitchFamily="2" charset="2"/>
              </a:rPr>
              <a:t>&lt;---&gt; </a:t>
            </a:r>
            <a:r>
              <a:rPr lang="ko-KR" altLang="en-US" sz="3600" dirty="0" smtClean="0">
                <a:sym typeface="Wingdings" pitchFamily="2" charset="2"/>
              </a:rPr>
              <a:t>종합복지센터 </a:t>
            </a:r>
            <a:r>
              <a:rPr lang="en-US" altLang="ko-KR" sz="3600" dirty="0" smtClean="0">
                <a:sym typeface="Wingdings" pitchFamily="2" charset="2"/>
              </a:rPr>
              <a:t/>
            </a:r>
            <a:br>
              <a:rPr lang="en-US" altLang="ko-KR" sz="3600" dirty="0" smtClean="0">
                <a:sym typeface="Wingdings" pitchFamily="2" charset="2"/>
              </a:rPr>
            </a:br>
            <a:r>
              <a:rPr lang="ko-KR" altLang="en-US" sz="3600" dirty="0" smtClean="0">
                <a:sym typeface="Wingdings" pitchFamily="2" charset="2"/>
              </a:rPr>
              <a:t>간 연결도로</a:t>
            </a:r>
            <a:endParaRPr lang="ko-KR" altLang="en-US" sz="36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종단 </a:t>
            </a:r>
            <a:r>
              <a:rPr lang="ko-KR" altLang="en-US" dirty="0" smtClean="0"/>
              <a:t>경사 계획</a:t>
            </a:r>
            <a:endParaRPr lang="ko-KR" altLang="en-US" dirty="0"/>
          </a:p>
        </p:txBody>
      </p:sp>
      <p:pic>
        <p:nvPicPr>
          <p:cNvPr id="6" name="내용 개체 틀 5" descr="최대종단경사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800944"/>
            <a:ext cx="7198399" cy="4724400"/>
          </a:xfrm>
        </p:spPr>
      </p:pic>
      <p:sp>
        <p:nvSpPr>
          <p:cNvPr id="8" name="대각선 방향의 모서리가 잘린 사각형 7"/>
          <p:cNvSpPr/>
          <p:nvPr/>
        </p:nvSpPr>
        <p:spPr>
          <a:xfrm>
            <a:off x="539552" y="1412776"/>
            <a:ext cx="3528392" cy="86409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647564" y="1644769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 smtClean="0"/>
              <a:t>도로 설계 편람에 의하면</a:t>
            </a:r>
            <a:r>
              <a:rPr lang="en-US" altLang="ko-KR" sz="2000" dirty="0" smtClean="0"/>
              <a:t>…</a:t>
            </a:r>
            <a:endParaRPr lang="ko-KR" altLang="en-US" sz="2000" dirty="0"/>
          </a:p>
        </p:txBody>
      </p:sp>
      <p:cxnSp>
        <p:nvCxnSpPr>
          <p:cNvPr id="11" name="직선 화살표 연결선 10"/>
          <p:cNvCxnSpPr/>
          <p:nvPr/>
        </p:nvCxnSpPr>
        <p:spPr>
          <a:xfrm>
            <a:off x="1907704" y="5661248"/>
            <a:ext cx="4104456" cy="1588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 rot="5400000">
            <a:off x="5104560" y="4378165"/>
            <a:ext cx="2304256" cy="1588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425" y="1572104"/>
            <a:ext cx="7680325" cy="450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265969" y="228600"/>
            <a:ext cx="7680960" cy="1066800"/>
          </a:xfrm>
        </p:spPr>
        <p:txBody>
          <a:bodyPr anchor="t"/>
          <a:lstStyle/>
          <a:p>
            <a:r>
              <a:rPr lang="ko-KR" altLang="en-US" dirty="0" smtClean="0"/>
              <a:t>종단경사 계획안 </a:t>
            </a:r>
            <a:r>
              <a:rPr lang="en-US" altLang="ko-KR" dirty="0" smtClean="0"/>
              <a:t>1.</a:t>
            </a:r>
            <a:endParaRPr lang="ko-KR" altLang="en-US" dirty="0"/>
          </a:p>
        </p:txBody>
      </p:sp>
      <p:sp>
        <p:nvSpPr>
          <p:cNvPr id="9" name="모서리가 둥근 사각형 설명선 8"/>
          <p:cNvSpPr/>
          <p:nvPr/>
        </p:nvSpPr>
        <p:spPr>
          <a:xfrm>
            <a:off x="5724128" y="4509120"/>
            <a:ext cx="3096344" cy="2088232"/>
          </a:xfrm>
          <a:prstGeom prst="wedgeRoundRectCallout">
            <a:avLst>
              <a:gd name="adj1" fmla="val -68392"/>
              <a:gd name="adj2" fmla="val -102702"/>
              <a:gd name="adj3" fmla="val 16667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976156" y="4953072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기울기</a:t>
            </a:r>
            <a:r>
              <a:rPr lang="en-US" altLang="ko-KR" dirty="0" smtClean="0">
                <a:solidFill>
                  <a:schemeClr val="bg1"/>
                </a:solidFill>
              </a:rPr>
              <a:t>(3.2%)</a:t>
            </a:r>
            <a:r>
              <a:rPr lang="ko-KR" altLang="en-US" dirty="0" smtClean="0">
                <a:solidFill>
                  <a:schemeClr val="bg1"/>
                </a:solidFill>
              </a:rPr>
              <a:t>는 완만하지만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절토 량이 너무 많아 공사비가 많이 들것이다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endParaRPr lang="ko-KR" altLang="en-US" dirty="0">
              <a:solidFill>
                <a:schemeClr val="bg1"/>
              </a:solidFill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611560" y="1916832"/>
            <a:ext cx="7632848" cy="4221088"/>
            <a:chOff x="611560" y="1916832"/>
            <a:chExt cx="7632848" cy="4221088"/>
          </a:xfrm>
        </p:grpSpPr>
        <p:sp>
          <p:nvSpPr>
            <p:cNvPr id="11" name="폭발 2 10"/>
            <p:cNvSpPr/>
            <p:nvPr/>
          </p:nvSpPr>
          <p:spPr>
            <a:xfrm>
              <a:off x="611560" y="1916832"/>
              <a:ext cx="7632848" cy="4221088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TextBox 11"/>
            <p:cNvSpPr txBox="1"/>
            <p:nvPr/>
          </p:nvSpPr>
          <p:spPr>
            <a:xfrm rot="20254429">
              <a:off x="2484976" y="3375070"/>
              <a:ext cx="345638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0" dirty="0" smtClean="0"/>
                <a:t>부적절</a:t>
              </a:r>
              <a:endParaRPr lang="ko-KR" altLang="en-US" sz="8000" dirty="0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425" y="1572104"/>
            <a:ext cx="7680325" cy="450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265969" y="228600"/>
            <a:ext cx="7680960" cy="1066800"/>
          </a:xfrm>
        </p:spPr>
        <p:txBody>
          <a:bodyPr anchor="t"/>
          <a:lstStyle/>
          <a:p>
            <a:r>
              <a:rPr lang="ko-KR" altLang="en-US" dirty="0" smtClean="0"/>
              <a:t>종단경사 계획안 </a:t>
            </a:r>
            <a:r>
              <a:rPr lang="en-US" altLang="ko-KR" dirty="0" smtClean="0"/>
              <a:t>2.</a:t>
            </a:r>
            <a:endParaRPr lang="ko-KR" altLang="en-US" dirty="0"/>
          </a:p>
        </p:txBody>
      </p:sp>
      <p:sp>
        <p:nvSpPr>
          <p:cNvPr id="9" name="모서리가 둥근 사각형 설명선 8"/>
          <p:cNvSpPr/>
          <p:nvPr/>
        </p:nvSpPr>
        <p:spPr>
          <a:xfrm>
            <a:off x="5724128" y="4509120"/>
            <a:ext cx="3096344" cy="2088232"/>
          </a:xfrm>
          <a:prstGeom prst="wedgeRoundRectCallout">
            <a:avLst>
              <a:gd name="adj1" fmla="val -58866"/>
              <a:gd name="adj2" fmla="val -124596"/>
              <a:gd name="adj3" fmla="val 16667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976156" y="509157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 </a:t>
            </a:r>
            <a:r>
              <a:rPr lang="ko-KR" altLang="en-US" dirty="0" err="1" smtClean="0">
                <a:solidFill>
                  <a:schemeClr val="bg1"/>
                </a:solidFill>
              </a:rPr>
              <a:t>성토량에</a:t>
            </a:r>
            <a:r>
              <a:rPr lang="ko-KR" altLang="en-US" dirty="0" smtClean="0">
                <a:solidFill>
                  <a:schemeClr val="bg1"/>
                </a:solidFill>
              </a:rPr>
              <a:t> 비해 절토 량이 너무 많아 공사비가 많이 들것이다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endParaRPr lang="ko-KR" altLang="en-US" dirty="0">
              <a:solidFill>
                <a:schemeClr val="bg1"/>
              </a:solidFill>
            </a:endParaRPr>
          </a:p>
        </p:txBody>
      </p:sp>
      <p:grpSp>
        <p:nvGrpSpPr>
          <p:cNvPr id="2" name="그룹 12"/>
          <p:cNvGrpSpPr/>
          <p:nvPr/>
        </p:nvGrpSpPr>
        <p:grpSpPr>
          <a:xfrm>
            <a:off x="611560" y="1916832"/>
            <a:ext cx="7632848" cy="4221088"/>
            <a:chOff x="611560" y="1916832"/>
            <a:chExt cx="7632848" cy="4221088"/>
          </a:xfrm>
        </p:grpSpPr>
        <p:sp>
          <p:nvSpPr>
            <p:cNvPr id="11" name="폭발 2 10"/>
            <p:cNvSpPr/>
            <p:nvPr/>
          </p:nvSpPr>
          <p:spPr>
            <a:xfrm>
              <a:off x="611560" y="1916832"/>
              <a:ext cx="7632848" cy="4221088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TextBox 11"/>
            <p:cNvSpPr txBox="1"/>
            <p:nvPr/>
          </p:nvSpPr>
          <p:spPr>
            <a:xfrm rot="20254429">
              <a:off x="2484976" y="3375070"/>
              <a:ext cx="345638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0" dirty="0" smtClean="0"/>
                <a:t>부적절</a:t>
              </a:r>
              <a:endParaRPr lang="ko-KR" altLang="en-US" sz="8000" dirty="0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425" y="1572104"/>
            <a:ext cx="7680325" cy="450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265969" y="228600"/>
            <a:ext cx="7680960" cy="1066800"/>
          </a:xfrm>
        </p:spPr>
        <p:txBody>
          <a:bodyPr anchor="t"/>
          <a:lstStyle/>
          <a:p>
            <a:r>
              <a:rPr lang="ko-KR" altLang="en-US" dirty="0" smtClean="0"/>
              <a:t>종단경사 계획안 </a:t>
            </a:r>
            <a:r>
              <a:rPr lang="en-US" altLang="ko-KR" dirty="0" smtClean="0"/>
              <a:t>3.</a:t>
            </a:r>
            <a:endParaRPr lang="ko-KR" altLang="en-US" dirty="0"/>
          </a:p>
        </p:txBody>
      </p:sp>
      <p:sp>
        <p:nvSpPr>
          <p:cNvPr id="9" name="모서리가 둥근 사각형 설명선 8"/>
          <p:cNvSpPr/>
          <p:nvPr/>
        </p:nvSpPr>
        <p:spPr>
          <a:xfrm>
            <a:off x="5724128" y="4509120"/>
            <a:ext cx="3096344" cy="2088232"/>
          </a:xfrm>
          <a:prstGeom prst="wedgeRoundRectCallout">
            <a:avLst>
              <a:gd name="adj1" fmla="val -58866"/>
              <a:gd name="adj2" fmla="val -124596"/>
              <a:gd name="adj3" fmla="val 16667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976156" y="4953072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두 경사사의 기울기가 적합하고 </a:t>
            </a:r>
            <a:r>
              <a:rPr lang="ko-KR" altLang="en-US" dirty="0" err="1" smtClean="0">
                <a:solidFill>
                  <a:schemeClr val="bg1"/>
                </a:solidFill>
              </a:rPr>
              <a:t>절토량</a:t>
            </a:r>
            <a:r>
              <a:rPr lang="ko-KR" altLang="en-US" dirty="0" smtClean="0">
                <a:solidFill>
                  <a:schemeClr val="bg1"/>
                </a:solidFill>
              </a:rPr>
              <a:t> 및 </a:t>
            </a:r>
            <a:r>
              <a:rPr lang="ko-KR" altLang="en-US" dirty="0" err="1" smtClean="0">
                <a:solidFill>
                  <a:schemeClr val="bg1"/>
                </a:solidFill>
              </a:rPr>
              <a:t>성토량의</a:t>
            </a:r>
            <a:r>
              <a:rPr lang="ko-KR" altLang="en-US" dirty="0" smtClean="0">
                <a:solidFill>
                  <a:schemeClr val="bg1"/>
                </a:solidFill>
              </a:rPr>
              <a:t> 비율도 다른 계획안 보다 적절하다고 판단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endParaRPr lang="ko-KR" altLang="en-US" dirty="0">
              <a:solidFill>
                <a:schemeClr val="bg1"/>
              </a:solidFill>
            </a:endParaRPr>
          </a:p>
        </p:txBody>
      </p:sp>
      <p:grpSp>
        <p:nvGrpSpPr>
          <p:cNvPr id="15" name="그룹 12"/>
          <p:cNvGrpSpPr/>
          <p:nvPr/>
        </p:nvGrpSpPr>
        <p:grpSpPr>
          <a:xfrm>
            <a:off x="611560" y="1916832"/>
            <a:ext cx="7632848" cy="4221088"/>
            <a:chOff x="611560" y="1916832"/>
            <a:chExt cx="7632848" cy="4221088"/>
          </a:xfrm>
        </p:grpSpPr>
        <p:sp>
          <p:nvSpPr>
            <p:cNvPr id="16" name="폭발 2 15"/>
            <p:cNvSpPr/>
            <p:nvPr/>
          </p:nvSpPr>
          <p:spPr>
            <a:xfrm>
              <a:off x="611560" y="1916832"/>
              <a:ext cx="7632848" cy="4221088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TextBox 16"/>
            <p:cNvSpPr txBox="1"/>
            <p:nvPr/>
          </p:nvSpPr>
          <p:spPr>
            <a:xfrm rot="20254429">
              <a:off x="2484976" y="3375070"/>
              <a:ext cx="345638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0" dirty="0" smtClean="0"/>
                <a:t>선 정 </a:t>
              </a:r>
              <a:r>
                <a:rPr lang="en-US" altLang="ko-KR" sz="8000" dirty="0" smtClean="0"/>
                <a:t>!</a:t>
              </a:r>
              <a:endParaRPr lang="ko-KR" altLang="en-US" sz="8000" dirty="0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540054" cy="4724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altLang="ko-KR" sz="1700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sz="1700" dirty="0" smtClean="0"/>
              <a:t>승차감 개선을 위해 경사구간을 원활하게 접속시키고자 설치하는 곡선</a:t>
            </a:r>
            <a:r>
              <a:rPr lang="en-US" altLang="ko-KR" sz="1700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altLang="ko-KR" sz="1700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sz="1700" dirty="0" smtClean="0"/>
              <a:t> </a:t>
            </a:r>
            <a:r>
              <a:rPr lang="ko-KR" altLang="en-US" sz="1700" dirty="0" smtClean="0"/>
              <a:t>종단 노선의 경사가 급격히 변화하는 경우 차량의 충격을 해소하고 </a:t>
            </a:r>
            <a:r>
              <a:rPr lang="ko-KR" altLang="en-US" sz="1700" dirty="0" err="1" smtClean="0"/>
              <a:t>시거를</a:t>
            </a:r>
            <a:r>
              <a:rPr lang="ko-KR" altLang="en-US" sz="1700" dirty="0" smtClean="0"/>
              <a:t> 확보</a:t>
            </a:r>
            <a:r>
              <a:rPr lang="en-US" altLang="ko-KR" sz="1700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altLang="ko-KR" sz="1700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sz="1700" dirty="0" smtClean="0"/>
              <a:t>도로의 종단 곡선에서 주로 많이 적용되는 </a:t>
            </a:r>
            <a:r>
              <a:rPr lang="en-US" altLang="ko-KR" sz="1700" dirty="0" smtClean="0"/>
              <a:t>2</a:t>
            </a:r>
            <a:r>
              <a:rPr lang="ko-KR" altLang="en-US" sz="1700" dirty="0" smtClean="0"/>
              <a:t>차 포물선에 의한 종단곡선 설치 적용</a:t>
            </a:r>
            <a:r>
              <a:rPr lang="en-US" altLang="ko-KR" sz="1700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altLang="ko-KR" sz="1700" dirty="0" smtClean="0"/>
          </a:p>
          <a:p>
            <a:pPr>
              <a:buFont typeface="Wingdings" pitchFamily="2" charset="2"/>
              <a:buChar char="Ø"/>
            </a:pPr>
            <a:r>
              <a:rPr lang="en-US" altLang="ko-KR" sz="1700" dirty="0" smtClean="0"/>
              <a:t>V km/h </a:t>
            </a:r>
            <a:r>
              <a:rPr lang="ko-KR" altLang="en-US" sz="1700" dirty="0" smtClean="0"/>
              <a:t>속도로 주행중인 차량의 충격을 고려한 종단곡선의 길이</a:t>
            </a:r>
            <a:r>
              <a:rPr lang="en-US" altLang="ko-KR" sz="1700" dirty="0" smtClean="0"/>
              <a:t>(L)</a:t>
            </a:r>
            <a:r>
              <a:rPr lang="ko-KR" altLang="en-US" sz="1700" dirty="0" smtClean="0"/>
              <a:t>과 종거</a:t>
            </a:r>
            <a:r>
              <a:rPr lang="en-US" altLang="ko-KR" sz="1700" dirty="0" smtClean="0"/>
              <a:t>(y)</a:t>
            </a:r>
            <a:r>
              <a:rPr lang="ko-KR" altLang="en-US" sz="1700" dirty="0" smtClean="0"/>
              <a:t>를</a:t>
            </a:r>
            <a:r>
              <a:rPr lang="en-US" altLang="ko-KR" sz="1700" dirty="0" smtClean="0"/>
              <a:t> </a:t>
            </a:r>
            <a:r>
              <a:rPr lang="ko-KR" altLang="en-US" sz="1700" dirty="0" smtClean="0"/>
              <a:t>계산</a:t>
            </a:r>
            <a:r>
              <a:rPr lang="en-US" altLang="ko-KR" sz="1700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ko-KR" altLang="en-US" sz="17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종단 곡선 계획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풍요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TS101790491</Template>
  <TotalTime>536</TotalTime>
  <Words>259</Words>
  <Application>Microsoft Office PowerPoint</Application>
  <PresentationFormat>화면 슬라이드 쇼(4:3)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Mylar</vt:lpstr>
      <vt:lpstr>도로기하구조 설계</vt:lpstr>
      <vt:lpstr>목 차</vt:lpstr>
      <vt:lpstr>대구대 북문 &lt;---&gt; 종합복지센터  간 연결도로</vt:lpstr>
      <vt:lpstr>대구대 북문 &lt;---&gt; 종합복지센터  간 연결도로</vt:lpstr>
      <vt:lpstr>종단 경사 계획</vt:lpstr>
      <vt:lpstr>종단경사 계획안 1.</vt:lpstr>
      <vt:lpstr>종단경사 계획안 2.</vt:lpstr>
      <vt:lpstr>종단경사 계획안 3.</vt:lpstr>
      <vt:lpstr>종단 곡선 계획</vt:lpstr>
      <vt:lpstr>종단 곡선 설치 계획</vt:lpstr>
      <vt:lpstr>종단 곡선 설치 계산</vt:lpstr>
      <vt:lpstr>종단 곡선 설치</vt:lpstr>
      <vt:lpstr>종단곡선 설치</vt:lpstr>
      <vt:lpstr>슬라이드 14</vt:lpstr>
    </vt:vector>
  </TitlesOfParts>
  <Company>Black Edition SP3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XP</dc:creator>
  <cp:lastModifiedBy>Windows XP</cp:lastModifiedBy>
  <cp:revision>49</cp:revision>
  <dcterms:created xsi:type="dcterms:W3CDTF">2010-10-16T06:22:38Z</dcterms:created>
  <dcterms:modified xsi:type="dcterms:W3CDTF">2010-10-18T01:23:21Z</dcterms:modified>
</cp:coreProperties>
</file>