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75" r:id="rId3"/>
    <p:sldId id="323" r:id="rId4"/>
    <p:sldId id="261" r:id="rId5"/>
    <p:sldId id="328" r:id="rId6"/>
    <p:sldId id="259" r:id="rId7"/>
    <p:sldId id="330" r:id="rId8"/>
    <p:sldId id="324" r:id="rId9"/>
    <p:sldId id="326" r:id="rId10"/>
    <p:sldId id="325" r:id="rId11"/>
    <p:sldId id="331" r:id="rId12"/>
    <p:sldId id="327" r:id="rId13"/>
    <p:sldId id="278" r:id="rId1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3300"/>
    <a:srgbClr val="CC3300"/>
    <a:srgbClr val="CC0066"/>
    <a:srgbClr val="FF6600"/>
    <a:srgbClr val="FF0066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4" autoAdjust="0"/>
    <p:restoredTop sz="94662" autoAdjust="0"/>
  </p:normalViewPr>
  <p:slideViewPr>
    <p:cSldViewPr>
      <p:cViewPr>
        <p:scale>
          <a:sx n="80" d="100"/>
          <a:sy n="80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24D6A0A9-1D15-4FA5-B01E-78F29D4ED6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3" descr="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4" descr="밝은 수평선"/>
          <p:cNvSpPr>
            <a:spLocks/>
          </p:cNvSpPr>
          <p:nvPr userDrawn="1"/>
        </p:nvSpPr>
        <p:spPr bwMode="auto">
          <a:xfrm>
            <a:off x="-17463" y="3429000"/>
            <a:ext cx="9172576" cy="1727200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1632" y="666"/>
              </a:cxn>
              <a:cxn ang="0">
                <a:pos x="1632" y="816"/>
              </a:cxn>
              <a:cxn ang="0">
                <a:pos x="5202" y="816"/>
              </a:cxn>
              <a:cxn ang="0">
                <a:pos x="5202" y="594"/>
              </a:cxn>
              <a:cxn ang="0">
                <a:pos x="5778" y="594"/>
              </a:cxn>
              <a:cxn ang="0">
                <a:pos x="5778" y="0"/>
              </a:cxn>
              <a:cxn ang="0">
                <a:pos x="6" y="0"/>
              </a:cxn>
              <a:cxn ang="0">
                <a:pos x="0" y="666"/>
              </a:cxn>
            </a:cxnLst>
            <a:rect l="0" t="0" r="r" b="b"/>
            <a:pathLst>
              <a:path w="5778" h="816">
                <a:moveTo>
                  <a:pt x="0" y="666"/>
                </a:moveTo>
                <a:lnTo>
                  <a:pt x="1632" y="666"/>
                </a:lnTo>
                <a:lnTo>
                  <a:pt x="1632" y="816"/>
                </a:lnTo>
                <a:lnTo>
                  <a:pt x="5202" y="816"/>
                </a:lnTo>
                <a:lnTo>
                  <a:pt x="5202" y="594"/>
                </a:lnTo>
                <a:lnTo>
                  <a:pt x="5778" y="594"/>
                </a:lnTo>
                <a:lnTo>
                  <a:pt x="5778" y="0"/>
                </a:lnTo>
                <a:lnTo>
                  <a:pt x="6" y="0"/>
                </a:lnTo>
                <a:lnTo>
                  <a:pt x="0" y="666"/>
                </a:lnTo>
                <a:close/>
              </a:path>
            </a:pathLst>
          </a:custGeom>
          <a:pattFill prst="ltHorz">
            <a:fgClr>
              <a:schemeClr val="tx1">
                <a:alpha val="35001"/>
              </a:schemeClr>
            </a:fgClr>
            <a:bgClr>
              <a:schemeClr val="bg1">
                <a:alpha val="35001"/>
              </a:schemeClr>
            </a:bgClr>
          </a:patt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-19050" y="1168400"/>
            <a:ext cx="9163050" cy="2965450"/>
          </a:xfrm>
          <a:custGeom>
            <a:avLst/>
            <a:gdLst/>
            <a:ahLst/>
            <a:cxnLst>
              <a:cxn ang="0">
                <a:pos x="12" y="50"/>
              </a:cxn>
              <a:cxn ang="0">
                <a:pos x="1632" y="44"/>
              </a:cxn>
              <a:cxn ang="0">
                <a:pos x="1632" y="0"/>
              </a:cxn>
              <a:cxn ang="0">
                <a:pos x="5790" y="0"/>
              </a:cxn>
              <a:cxn ang="0">
                <a:pos x="5790" y="1820"/>
              </a:cxn>
              <a:cxn ang="0">
                <a:pos x="4194" y="1820"/>
              </a:cxn>
              <a:cxn ang="0">
                <a:pos x="4194" y="1868"/>
              </a:cxn>
              <a:cxn ang="0">
                <a:pos x="0" y="1856"/>
              </a:cxn>
              <a:cxn ang="0">
                <a:pos x="12" y="50"/>
              </a:cxn>
            </a:cxnLst>
            <a:rect l="0" t="0" r="r" b="b"/>
            <a:pathLst>
              <a:path w="5790" h="1868">
                <a:moveTo>
                  <a:pt x="12" y="50"/>
                </a:moveTo>
                <a:lnTo>
                  <a:pt x="1632" y="44"/>
                </a:lnTo>
                <a:lnTo>
                  <a:pt x="1632" y="0"/>
                </a:lnTo>
                <a:lnTo>
                  <a:pt x="5790" y="0"/>
                </a:lnTo>
                <a:lnTo>
                  <a:pt x="5790" y="1820"/>
                </a:lnTo>
                <a:lnTo>
                  <a:pt x="4194" y="1820"/>
                </a:lnTo>
                <a:lnTo>
                  <a:pt x="4194" y="1868"/>
                </a:lnTo>
                <a:lnTo>
                  <a:pt x="0" y="1856"/>
                </a:lnTo>
                <a:lnTo>
                  <a:pt x="12" y="50"/>
                </a:lnTo>
                <a:close/>
              </a:path>
            </a:pathLst>
          </a:custGeom>
          <a:solidFill>
            <a:srgbClr val="0291B1">
              <a:alpha val="80000"/>
            </a:srgb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-7938" y="1844675"/>
            <a:ext cx="9151938" cy="1571625"/>
          </a:xfrm>
          <a:prstGeom prst="rect">
            <a:avLst/>
          </a:prstGeom>
          <a:gradFill rotWithShape="1">
            <a:gsLst>
              <a:gs pos="0">
                <a:srgbClr val="00BEFC">
                  <a:alpha val="80000"/>
                </a:srgbClr>
              </a:gs>
              <a:gs pos="100000">
                <a:srgbClr val="00608A">
                  <a:alpha val="8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895350" y="-26988"/>
            <a:ext cx="7327900" cy="6864351"/>
            <a:chOff x="564" y="-4"/>
            <a:chExt cx="4616" cy="4324"/>
          </a:xfrm>
        </p:grpSpPr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564" y="0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624" y="-2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4178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418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610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180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3" name="Line 14"/>
          <p:cNvSpPr>
            <a:spLocks noChangeShapeType="1"/>
          </p:cNvSpPr>
          <p:nvPr userDrawn="1"/>
        </p:nvSpPr>
        <p:spPr bwMode="auto">
          <a:xfrm>
            <a:off x="0" y="3108325"/>
            <a:ext cx="9144000" cy="0"/>
          </a:xfrm>
          <a:prstGeom prst="line">
            <a:avLst/>
          </a:prstGeom>
          <a:noFill/>
          <a:ln w="9525">
            <a:solidFill>
              <a:srgbClr val="DDDDDD">
                <a:alpha val="70000"/>
              </a:srgbClr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4" name="Line 15"/>
          <p:cNvSpPr>
            <a:spLocks noChangeShapeType="1"/>
          </p:cNvSpPr>
          <p:nvPr userDrawn="1"/>
        </p:nvSpPr>
        <p:spPr bwMode="auto">
          <a:xfrm>
            <a:off x="0" y="857250"/>
            <a:ext cx="9144000" cy="0"/>
          </a:xfrm>
          <a:prstGeom prst="line">
            <a:avLst/>
          </a:prstGeom>
          <a:noFill/>
          <a:ln w="9525">
            <a:solidFill>
              <a:srgbClr val="FFFFFF">
                <a:alpha val="3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pSp>
        <p:nvGrpSpPr>
          <p:cNvPr id="15" name="Group 16"/>
          <p:cNvGrpSpPr>
            <a:grpSpLocks/>
          </p:cNvGrpSpPr>
          <p:nvPr userDrawn="1"/>
        </p:nvGrpSpPr>
        <p:grpSpPr bwMode="auto">
          <a:xfrm>
            <a:off x="0" y="-39688"/>
            <a:ext cx="9144000" cy="4068763"/>
            <a:chOff x="0" y="-25"/>
            <a:chExt cx="5760" cy="2563"/>
          </a:xfrm>
        </p:grpSpPr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684" y="1910"/>
              <a:ext cx="616" cy="616"/>
            </a:xfrm>
            <a:prstGeom prst="ellipse">
              <a:avLst/>
            </a:prstGeom>
            <a:noFill/>
            <a:ln w="9525" algn="ctr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1144" y="758"/>
              <a:ext cx="1760" cy="1760"/>
            </a:xfrm>
            <a:prstGeom prst="ellipse">
              <a:avLst/>
            </a:prstGeom>
            <a:noFill/>
            <a:ln w="9525" algn="ctr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0" y="0"/>
              <a:ext cx="4697" cy="2526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" name="Arc 20"/>
            <p:cNvSpPr>
              <a:spLocks/>
            </p:cNvSpPr>
            <p:nvPr/>
          </p:nvSpPr>
          <p:spPr bwMode="auto">
            <a:xfrm>
              <a:off x="2724" y="-25"/>
              <a:ext cx="3031" cy="2532"/>
            </a:xfrm>
            <a:custGeom>
              <a:avLst/>
              <a:gdLst>
                <a:gd name="G0" fmla="+- 21600 0 0"/>
                <a:gd name="G1" fmla="+- 7652 0 0"/>
                <a:gd name="G2" fmla="+- 21600 0 0"/>
                <a:gd name="T0" fmla="*/ 35010 w 35010"/>
                <a:gd name="T1" fmla="*/ 24585 h 29252"/>
                <a:gd name="T2" fmla="*/ 1401 w 35010"/>
                <a:gd name="T3" fmla="*/ 0 h 29252"/>
                <a:gd name="T4" fmla="*/ 21600 w 35010"/>
                <a:gd name="T5" fmla="*/ 7652 h 29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010" h="29252" fill="none" extrusionOk="0">
                  <a:moveTo>
                    <a:pt x="35010" y="24585"/>
                  </a:moveTo>
                  <a:cubicBezTo>
                    <a:pt x="31193" y="27607"/>
                    <a:pt x="26468" y="29251"/>
                    <a:pt x="21600" y="29252"/>
                  </a:cubicBezTo>
                  <a:cubicBezTo>
                    <a:pt x="9670" y="29252"/>
                    <a:pt x="0" y="19581"/>
                    <a:pt x="0" y="7652"/>
                  </a:cubicBezTo>
                  <a:cubicBezTo>
                    <a:pt x="-1" y="5037"/>
                    <a:pt x="474" y="2444"/>
                    <a:pt x="1400" y="-1"/>
                  </a:cubicBezTo>
                </a:path>
                <a:path w="35010" h="29252" stroke="0" extrusionOk="0">
                  <a:moveTo>
                    <a:pt x="35010" y="24585"/>
                  </a:moveTo>
                  <a:cubicBezTo>
                    <a:pt x="31193" y="27607"/>
                    <a:pt x="26468" y="29251"/>
                    <a:pt x="21600" y="29252"/>
                  </a:cubicBezTo>
                  <a:cubicBezTo>
                    <a:pt x="9670" y="29252"/>
                    <a:pt x="0" y="19581"/>
                    <a:pt x="0" y="7652"/>
                  </a:cubicBezTo>
                  <a:cubicBezTo>
                    <a:pt x="-1" y="5037"/>
                    <a:pt x="474" y="2444"/>
                    <a:pt x="1400" y="-1"/>
                  </a:cubicBezTo>
                  <a:lnTo>
                    <a:pt x="21600" y="7652"/>
                  </a:lnTo>
                  <a:close/>
                </a:path>
              </a:pathLst>
            </a:cu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0" y="2526"/>
              <a:ext cx="5760" cy="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390" y="2208"/>
              <a:ext cx="330" cy="330"/>
            </a:xfrm>
            <a:prstGeom prst="ellipse">
              <a:avLst/>
            </a:prstGeom>
            <a:noFill/>
            <a:ln w="9525" algn="ctr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F6AB8-084C-4640-AF41-282BA41200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41BCD-D305-439B-A32E-AE62CF00CA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제목, 텍스트 및 차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차트 개체 틀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C653B-D1F9-4470-9417-DBAA8A2D5F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  <a:prstGeom prst="rect">
            <a:avLst/>
          </a:prstGeo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DE40A91-6F74-4ACA-96A6-EB0147089694}" type="datetimeFigureOut">
              <a:rPr lang="ko-KR" altLang="en-US" smtClean="0"/>
              <a:pPr/>
              <a:t>2010-10-17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837A4CB7-9A3A-4D7D-B3E1-5647A9CAB37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A0014-E68B-49F5-B65E-B5CD941DF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E1FAE-F34A-4745-B52F-5A43ADD4C6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B40A8-FC06-4652-9EEE-38B775C206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4D1BA-0AB3-45C2-825F-BBB1A06E7B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31D5B-2FAE-49F5-9872-4C6B7269A1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4F28-6CE9-44C9-9F58-B95C1D50DE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F18C2-61B0-4360-B70C-19ADE8FDB0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F0659-A4F6-462C-A23D-C1057CB4C18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art-com.co.kr/online/ppt_gallery_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blu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25400"/>
            <a:ext cx="91440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Freeform 10" descr="밝은 수평선"/>
          <p:cNvSpPr>
            <a:spLocks/>
          </p:cNvSpPr>
          <p:nvPr userDrawn="1"/>
        </p:nvSpPr>
        <p:spPr bwMode="auto">
          <a:xfrm>
            <a:off x="-17463" y="476250"/>
            <a:ext cx="9172576" cy="96202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1632" y="666"/>
              </a:cxn>
              <a:cxn ang="0">
                <a:pos x="1632" y="816"/>
              </a:cxn>
              <a:cxn ang="0">
                <a:pos x="5202" y="816"/>
              </a:cxn>
              <a:cxn ang="0">
                <a:pos x="5202" y="594"/>
              </a:cxn>
              <a:cxn ang="0">
                <a:pos x="5778" y="594"/>
              </a:cxn>
              <a:cxn ang="0">
                <a:pos x="5778" y="0"/>
              </a:cxn>
              <a:cxn ang="0">
                <a:pos x="6" y="0"/>
              </a:cxn>
              <a:cxn ang="0">
                <a:pos x="0" y="666"/>
              </a:cxn>
            </a:cxnLst>
            <a:rect l="0" t="0" r="r" b="b"/>
            <a:pathLst>
              <a:path w="5778" h="816">
                <a:moveTo>
                  <a:pt x="0" y="666"/>
                </a:moveTo>
                <a:lnTo>
                  <a:pt x="1632" y="666"/>
                </a:lnTo>
                <a:lnTo>
                  <a:pt x="1632" y="816"/>
                </a:lnTo>
                <a:lnTo>
                  <a:pt x="5202" y="816"/>
                </a:lnTo>
                <a:lnTo>
                  <a:pt x="5202" y="594"/>
                </a:lnTo>
                <a:lnTo>
                  <a:pt x="5778" y="594"/>
                </a:lnTo>
                <a:lnTo>
                  <a:pt x="5778" y="0"/>
                </a:lnTo>
                <a:lnTo>
                  <a:pt x="6" y="0"/>
                </a:lnTo>
                <a:lnTo>
                  <a:pt x="0" y="666"/>
                </a:lnTo>
                <a:close/>
              </a:path>
            </a:pathLst>
          </a:custGeom>
          <a:pattFill prst="ltHorz">
            <a:fgClr>
              <a:schemeClr val="tx1">
                <a:alpha val="35001"/>
              </a:schemeClr>
            </a:fgClr>
            <a:bgClr>
              <a:schemeClr val="bg1">
                <a:alpha val="35001"/>
              </a:schemeClr>
            </a:bgClr>
          </a:patt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6548438"/>
            <a:ext cx="9153525" cy="31908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98925" y="6538913"/>
            <a:ext cx="9826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8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92518057-981D-478D-BB20-5F75B32303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149" name="Rectangle 5">
            <a:hlinkClick r:id="rId16"/>
          </p:cNvPr>
          <p:cNvSpPr>
            <a:spLocks noChangeArrowheads="1"/>
          </p:cNvSpPr>
          <p:nvPr userDrawn="1"/>
        </p:nvSpPr>
        <p:spPr bwMode="auto">
          <a:xfrm>
            <a:off x="7448550" y="6508750"/>
            <a:ext cx="16764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altLang="ko-KR" sz="1200">
                <a:latin typeface="Times New Roman" pitchFamily="18" charset="0"/>
              </a:rPr>
              <a:t>www.art-com.co.kr</a:t>
            </a:r>
          </a:p>
        </p:txBody>
      </p:sp>
      <p:sp>
        <p:nvSpPr>
          <p:cNvPr id="6150" name="Text Box 6">
            <a:hlinkClick r:id="rId16"/>
          </p:cNvPr>
          <p:cNvSpPr txBox="1">
            <a:spLocks noChangeArrowheads="1"/>
          </p:cNvSpPr>
          <p:nvPr userDrawn="1"/>
        </p:nvSpPr>
        <p:spPr bwMode="auto">
          <a:xfrm>
            <a:off x="85725" y="6551613"/>
            <a:ext cx="21939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700" b="0">
                <a:solidFill>
                  <a:srgbClr val="000000"/>
                </a:solidFill>
              </a:rPr>
              <a:t>Copyright </a:t>
            </a:r>
            <a:r>
              <a:rPr lang="en-US" altLang="ko-KR" sz="700" b="0">
                <a:solidFill>
                  <a:srgbClr val="000000"/>
                </a:solidFill>
                <a:latin typeface="Times New Roman"/>
              </a:rPr>
              <a:t>©</a:t>
            </a:r>
            <a:r>
              <a:rPr lang="en-US" altLang="ko-KR" sz="700" b="0">
                <a:solidFill>
                  <a:srgbClr val="000000"/>
                </a:solidFill>
              </a:rPr>
              <a:t> by ARTCOM PT  All rights reserved.</a:t>
            </a:r>
          </a:p>
        </p:txBody>
      </p:sp>
      <p:sp>
        <p:nvSpPr>
          <p:cNvPr id="6153" name="Freeform 9"/>
          <p:cNvSpPr>
            <a:spLocks/>
          </p:cNvSpPr>
          <p:nvPr userDrawn="1"/>
        </p:nvSpPr>
        <p:spPr bwMode="auto">
          <a:xfrm>
            <a:off x="0" y="0"/>
            <a:ext cx="9172575" cy="90805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5778" y="0"/>
              </a:cxn>
              <a:cxn ang="0">
                <a:pos x="5772" y="564"/>
              </a:cxn>
              <a:cxn ang="0">
                <a:pos x="4181" y="564"/>
              </a:cxn>
              <a:cxn ang="0">
                <a:pos x="4181" y="612"/>
              </a:cxn>
              <a:cxn ang="0">
                <a:pos x="0" y="600"/>
              </a:cxn>
              <a:cxn ang="0">
                <a:pos x="0" y="24"/>
              </a:cxn>
            </a:cxnLst>
            <a:rect l="0" t="0" r="r" b="b"/>
            <a:pathLst>
              <a:path w="5778" h="612">
                <a:moveTo>
                  <a:pt x="0" y="24"/>
                </a:moveTo>
                <a:lnTo>
                  <a:pt x="5778" y="0"/>
                </a:lnTo>
                <a:lnTo>
                  <a:pt x="5772" y="564"/>
                </a:lnTo>
                <a:lnTo>
                  <a:pt x="4181" y="564"/>
                </a:lnTo>
                <a:lnTo>
                  <a:pt x="4181" y="612"/>
                </a:lnTo>
                <a:lnTo>
                  <a:pt x="0" y="600"/>
                </a:lnTo>
                <a:lnTo>
                  <a:pt x="0" y="24"/>
                </a:lnTo>
                <a:close/>
              </a:path>
            </a:pathLst>
          </a:custGeom>
          <a:solidFill>
            <a:srgbClr val="0291B1">
              <a:alpha val="80000"/>
            </a:srgb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152" name="Rectangle 8"/>
          <p:cNvSpPr>
            <a:spLocks noChangeArrowheads="1"/>
          </p:cNvSpPr>
          <p:nvPr userDrawn="1"/>
        </p:nvSpPr>
        <p:spPr bwMode="auto">
          <a:xfrm>
            <a:off x="0" y="0"/>
            <a:ext cx="9151938" cy="692150"/>
          </a:xfrm>
          <a:prstGeom prst="rect">
            <a:avLst/>
          </a:prstGeom>
          <a:gradFill rotWithShape="1">
            <a:gsLst>
              <a:gs pos="0">
                <a:srgbClr val="00BEFC">
                  <a:alpha val="80000"/>
                </a:srgbClr>
              </a:gs>
              <a:gs pos="100000">
                <a:srgbClr val="00608A">
                  <a:alpha val="8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151" name="Rectangle 7"/>
          <p:cNvSpPr>
            <a:spLocks noChangeArrowheads="1"/>
          </p:cNvSpPr>
          <p:nvPr userDrawn="1"/>
        </p:nvSpPr>
        <p:spPr bwMode="white">
          <a:xfrm>
            <a:off x="6124575" y="373063"/>
            <a:ext cx="300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latinLnBrk="0" hangingPunct="0">
              <a:defRPr/>
            </a:pPr>
            <a:r>
              <a:rPr kumimoji="0" lang="en-US" altLang="ko-KR" sz="1400" b="0">
                <a:solidFill>
                  <a:srgbClr val="DDDDDD"/>
                </a:solidFill>
                <a:latin typeface="HY견고딕" pitchFamily="18" charset="-127"/>
                <a:ea typeface="HY견고딕" pitchFamily="18" charset="-127"/>
              </a:rPr>
              <a:t>Company</a:t>
            </a:r>
            <a:r>
              <a:rPr kumimoji="0" lang="en-US" altLang="ko-KR" sz="1600" b="0"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0" lang="en-US" altLang="ko-KR" sz="2000">
                <a:solidFill>
                  <a:srgbClr val="FF6600"/>
                </a:solidFill>
                <a:latin typeface="Arial Black" pitchFamily="34" charset="0"/>
                <a:ea typeface="HY견고딕" pitchFamily="18" charset="-127"/>
              </a:rPr>
              <a:t>Logo</a:t>
            </a:r>
          </a:p>
        </p:txBody>
      </p:sp>
      <p:grpSp>
        <p:nvGrpSpPr>
          <p:cNvPr id="2059" name="Group 12"/>
          <p:cNvGrpSpPr>
            <a:grpSpLocks/>
          </p:cNvGrpSpPr>
          <p:nvPr userDrawn="1"/>
        </p:nvGrpSpPr>
        <p:grpSpPr bwMode="auto">
          <a:xfrm>
            <a:off x="904875" y="-26988"/>
            <a:ext cx="7327900" cy="6864351"/>
            <a:chOff x="564" y="-4"/>
            <a:chExt cx="4616" cy="4324"/>
          </a:xfrm>
        </p:grpSpPr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564" y="0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1624" y="-2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4178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418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610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5180" y="-4"/>
              <a:ext cx="0" cy="4320"/>
            </a:xfrm>
            <a:prstGeom prst="line">
              <a:avLst/>
            </a:prstGeom>
            <a:noFill/>
            <a:ln w="9525">
              <a:solidFill>
                <a:srgbClr val="FFFFFF">
                  <a:alpha val="3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9" r:id="rId13"/>
  </p:sldLayoutIdLst>
  <p:hf hdr="0" ftr="0" dt="0"/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£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£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7"/>
          <p:cNvSpPr>
            <a:spLocks noChangeArrowheads="1"/>
          </p:cNvSpPr>
          <p:nvPr/>
        </p:nvSpPr>
        <p:spPr bwMode="auto">
          <a:xfrm>
            <a:off x="755576" y="1196752"/>
            <a:ext cx="7488832" cy="136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ko-KR" altLang="en-US" sz="6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도로기하구조 설계</a:t>
            </a:r>
            <a:endParaRPr lang="en-US" altLang="ko-KR" sz="66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2996952"/>
            <a:ext cx="3888432" cy="36009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440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친해지길 </a:t>
            </a:r>
            <a:r>
              <a:rPr lang="ko-KR" altLang="en-US" sz="440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바래</a:t>
            </a:r>
            <a:endParaRPr lang="en-US" altLang="ko-KR" sz="4400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>
              <a:defRPr/>
            </a:pPr>
            <a:r>
              <a:rPr lang="ko-KR" altLang="en-US" sz="440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 </a:t>
            </a:r>
            <a:endParaRPr lang="en-US" altLang="ko-KR" sz="440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 algn="r">
              <a:defRPr/>
            </a:pPr>
            <a:r>
              <a:rPr lang="ko-KR" altLang="en-US" sz="280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권우정</a:t>
            </a:r>
            <a:endParaRPr lang="en-US" altLang="ko-KR" sz="280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 algn="r">
              <a:defRPr/>
            </a:pPr>
            <a:r>
              <a:rPr lang="ko-KR" altLang="en-US" sz="280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김영식</a:t>
            </a:r>
            <a:endParaRPr lang="en-US" altLang="ko-KR" sz="280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 algn="r">
              <a:defRPr/>
            </a:pPr>
            <a:r>
              <a:rPr lang="ko-KR" altLang="en-US" sz="2800" dirty="0" err="1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김평동</a:t>
            </a:r>
            <a:endParaRPr lang="en-US" altLang="ko-KR" sz="280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 algn="r">
              <a:defRPr/>
            </a:pPr>
            <a:r>
              <a:rPr lang="ko-KR" altLang="en-US" sz="280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이선오</a:t>
            </a:r>
            <a:endParaRPr lang="en-US" altLang="ko-KR" sz="2800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  <a:p>
            <a:pPr algn="r">
              <a:defRPr/>
            </a:pPr>
            <a:r>
              <a:rPr lang="ko-KR" altLang="en-US" sz="280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Gothic-Extra" pitchFamily="18" charset="-127"/>
                <a:ea typeface="HYGothic-Extra" pitchFamily="18" charset="-127"/>
              </a:rPr>
              <a:t>박병규</a:t>
            </a:r>
            <a:endParaRPr lang="ko-KR" altLang="en-US" sz="280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10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25266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No.18 </a:t>
            </a:r>
            <a:r>
              <a:rPr lang="ko-KR" altLang="en-US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계산식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67544" y="908720"/>
            <a:ext cx="195277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경사 </a:t>
            </a:r>
            <a:r>
              <a:rPr lang="en-US" altLang="ko-KR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점</a:t>
            </a:r>
            <a:endParaRPr lang="en-US" altLang="ko-KR" sz="2600" dirty="0">
              <a:solidFill>
                <a:srgbClr val="FFC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4513" name="_x109126096" descr="DRW000017c46e0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7704856" cy="5252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56895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8532440" cy="199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227013"/>
            <a:ext cx="25266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No.18 </a:t>
            </a:r>
            <a:r>
              <a:rPr lang="ko-KR" altLang="en-US" sz="26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종곡선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1" name="그림 6" descr="K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그룹 21"/>
          <p:cNvGrpSpPr/>
          <p:nvPr/>
        </p:nvGrpSpPr>
        <p:grpSpPr>
          <a:xfrm>
            <a:off x="3491880" y="2996952"/>
            <a:ext cx="1867065" cy="1822021"/>
            <a:chOff x="3491880" y="2996952"/>
            <a:chExt cx="1867065" cy="1822021"/>
          </a:xfrm>
        </p:grpSpPr>
        <p:grpSp>
          <p:nvGrpSpPr>
            <p:cNvPr id="2" name="그룹 15"/>
            <p:cNvGrpSpPr/>
            <p:nvPr/>
          </p:nvGrpSpPr>
          <p:grpSpPr>
            <a:xfrm>
              <a:off x="3491880" y="2996952"/>
              <a:ext cx="1867065" cy="1822021"/>
              <a:chOff x="3491880" y="2996952"/>
              <a:chExt cx="1867065" cy="1822021"/>
            </a:xfrm>
          </p:grpSpPr>
          <p:sp>
            <p:nvSpPr>
              <p:cNvPr id="6" name="타원 5"/>
              <p:cNvSpPr/>
              <p:nvPr/>
            </p:nvSpPr>
            <p:spPr>
              <a:xfrm>
                <a:off x="5076056" y="4437112"/>
                <a:ext cx="282889" cy="381861"/>
              </a:xfrm>
              <a:prstGeom prst="ellipse">
                <a:avLst/>
              </a:prstGeom>
              <a:solidFill>
                <a:schemeClr val="accent1">
                  <a:tint val="100000"/>
                  <a:shade val="100000"/>
                  <a:hueMod val="100000"/>
                  <a:satMod val="100000"/>
                  <a:alpha val="40000"/>
                </a:schemeClr>
              </a:solidFill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" name="꺾인 연결선 8"/>
              <p:cNvCxnSpPr/>
              <p:nvPr/>
            </p:nvCxnSpPr>
            <p:spPr>
              <a:xfrm rot="16200000" flipV="1">
                <a:off x="3779911" y="2996953"/>
                <a:ext cx="1440162" cy="1440160"/>
              </a:xfrm>
              <a:prstGeom prst="bentConnector3">
                <a:avLst>
                  <a:gd name="adj1" fmla="val 50000"/>
                </a:avLst>
              </a:prstGeom>
              <a:ln w="50800">
                <a:solidFill>
                  <a:srgbClr val="C00000"/>
                </a:solidFill>
                <a:prstDash val="dash"/>
                <a:tailEnd type="arrow"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3491880" y="3789040"/>
                <a:ext cx="1080120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No. 18</a:t>
                </a:r>
                <a:endParaRPr lang="ko-KR" altLang="en-US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635896" y="3789040"/>
              <a:ext cx="144016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 smtClean="0">
                  <a:solidFill>
                    <a:srgbClr val="FF0000"/>
                  </a:solidFill>
                </a:rPr>
                <a:t>No. 18</a:t>
              </a:r>
              <a:endParaRPr lang="ko-KR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907704" y="24836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82.43</a:t>
            </a:r>
            <a:endParaRPr lang="ko-KR" altLang="en-US" dirty="0"/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 bwMode="auto">
          <a:xfrm rot="5400000" flipH="1" flipV="1">
            <a:off x="2182380" y="2182216"/>
            <a:ext cx="494764" cy="1080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39952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83.39</a:t>
            </a:r>
            <a:endParaRPr lang="ko-KR" altLang="en-US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 bwMode="auto">
          <a:xfrm rot="5400000" flipH="1" flipV="1">
            <a:off x="4391980" y="1916832"/>
            <a:ext cx="504056" cy="7200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300192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82.62</a:t>
            </a:r>
            <a:endParaRPr lang="ko-KR" altLang="en-US" dirty="0"/>
          </a:p>
        </p:txBody>
      </p:sp>
      <p:cxnSp>
        <p:nvCxnSpPr>
          <p:cNvPr id="21" name="직선 화살표 연결선 20"/>
          <p:cNvCxnSpPr>
            <a:stCxn id="20" idx="0"/>
          </p:cNvCxnSpPr>
          <p:nvPr/>
        </p:nvCxnSpPr>
        <p:spPr bwMode="auto">
          <a:xfrm rot="5400000" flipH="1" flipV="1">
            <a:off x="6552220" y="1844824"/>
            <a:ext cx="504056" cy="7200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3" name="그룹 22"/>
          <p:cNvGrpSpPr/>
          <p:nvPr/>
        </p:nvGrpSpPr>
        <p:grpSpPr>
          <a:xfrm>
            <a:off x="0" y="6411292"/>
            <a:ext cx="9144000" cy="474092"/>
            <a:chOff x="0" y="6411292"/>
            <a:chExt cx="9144000" cy="474092"/>
          </a:xfrm>
        </p:grpSpPr>
        <p:sp>
          <p:nvSpPr>
            <p:cNvPr id="24" name="직사각형 23"/>
            <p:cNvSpPr/>
            <p:nvPr/>
          </p:nvSpPr>
          <p:spPr bwMode="auto">
            <a:xfrm>
              <a:off x="0" y="6429375"/>
              <a:ext cx="9144000" cy="4286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pic>
          <p:nvPicPr>
            <p:cNvPr id="25" name="그림 6" descr="K-1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6411292"/>
              <a:ext cx="1677988" cy="47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0" y="404664"/>
            <a:ext cx="9144000" cy="6453336"/>
          </a:xfrm>
          <a:prstGeom prst="rect">
            <a:avLst/>
          </a:prstGeom>
          <a:solidFill>
            <a:schemeClr val="tx1">
              <a:alpha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charset="-127"/>
              <a:ea typeface="굴림" charset="-127"/>
            </a:endParaRPr>
          </a:p>
        </p:txBody>
      </p:sp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12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233429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6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종곡선</a:t>
            </a:r>
            <a:r>
              <a:rPr lang="ko-KR" altLang="en-US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결과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620688"/>
            <a:ext cx="849694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2771636"/>
            <a:ext cx="683568" cy="369332"/>
          </a:xfrm>
          <a:prstGeom prst="rect">
            <a:avLst/>
          </a:prstGeom>
          <a:solidFill>
            <a:schemeClr val="tx1">
              <a:alpha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>
                    <a:alpha val="95000"/>
                  </a:schemeClr>
                </a:solidFill>
              </a:rPr>
              <a:t>50m</a:t>
            </a:r>
            <a:endParaRPr lang="ko-KR" altLang="en-US" dirty="0">
              <a:solidFill>
                <a:schemeClr val="bg1">
                  <a:alpha val="95000"/>
                </a:schemeClr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0" y="6411292"/>
            <a:ext cx="9144000" cy="474092"/>
            <a:chOff x="0" y="6411292"/>
            <a:chExt cx="9144000" cy="474092"/>
          </a:xfrm>
        </p:grpSpPr>
        <p:sp>
          <p:nvSpPr>
            <p:cNvPr id="17" name="직사각형 16"/>
            <p:cNvSpPr/>
            <p:nvPr/>
          </p:nvSpPr>
          <p:spPr bwMode="auto">
            <a:xfrm>
              <a:off x="0" y="6429375"/>
              <a:ext cx="9144000" cy="4286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pic>
          <p:nvPicPr>
            <p:cNvPr id="18" name="그림 6" descr="K-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411292"/>
              <a:ext cx="1677988" cy="47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1725853-CF81-4749-B752-0A6D45B355F2}" type="slidenum">
              <a:rPr lang="en-US" altLang="ko-KR" smtClean="0"/>
              <a:pPr/>
              <a:t>13</a:t>
            </a:fld>
            <a:endParaRPr lang="en-US" altLang="ko-KR" smtClean="0"/>
          </a:p>
        </p:txBody>
      </p:sp>
      <p:pic>
        <p:nvPicPr>
          <p:cNvPr id="23555" name="그림 2" descr="bg_0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2512164"/>
            <a:ext cx="7000924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60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감  사  합  </a:t>
            </a:r>
            <a:r>
              <a:rPr lang="ko-KR" altLang="en-US" sz="60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니</a:t>
            </a:r>
            <a:r>
              <a:rPr lang="ko-KR" altLang="en-US" sz="60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  다</a:t>
            </a:r>
            <a:endParaRPr lang="en-US" altLang="ko-KR" sz="6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  <a:p>
            <a:pPr>
              <a:defRPr/>
            </a:pPr>
            <a:endParaRPr lang="en-US" altLang="ko-KR" sz="6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bg_0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89D5219-2D8B-4FCA-93C1-1694FF2EB5EC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  <p:pic>
        <p:nvPicPr>
          <p:cNvPr id="5124" name="그림 6" descr="K-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1900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357422" y="2355559"/>
            <a:ext cx="31506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200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종단 곡선 설명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428604"/>
            <a:ext cx="3714776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50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발 표 순 서</a:t>
            </a:r>
          </a:p>
        </p:txBody>
      </p:sp>
      <p:pic>
        <p:nvPicPr>
          <p:cNvPr id="5127" name="그림 4" descr="작은볼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7244" y="4355821"/>
            <a:ext cx="482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451792" y="3284253"/>
            <a:ext cx="400052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No.1 </a:t>
            </a:r>
            <a:r>
              <a:rPr lang="ko-KR" altLang="en-US" sz="32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종곡선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61614" y="4284385"/>
            <a:ext cx="421484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No.18 </a:t>
            </a:r>
            <a:r>
              <a:rPr lang="ko-KR" altLang="en-US" sz="32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종곡선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5132" name="그림 4" descr="작은볼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8867" y="3355696"/>
            <a:ext cx="482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그림 4" descr="작은볼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63" y="2355571"/>
            <a:ext cx="482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3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386035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종단 곡선의 설치 이유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-1016" y="2132856"/>
          <a:ext cx="914501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5016"/>
              </a:tblGrid>
              <a:tr h="4032448">
                <a:tc>
                  <a:txBody>
                    <a:bodyPr/>
                    <a:lstStyle/>
                    <a:p>
                      <a:pPr marL="342900" indent="-342900" latinLnBrk="1">
                        <a:buNone/>
                      </a:pP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  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종단 노선의 경사가 급격히 변화하는 경우 차량의             </a:t>
                      </a: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    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충격을 해소하고 </a:t>
                      </a:r>
                      <a:r>
                        <a:rPr lang="ko-KR" altLang="en-US" sz="2800" dirty="0" err="1" smtClean="0">
                          <a:latin typeface="HY강B" pitchFamily="18" charset="-127"/>
                          <a:ea typeface="HY강B" pitchFamily="18" charset="-127"/>
                        </a:rPr>
                        <a:t>시거를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 확보하며 승차감을 개선     </a:t>
                      </a: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    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하기 위해 경사변환 구간을 원활하게 접속</a:t>
                      </a: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시키고자       </a:t>
                      </a: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    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설치하는 곡선이 </a:t>
                      </a:r>
                      <a:r>
                        <a:rPr lang="ko-KR" altLang="en-US" sz="2800" dirty="0" err="1" smtClean="0">
                          <a:latin typeface="HY강B" pitchFamily="18" charset="-127"/>
                          <a:ea typeface="HY강B" pitchFamily="18" charset="-127"/>
                        </a:rPr>
                        <a:t>종곡선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 입니다</a:t>
                      </a: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.</a:t>
                      </a:r>
                    </a:p>
                    <a:p>
                      <a:pPr marL="342900" indent="-342900" latinLnBrk="1">
                        <a:buNone/>
                      </a:pP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dirty="0" smtClean="0">
                          <a:latin typeface="HY강B" pitchFamily="18" charset="-127"/>
                          <a:ea typeface="HY강B" pitchFamily="18" charset="-127"/>
                        </a:rPr>
                        <a:t>    </a:t>
                      </a:r>
                      <a:r>
                        <a:rPr lang="ko-KR" altLang="en-US" sz="2800" dirty="0" err="1" smtClean="0">
                          <a:latin typeface="HY강B" pitchFamily="18" charset="-127"/>
                          <a:ea typeface="HY강B" pitchFamily="18" charset="-127"/>
                        </a:rPr>
                        <a:t>저희조는</a:t>
                      </a: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 이번 수준측량을 통해 교통이 원활하지 못한 </a:t>
                      </a: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ko-KR" altLang="en-US" sz="2800" dirty="0" smtClean="0">
                          <a:latin typeface="HY강B" pitchFamily="18" charset="-127"/>
                          <a:ea typeface="HY강B" pitchFamily="18" charset="-127"/>
                        </a:rPr>
                        <a:t>     구간을 임의로 지정하여 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</a:t>
                      </a:r>
                      <a:r>
                        <a:rPr lang="ko-KR" altLang="en-US" sz="2800" baseline="0" dirty="0" err="1" smtClean="0">
                          <a:latin typeface="HY강B" pitchFamily="18" charset="-127"/>
                          <a:ea typeface="HY강B" pitchFamily="18" charset="-127"/>
                        </a:rPr>
                        <a:t>학교내에는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</a:t>
                      </a: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20km/h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의 속도     </a:t>
                      </a:r>
                      <a:endParaRPr lang="en-US" altLang="ko-KR" sz="2800" baseline="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    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를 지켜야 하므로 설계속도를 </a:t>
                      </a: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40km/h 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로</a:t>
                      </a: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지정한 뒤 종  </a:t>
                      </a:r>
                      <a:endParaRPr lang="en-US" altLang="ko-KR" sz="2800" baseline="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    </a:t>
                      </a:r>
                      <a:r>
                        <a:rPr lang="ko-KR" altLang="en-US" sz="2800" baseline="0" dirty="0" err="1" smtClean="0">
                          <a:latin typeface="HY강B" pitchFamily="18" charset="-127"/>
                          <a:ea typeface="HY강B" pitchFamily="18" charset="-127"/>
                        </a:rPr>
                        <a:t>단곡선을</a:t>
                      </a:r>
                      <a:r>
                        <a:rPr lang="ko-KR" altLang="en-US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 설계 하여 보았습니다</a:t>
                      </a:r>
                      <a:r>
                        <a:rPr lang="en-US" altLang="ko-KR" sz="2800" baseline="0" dirty="0" smtClean="0">
                          <a:latin typeface="HY강B" pitchFamily="18" charset="-127"/>
                          <a:ea typeface="HY강B" pitchFamily="18" charset="-127"/>
                        </a:rPr>
                        <a:t>.</a:t>
                      </a: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marL="342900" indent="-342900" latinLnBrk="1">
                        <a:buNone/>
                      </a:pPr>
                      <a:endParaRPr lang="en-US" altLang="ko-KR" sz="2800" dirty="0" smtClean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2" descr="bg_0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2500313"/>
            <a:ext cx="571500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15008" y="2357430"/>
            <a:ext cx="3071834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5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No.1</a:t>
            </a:r>
            <a:r>
              <a:rPr lang="ko-KR" altLang="en-US" sz="5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점</a:t>
            </a:r>
            <a:endParaRPr lang="ko-KR" altLang="en-US" sz="5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6149" name="그림 6" descr="K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11900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66" y="3861048"/>
            <a:ext cx="360040" cy="3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576222" y="3717032"/>
            <a:ext cx="2532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계산식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9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66" y="4725144"/>
            <a:ext cx="360040" cy="3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564220" y="4572417"/>
            <a:ext cx="2532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2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종곡선</a:t>
            </a:r>
            <a:r>
              <a:rPr lang="ko-KR" alt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 그림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11" name="_x41725128" descr="EMB000006209c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548680"/>
            <a:ext cx="4752528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233589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 </a:t>
            </a:r>
            <a:r>
              <a:rPr lang="ko-KR" altLang="en-US" sz="26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종곡선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8532440" cy="199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타원 17"/>
          <p:cNvSpPr/>
          <p:nvPr/>
        </p:nvSpPr>
        <p:spPr>
          <a:xfrm>
            <a:off x="755576" y="4869160"/>
            <a:ext cx="360040" cy="504056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꺾인 연결선 19"/>
          <p:cNvCxnSpPr/>
          <p:nvPr/>
        </p:nvCxnSpPr>
        <p:spPr>
          <a:xfrm rot="5400000" flipH="1" flipV="1">
            <a:off x="941760" y="4034904"/>
            <a:ext cx="851768" cy="792088"/>
          </a:xfrm>
          <a:prstGeom prst="bentConnector3">
            <a:avLst>
              <a:gd name="adj1" fmla="val 50000"/>
            </a:avLst>
          </a:prstGeom>
          <a:ln w="508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79712" y="4149080"/>
            <a:ext cx="86409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No. 1 </a:t>
            </a:r>
            <a:endParaRPr lang="ko-KR" altLang="en-US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219" y="1052736"/>
            <a:ext cx="888979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233589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 </a:t>
            </a:r>
            <a:r>
              <a:rPr lang="ko-KR" altLang="en-US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계산식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6081" name="_x86682856" descr="DRW000017c46e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556792"/>
            <a:ext cx="6984776" cy="5036355"/>
          </a:xfrm>
          <a:prstGeom prst="rect">
            <a:avLst/>
          </a:prstGeom>
          <a:noFill/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67544" y="908720"/>
            <a:ext cx="176202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경사 </a:t>
            </a:r>
            <a:r>
              <a:rPr lang="en-US" altLang="ko-KR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600" dirty="0" smtClean="0">
                <a:solidFill>
                  <a:srgbClr val="FFC000"/>
                </a:solidFill>
                <a:latin typeface="HY헤드라인M" pitchFamily="18" charset="-127"/>
                <a:ea typeface="HY헤드라인M" pitchFamily="18" charset="-127"/>
              </a:rPr>
              <a:t>점</a:t>
            </a:r>
            <a:endParaRPr lang="en-US" altLang="ko-KR" sz="2600" dirty="0">
              <a:solidFill>
                <a:srgbClr val="FFC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4341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8532440" cy="199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타원 9"/>
          <p:cNvSpPr/>
          <p:nvPr/>
        </p:nvSpPr>
        <p:spPr>
          <a:xfrm>
            <a:off x="755576" y="5021904"/>
            <a:ext cx="655787" cy="351312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33"/>
          <p:cNvGrpSpPr/>
          <p:nvPr/>
        </p:nvGrpSpPr>
        <p:grpSpPr>
          <a:xfrm>
            <a:off x="1149048" y="3717032"/>
            <a:ext cx="3278936" cy="1376863"/>
            <a:chOff x="971600" y="2996952"/>
            <a:chExt cx="1800200" cy="1975499"/>
          </a:xfrm>
        </p:grpSpPr>
        <p:cxnSp>
          <p:nvCxnSpPr>
            <p:cNvPr id="25" name="꺾인 연결선 24"/>
            <p:cNvCxnSpPr/>
            <p:nvPr/>
          </p:nvCxnSpPr>
          <p:spPr>
            <a:xfrm rot="5400000" flipH="1" flipV="1">
              <a:off x="935596" y="3032956"/>
              <a:ext cx="1872208" cy="1800200"/>
            </a:xfrm>
            <a:prstGeom prst="bent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309049" y="4133426"/>
              <a:ext cx="1067413" cy="83902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200" dirty="0" smtClean="0">
                  <a:solidFill>
                    <a:srgbClr val="002060"/>
                  </a:solidFill>
                </a:rPr>
                <a:t>No. 1 </a:t>
              </a:r>
              <a:endParaRPr lang="ko-KR" altLang="en-US" sz="3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" y="227013"/>
            <a:ext cx="233589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 </a:t>
            </a:r>
            <a:r>
              <a:rPr lang="ko-KR" altLang="en-US" sz="26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종곡선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1" name="그림 6" descr="K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39552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53.25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23928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54.25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96336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54.48</a:t>
            </a:r>
            <a:endParaRPr lang="ko-KR" altLang="en-US" dirty="0"/>
          </a:p>
        </p:txBody>
      </p:sp>
      <p:cxnSp>
        <p:nvCxnSpPr>
          <p:cNvPr id="16" name="직선 화살표 연결선 15"/>
          <p:cNvCxnSpPr>
            <a:stCxn id="12" idx="2"/>
          </p:cNvCxnSpPr>
          <p:nvPr/>
        </p:nvCxnSpPr>
        <p:spPr bwMode="auto">
          <a:xfrm rot="5400000">
            <a:off x="814228" y="2659560"/>
            <a:ext cx="350748" cy="3600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 rot="16200000" flipH="1">
            <a:off x="4193958" y="1754814"/>
            <a:ext cx="504056" cy="1080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 rot="5400000" flipH="1" flipV="1">
            <a:off x="7776356" y="1880828"/>
            <a:ext cx="504056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6" name="그룹 25"/>
          <p:cNvGrpSpPr/>
          <p:nvPr/>
        </p:nvGrpSpPr>
        <p:grpSpPr>
          <a:xfrm>
            <a:off x="0" y="6411292"/>
            <a:ext cx="9144000" cy="474092"/>
            <a:chOff x="0" y="6411292"/>
            <a:chExt cx="9144000" cy="474092"/>
          </a:xfrm>
        </p:grpSpPr>
        <p:sp>
          <p:nvSpPr>
            <p:cNvPr id="24" name="직사각형 23"/>
            <p:cNvSpPr/>
            <p:nvPr/>
          </p:nvSpPr>
          <p:spPr bwMode="auto">
            <a:xfrm>
              <a:off x="0" y="6429375"/>
              <a:ext cx="9144000" cy="4286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pic>
          <p:nvPicPr>
            <p:cNvPr id="23" name="그림 6" descr="K-1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6411292"/>
              <a:ext cx="1677988" cy="47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2" descr="bg_0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2500313"/>
            <a:ext cx="571500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15008" y="2357430"/>
            <a:ext cx="3071834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5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No.18</a:t>
            </a:r>
            <a:r>
              <a:rPr lang="ko-KR" altLang="en-US" sz="5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점</a:t>
            </a:r>
            <a:endParaRPr lang="ko-KR" altLang="en-US" sz="5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6149" name="그림 6" descr="K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11900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861048"/>
            <a:ext cx="360040" cy="3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28184" y="3717032"/>
            <a:ext cx="2532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계산식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9" name="그림 4" descr="작은볼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725144"/>
            <a:ext cx="360040" cy="37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216182" y="4572417"/>
            <a:ext cx="2532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32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종곡선</a:t>
            </a:r>
            <a:r>
              <a:rPr lang="ko-KR" altLang="en-US" sz="32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Gothic-Extra" pitchFamily="18" charset="-127"/>
                <a:ea typeface="HYGothic-Extra" pitchFamily="18" charset="-127"/>
              </a:rPr>
              <a:t> 그림</a:t>
            </a:r>
            <a:endParaRPr lang="ko-KR" altLang="en-US" sz="32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Gothic-Extra" pitchFamily="18" charset="-127"/>
              <a:ea typeface="HYGothic-Extra" pitchFamily="18" charset="-127"/>
            </a:endParaRPr>
          </a:p>
        </p:txBody>
      </p:sp>
      <p:pic>
        <p:nvPicPr>
          <p:cNvPr id="11" name="_x42162928" descr="EMB000006209c6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04664"/>
            <a:ext cx="4789365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6268C0-9A3B-4370-ABA8-128CD811D7D9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27013"/>
            <a:ext cx="25266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ko-KR" altLang="en-US" sz="2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No.18 </a:t>
            </a:r>
            <a:r>
              <a:rPr lang="ko-KR" altLang="en-US" sz="26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종곡선</a:t>
            </a:r>
            <a:endParaRPr lang="en-US" altLang="ko-KR" sz="26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6542088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173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42875"/>
            <a:ext cx="1714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 bwMode="auto">
          <a:xfrm>
            <a:off x="0" y="6429375"/>
            <a:ext cx="9144000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8532440" cy="199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타원 22"/>
          <p:cNvSpPr/>
          <p:nvPr/>
        </p:nvSpPr>
        <p:spPr>
          <a:xfrm>
            <a:off x="5076056" y="4437112"/>
            <a:ext cx="282889" cy="381861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40000"/>
            </a:schemeClr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" name="꺾인 연결선 23"/>
          <p:cNvCxnSpPr/>
          <p:nvPr/>
        </p:nvCxnSpPr>
        <p:spPr>
          <a:xfrm rot="16200000" flipV="1">
            <a:off x="3779911" y="2996953"/>
            <a:ext cx="1440162" cy="1440160"/>
          </a:xfrm>
          <a:prstGeom prst="bentConnector3">
            <a:avLst>
              <a:gd name="adj1" fmla="val 50000"/>
            </a:avLst>
          </a:prstGeom>
          <a:ln w="50800">
            <a:solidFill>
              <a:srgbClr val="C00000"/>
            </a:solidFill>
            <a:prstDash val="dash"/>
            <a:tailEnd type="arrow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1880" y="3789040"/>
            <a:ext cx="1080120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No. 18</a:t>
            </a:r>
            <a:endParaRPr lang="ko-KR" altLang="en-US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052736"/>
            <a:ext cx="857347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그림 6" descr="K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11292"/>
            <a:ext cx="1677988" cy="4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7067AF"/>
      </a:accent1>
      <a:accent2>
        <a:srgbClr val="99CCFF"/>
      </a:accent2>
      <a:accent3>
        <a:srgbClr val="FFFFFF"/>
      </a:accent3>
      <a:accent4>
        <a:srgbClr val="000000"/>
      </a:accent4>
      <a:accent5>
        <a:srgbClr val="BBB8D4"/>
      </a:accent5>
      <a:accent6>
        <a:srgbClr val="8AB9E7"/>
      </a:accent6>
      <a:hlink>
        <a:srgbClr val="CCCCFF"/>
      </a:hlink>
      <a:folHlink>
        <a:srgbClr val="C68DFF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159</Words>
  <Application>Microsoft Office PowerPoint</Application>
  <PresentationFormat>화면 슬라이드 쇼(4:3)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artcom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ARTCOM PT</dc:creator>
  <dc:description>본 디자인은 ARTCOM PT연구소에 저작권이 있습니다.</dc:description>
  <cp:lastModifiedBy>lee seon oh</cp:lastModifiedBy>
  <cp:revision>93</cp:revision>
  <dcterms:created xsi:type="dcterms:W3CDTF">2004-04-26T07:31:07Z</dcterms:created>
  <dcterms:modified xsi:type="dcterms:W3CDTF">2010-10-17T15:15:44Z</dcterms:modified>
</cp:coreProperties>
</file>