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4" r:id="rId2"/>
  </p:sldMasterIdLst>
  <p:notesMasterIdLst>
    <p:notesMasterId r:id="rId65"/>
  </p:notesMasterIdLst>
  <p:handoutMasterIdLst>
    <p:handoutMasterId r:id="rId66"/>
  </p:handoutMasterIdLst>
  <p:sldIdLst>
    <p:sldId id="287" r:id="rId3"/>
    <p:sldId id="257" r:id="rId4"/>
    <p:sldId id="316" r:id="rId5"/>
    <p:sldId id="388" r:id="rId6"/>
    <p:sldId id="389" r:id="rId7"/>
    <p:sldId id="390" r:id="rId8"/>
    <p:sldId id="391" r:id="rId9"/>
    <p:sldId id="392" r:id="rId10"/>
    <p:sldId id="393" r:id="rId11"/>
    <p:sldId id="401" r:id="rId12"/>
    <p:sldId id="402" r:id="rId13"/>
    <p:sldId id="411" r:id="rId14"/>
    <p:sldId id="413" r:id="rId15"/>
    <p:sldId id="414" r:id="rId16"/>
    <p:sldId id="415" r:id="rId17"/>
    <p:sldId id="416" r:id="rId18"/>
    <p:sldId id="421" r:id="rId19"/>
    <p:sldId id="420" r:id="rId20"/>
    <p:sldId id="447" r:id="rId21"/>
    <p:sldId id="419" r:id="rId22"/>
    <p:sldId id="418" r:id="rId23"/>
    <p:sldId id="422" r:id="rId24"/>
    <p:sldId id="423" r:id="rId25"/>
    <p:sldId id="424" r:id="rId26"/>
    <p:sldId id="425" r:id="rId27"/>
    <p:sldId id="426" r:id="rId28"/>
    <p:sldId id="448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394" r:id="rId50"/>
    <p:sldId id="396" r:id="rId51"/>
    <p:sldId id="403" r:id="rId52"/>
    <p:sldId id="352" r:id="rId53"/>
    <p:sldId id="449" r:id="rId54"/>
    <p:sldId id="450" r:id="rId55"/>
    <p:sldId id="451" r:id="rId56"/>
    <p:sldId id="399" r:id="rId57"/>
    <p:sldId id="306" r:id="rId58"/>
    <p:sldId id="400" r:id="rId59"/>
    <p:sldId id="408" r:id="rId60"/>
    <p:sldId id="409" r:id="rId61"/>
    <p:sldId id="452" r:id="rId62"/>
    <p:sldId id="410" r:id="rId63"/>
    <p:sldId id="313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13B"/>
    <a:srgbClr val="00E668"/>
    <a:srgbClr val="66FF66"/>
    <a:srgbClr val="FF0D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56" y="786"/>
      </p:cViewPr>
      <p:guideLst>
        <p:guide orient="horz" pos="2503"/>
        <p:guide pos="39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-21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8"/>
  <c:chart>
    <c:autoTitleDeleted val="1"/>
    <c:plotArea>
      <c:layout/>
      <c:lineChart>
        <c:grouping val="stacked"/>
        <c:ser>
          <c:idx val="0"/>
          <c:order val="0"/>
          <c:val>
            <c:numRef>
              <c:f>Sheet1!$C$2:$C$38</c:f>
              <c:numCache>
                <c:formatCode>General</c:formatCode>
                <c:ptCount val="37"/>
                <c:pt idx="0">
                  <c:v>-4.9349999999999996</c:v>
                </c:pt>
                <c:pt idx="1">
                  <c:v>258.25799999999987</c:v>
                </c:pt>
                <c:pt idx="2">
                  <c:v>756.76800000000003</c:v>
                </c:pt>
                <c:pt idx="3">
                  <c:v>1137.558</c:v>
                </c:pt>
                <c:pt idx="4">
                  <c:v>1343.588</c:v>
                </c:pt>
                <c:pt idx="5">
                  <c:v>1420.127</c:v>
                </c:pt>
                <c:pt idx="6">
                  <c:v>1391.5</c:v>
                </c:pt>
                <c:pt idx="7">
                  <c:v>1279.8679999999999</c:v>
                </c:pt>
                <c:pt idx="8">
                  <c:v>1353.972</c:v>
                </c:pt>
                <c:pt idx="9">
                  <c:v>1367.029</c:v>
                </c:pt>
                <c:pt idx="10">
                  <c:v>1336.3339999999998</c:v>
                </c:pt>
                <c:pt idx="11">
                  <c:v>1428.2739999999999</c:v>
                </c:pt>
                <c:pt idx="12">
                  <c:v>1531.636</c:v>
                </c:pt>
                <c:pt idx="13">
                  <c:v>1711.4570000000001</c:v>
                </c:pt>
                <c:pt idx="14">
                  <c:v>1799.1849999999995</c:v>
                </c:pt>
                <c:pt idx="15">
                  <c:v>1868.913</c:v>
                </c:pt>
                <c:pt idx="16">
                  <c:v>1932.5129999999999</c:v>
                </c:pt>
                <c:pt idx="17">
                  <c:v>1722.5709999999999</c:v>
                </c:pt>
                <c:pt idx="18">
                  <c:v>1456.548</c:v>
                </c:pt>
                <c:pt idx="19">
                  <c:v>1455.6959999999999</c:v>
                </c:pt>
                <c:pt idx="20">
                  <c:v>1458.808</c:v>
                </c:pt>
                <c:pt idx="21">
                  <c:v>1359.029</c:v>
                </c:pt>
                <c:pt idx="22">
                  <c:v>864.28099999999995</c:v>
                </c:pt>
                <c:pt idx="23">
                  <c:v>277.04899999999986</c:v>
                </c:pt>
                <c:pt idx="24">
                  <c:v>-70.837000000000003</c:v>
                </c:pt>
                <c:pt idx="25">
                  <c:v>-472.53399999999988</c:v>
                </c:pt>
                <c:pt idx="26">
                  <c:v>-1004.245</c:v>
                </c:pt>
                <c:pt idx="27">
                  <c:v>-1295.08</c:v>
                </c:pt>
                <c:pt idx="28">
                  <c:v>-1201.828</c:v>
                </c:pt>
                <c:pt idx="29">
                  <c:v>-993.15800000000002</c:v>
                </c:pt>
                <c:pt idx="30">
                  <c:v>-736.83799999999962</c:v>
                </c:pt>
                <c:pt idx="31">
                  <c:v>-237.49800000000005</c:v>
                </c:pt>
                <c:pt idx="32">
                  <c:v>-13.088000000000001</c:v>
                </c:pt>
                <c:pt idx="33">
                  <c:v>255.38600000000005</c:v>
                </c:pt>
                <c:pt idx="34">
                  <c:v>265.00099999999986</c:v>
                </c:pt>
                <c:pt idx="35">
                  <c:v>266.78599999999989</c:v>
                </c:pt>
                <c:pt idx="36">
                  <c:v>274.68099999999993</c:v>
                </c:pt>
              </c:numCache>
            </c:numRef>
          </c:val>
        </c:ser>
        <c:hiLowLines/>
        <c:marker val="1"/>
        <c:axId val="74994432"/>
        <c:axId val="74996352"/>
      </c:lineChart>
      <c:catAx>
        <c:axId val="7499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지점 번호</a:t>
                </a:r>
              </a:p>
            </c:rich>
          </c:tx>
          <c:layout/>
        </c:title>
        <c:majorTickMark val="none"/>
        <c:tickLblPos val="nextTo"/>
        <c:crossAx val="74996352"/>
        <c:crosses val="autoZero"/>
        <c:auto val="1"/>
        <c:lblAlgn val="ctr"/>
        <c:lblOffset val="100"/>
      </c:catAx>
      <c:valAx>
        <c:axId val="749963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누가토량</a:t>
                </a:r>
                <a:r>
                  <a:rPr lang="en-US"/>
                  <a:t>(㎥)</a:t>
                </a:r>
              </a:p>
              <a:p>
                <a:pPr>
                  <a:defRPr/>
                </a:pPr>
                <a:endParaRPr lang="ko-KR"/>
              </a:p>
            </c:rich>
          </c:tx>
          <c:layout/>
        </c:title>
        <c:numFmt formatCode="General" sourceLinked="1"/>
        <c:tickLblPos val="nextTo"/>
        <c:crossAx val="74994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EEF5-8D73-4271-B100-7A7521465279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4C44-2913-4DB4-A9BE-A544DA69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5722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5F41-D815-43B6-98EA-26C12DB41E86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0A14-B8B5-47AE-AE73-86C7412497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35848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34046" y="6357939"/>
            <a:ext cx="42203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5E0F-29FB-453E-B14E-AA895F3509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16"/>
          <p:cNvPicPr>
            <a:picLocks noChangeArrowheads="1"/>
          </p:cNvPicPr>
          <p:nvPr userDrawn="1"/>
        </p:nvPicPr>
        <p:blipFill>
          <a:blip r:embed="rId17" cstate="print"/>
          <a:srcRect t="19952" r="20070" b="35301"/>
          <a:stretch>
            <a:fillRect/>
          </a:stretch>
        </p:blipFill>
        <p:spPr bwMode="auto">
          <a:xfrm>
            <a:off x="0" y="494851"/>
            <a:ext cx="9144001" cy="63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679" r:id="rId15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111"/>
          <p:cNvPicPr>
            <a:picLocks noChangeAspect="1" noChangeArrowheads="1"/>
          </p:cNvPicPr>
          <p:nvPr/>
        </p:nvPicPr>
        <p:blipFill>
          <a:blip r:embed="rId3" cstate="print"/>
          <a:srcRect t="40868" r="44649" b="4474"/>
          <a:stretch>
            <a:fillRect/>
          </a:stretch>
        </p:blipFill>
        <p:spPr bwMode="auto">
          <a:xfrm>
            <a:off x="1" y="810606"/>
            <a:ext cx="9143999" cy="60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/>
          <a:srcRect t="19952" r="20070" b="35301"/>
          <a:stretch>
            <a:fillRect/>
          </a:stretch>
        </p:blipFill>
        <p:spPr bwMode="auto">
          <a:xfrm>
            <a:off x="0" y="3172"/>
            <a:ext cx="73088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240567" y="1702850"/>
            <a:ext cx="5314275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최종 도로 설계</a:t>
            </a:r>
            <a:endParaRPr lang="ko-KR" altLang="en-US" sz="60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431" y="3616276"/>
            <a:ext cx="2621230" cy="30162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산돌크레용B" pitchFamily="2" charset="-127"/>
                <a:ea typeface="산돌크레용B" pitchFamily="2" charset="-127"/>
              </a:rPr>
              <a:t>친해지길 바래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산돌크레용B" pitchFamily="2" charset="-127"/>
              <a:ea typeface="산돌크레용B" pitchFamily="2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권우정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김영식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김평동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이선오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박병규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횡단면도 결정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  A – 20  ,</a:t>
                      </a:r>
                      <a:r>
                        <a:rPr lang="en-US" altLang="ko-KR" sz="2000" baseline="0" dirty="0" smtClean="0"/>
                        <a:t> A 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1.283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-6.218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-4.935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7" y="2271713"/>
            <a:ext cx="3444361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9" y="2305050"/>
            <a:ext cx="3189540" cy="14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 A , No.1 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263.193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258.258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2" y="2214563"/>
            <a:ext cx="3444361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24" y="2224088"/>
            <a:ext cx="317515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No.1,No2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498.52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756.786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49" y="2238376"/>
            <a:ext cx="317515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7" y="2386014"/>
            <a:ext cx="32761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No.2,No3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380.79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1137.55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5" y="2400302"/>
            <a:ext cx="32761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40" y="2372800"/>
            <a:ext cx="3290895" cy="10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No.3,No4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206.03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1343.588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02" y="2401375"/>
            <a:ext cx="3290895" cy="10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3" y="2405063"/>
            <a:ext cx="3276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No.4,No5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80.85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4.311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1420.127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433638"/>
            <a:ext cx="3276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62" y="2457448"/>
            <a:ext cx="3398119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No.5,No6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19.01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47.637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1391.5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05" y="2443164"/>
            <a:ext cx="335157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3" y="2428875"/>
            <a:ext cx="342989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No.6,No7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111.632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1279.868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6" y="2443161"/>
            <a:ext cx="3429895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6" y="2424111"/>
            <a:ext cx="333375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No.7,No8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141.91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67.806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1353.972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6" y="2424111"/>
            <a:ext cx="333375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4" y="2395538"/>
            <a:ext cx="3333750" cy="10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66064" y="710148"/>
            <a:ext cx="4392613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600" dirty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</a:rPr>
              <a:t>TABLE OF CONTENTS</a:t>
            </a:r>
          </a:p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Ⅰ</a:t>
            </a:r>
            <a:r>
              <a:rPr lang="en-US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도로 계획</a:t>
            </a:r>
            <a:endParaRPr lang="en-US" altLang="ko-KR" sz="2200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Ⅱ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종곡선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기울기 결정</a:t>
            </a:r>
            <a:endParaRPr lang="en-US" altLang="ko-KR" sz="2200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Ⅲ</a:t>
            </a:r>
            <a:r>
              <a:rPr lang="en-US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횡단면도 결정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Ⅳ.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토공량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계산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Ⅴ.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토적도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 Ⅳ`.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결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론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CONTENTS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No.8,No.9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141.91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128.853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1367.029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2" y="2338384"/>
            <a:ext cx="333375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63" y="2305050"/>
            <a:ext cx="3286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No.9,No.10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107.5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138.195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1336.334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90763"/>
            <a:ext cx="3286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252663"/>
            <a:ext cx="3076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No.10,No.11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127.4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35.46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1428.274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1" y="2209801"/>
            <a:ext cx="3076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088" y="2224087"/>
            <a:ext cx="318256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No.11,No.12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129.48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26.118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1531.636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195512"/>
            <a:ext cx="318256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238" y="2205037"/>
            <a:ext cx="321433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No.12,No.13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179.821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1711.457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2205037"/>
            <a:ext cx="321433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1" y="2247901"/>
            <a:ext cx="329618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No.13,No.14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87.8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0.072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1799.185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2247901"/>
            <a:ext cx="329618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2271713"/>
            <a:ext cx="31203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No.14,No.15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69.8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0.072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1858.913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314574"/>
            <a:ext cx="3318512" cy="13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6" y="2281238"/>
            <a:ext cx="334992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No.15,No.16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63.6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1932.513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4" y="2266951"/>
            <a:ext cx="334992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368" y="2343152"/>
            <a:ext cx="336008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No.16,No.17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11.36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221.302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1456.548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333625"/>
            <a:ext cx="33480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2314575"/>
            <a:ext cx="33917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No.17,No.18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266.023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1456.548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171701"/>
            <a:ext cx="3427116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2171701"/>
            <a:ext cx="3410853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3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도로 계획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노선 선정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8082" y="379065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결과 도출 과정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No.18,No.18+11.7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24.192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25.0438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1455.696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6" y="2143126"/>
            <a:ext cx="3410853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4" y="2157412"/>
            <a:ext cx="34537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No.18+11.7 , No.19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3.112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1459.808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37" y="2114549"/>
            <a:ext cx="34537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 cstate="print"/>
          <a:srcRect l="60441" t="35117" r="14058" b="29243"/>
          <a:stretch>
            <a:fillRect/>
          </a:stretch>
        </p:blipFill>
        <p:spPr bwMode="auto">
          <a:xfrm>
            <a:off x="4857750" y="2114550"/>
            <a:ext cx="3363686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No.19 , No.20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34.6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134.379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1359.029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0441" t="35117" r="14058" b="29243"/>
          <a:stretch>
            <a:fillRect/>
          </a:stretch>
        </p:blipFill>
        <p:spPr bwMode="auto">
          <a:xfrm>
            <a:off x="1228725" y="2100263"/>
            <a:ext cx="3363686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2119313"/>
            <a:ext cx="319303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No.20 , No.21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494.748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864.281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147888"/>
            <a:ext cx="319303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6" y="2171699"/>
            <a:ext cx="3344575" cy="1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No.21 , No.22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587.232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277.049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1" y="2171698"/>
            <a:ext cx="3255387" cy="1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4" y="2209799"/>
            <a:ext cx="3233245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No.22 , No.23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347.886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-70.837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181224"/>
            <a:ext cx="3233245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166938"/>
            <a:ext cx="32010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No.23 , No.24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401.697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-472.534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104" y="2171699"/>
            <a:ext cx="339471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24076"/>
            <a:ext cx="32010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No.24 , No.25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531.711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-1004.245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2176464"/>
            <a:ext cx="3447645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504" y="2157412"/>
            <a:ext cx="339471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No.25 , No.26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290.835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-1295.08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1" y="2176464"/>
            <a:ext cx="3447645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4" y="2171700"/>
            <a:ext cx="326019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No.26 , No.27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133.05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39.798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-1201.828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4" y="2128837"/>
            <a:ext cx="326019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152650"/>
            <a:ext cx="3335694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도로 계획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1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도로 계획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노선 계획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94" y="1169318"/>
            <a:ext cx="8157543" cy="51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_x100918304" descr="EMB000006209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441" y="3318123"/>
            <a:ext cx="3046296" cy="144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_x100930960" descr="EMB000006209c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529" y="2914650"/>
            <a:ext cx="3138717" cy="148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No.27 , No.28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208.67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-993.158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181226"/>
            <a:ext cx="3403631" cy="15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2" y="2235259"/>
            <a:ext cx="3449953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No.28 , No.29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263.29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-736.838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235259"/>
            <a:ext cx="3449953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2257425"/>
            <a:ext cx="3425826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No.29 , No.30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506.31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-237.498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2" y="2185987"/>
            <a:ext cx="3425826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2095501"/>
            <a:ext cx="3286125" cy="1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No.30 , No.30+7.6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231.38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-13.088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152651"/>
            <a:ext cx="3286125" cy="1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2" y="2176462"/>
            <a:ext cx="34718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No.30+7.6 , No.31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275.444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255.386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2147887"/>
            <a:ext cx="34718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1" y="2162174"/>
            <a:ext cx="3441589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No.31 , No.32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13.22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3.605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265.001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114551"/>
            <a:ext cx="3386137" cy="15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2119312"/>
            <a:ext cx="34337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No.32 , No.32+9.7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5.445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3.66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266.786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233612"/>
            <a:ext cx="3433766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2262187"/>
            <a:ext cx="338156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No.32+9.7 , E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11.385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3.49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274.681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176462"/>
            <a:ext cx="338156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2" y="2195513"/>
            <a:ext cx="341514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토공량</a:t>
            </a:r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 계산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2878" y="3619509"/>
            <a:ext cx="4396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  <a:defRPr/>
            </a:pP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평균법에 의한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False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사례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계산표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48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4300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평균법에 의한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38124" y="1285876"/>
          <a:ext cx="8163642" cy="4439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2885"/>
                <a:gridCol w="2653903"/>
                <a:gridCol w="1685925"/>
                <a:gridCol w="1700929"/>
              </a:tblGrid>
              <a:tr h="4572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명  칭</a:t>
                      </a:r>
                      <a:endParaRPr lang="ko-KR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b="1" dirty="0"/>
                    </a:p>
                  </a:txBody>
                  <a:tcPr/>
                </a:tc>
              </a:tr>
              <a:tr h="1271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암석 또는 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굳은 </a:t>
                      </a:r>
                      <a:r>
                        <a:rPr lang="ko-KR" altLang="en-US" dirty="0" err="1" smtClean="0"/>
                        <a:t>망석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중성도의 </a:t>
                      </a:r>
                      <a:r>
                        <a:rPr lang="ko-KR" altLang="en-US" dirty="0" err="1" smtClean="0"/>
                        <a:t>궅은</a:t>
                      </a:r>
                      <a:r>
                        <a:rPr lang="ko-KR" altLang="en-US" dirty="0" smtClean="0"/>
                        <a:t> 암석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연한 암석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err="1" smtClean="0"/>
                        <a:t>호박돌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1.65~2.00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1.5~1.7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1.3~1.7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1.8~1.5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1.2~1.4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1.0~1.3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1.95~1.05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막돌  섞인 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막돌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막돌이 섞인 흙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고열된</a:t>
                      </a:r>
                      <a:r>
                        <a:rPr lang="ko-KR" altLang="en-US" dirty="0" smtClean="0"/>
                        <a:t> 막돌이 섞인 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1.25~1.45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0.85~1.05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0.85~1.0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1.1~1.3</a:t>
                      </a:r>
                      <a:endParaRPr lang="ko-KR" altLang="en-US" b="1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모 </a:t>
                      </a:r>
                      <a:r>
                        <a:rPr lang="ko-KR" altLang="en-US" dirty="0" err="1" smtClean="0"/>
                        <a:t>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모 </a:t>
                      </a:r>
                      <a:r>
                        <a:rPr lang="ko-KR" altLang="en-US" dirty="0" err="1" smtClean="0"/>
                        <a:t>래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 </a:t>
                      </a:r>
                      <a:r>
                        <a:rPr lang="ko-KR" altLang="en-US" dirty="0" err="1" smtClean="0"/>
                        <a:t>호박돌</a:t>
                      </a:r>
                      <a:r>
                        <a:rPr lang="ko-KR" altLang="en-US" dirty="0" smtClean="0"/>
                        <a:t> 섞인 모래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1.15~1.2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0.9~1.0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보통흙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사질토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err="1" smtClean="0"/>
                        <a:t>호박돌</a:t>
                      </a:r>
                      <a:r>
                        <a:rPr lang="ko-KR" altLang="en-US" dirty="0" smtClean="0"/>
                        <a:t> 섞인 모래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1.4~1.45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0.9~1.0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점성 </a:t>
                      </a:r>
                      <a:r>
                        <a:rPr lang="ko-KR" altLang="en-US" dirty="0" err="1" smtClean="0"/>
                        <a:t>토등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점성토</a:t>
                      </a:r>
                      <a:endParaRPr lang="en-US" altLang="ko-K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846487" y="1358716"/>
            <a:ext cx="7368825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계산에는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국토해양부에서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권장하고 있는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평균법을 주로 사용한다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endParaRPr lang="en-US" altLang="ko-KR" sz="1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측점란에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횡단면도의 중심점을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거리란에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거리간의 거리를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단면적란에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횡단면도에서 계산된 횡단면적을 절토와 성토로 나누어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평균단면적은 각 종단 측점의 양단면적을 평균하여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절토의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평균단면적에 거기를 곱하여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성토의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토량변화율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C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값은 일반적으로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0.8~0.9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를 많이 사용한다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&gt;&gt;</a:t>
            </a:r>
            <a:r>
              <a:rPr lang="en-US" altLang="ko-KR" sz="16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0.9 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성토의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보정토량란에는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평균단면적에 거리를 곱하고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토량변화율의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역수를 곱하여 기입한다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차인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절토량과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보정성토량의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차이를 기입한다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출발점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차인토량에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누적 합을 기인한다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/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   최종 측점의 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0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일때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성토량이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완전한 균형을 이루고 있다는 것을 의미한다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그러나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절성토량이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완전한 균형은 불가능하므로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시공기면을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조정하면서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토량계산을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반복하여 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최소되도록 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도로 계획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1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도로 계획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결과 도출 과정 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860812" y="1330125"/>
            <a:ext cx="423992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종단 기울기 결정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786188" y="2085978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13186" y="2468360"/>
            <a:ext cx="447329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횡단 면도 작성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3809999" y="3224213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37022" y="3620889"/>
            <a:ext cx="43923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3833811" y="4462463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794133" y="4935334"/>
            <a:ext cx="447805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최종 노선 결정 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8" name="꺾인 연결선 27"/>
          <p:cNvCxnSpPr>
            <a:stCxn id="19" idx="3"/>
          </p:cNvCxnSpPr>
          <p:nvPr/>
        </p:nvCxnSpPr>
        <p:spPr>
          <a:xfrm flipV="1">
            <a:off x="4205286" y="1656554"/>
            <a:ext cx="3209927" cy="2991647"/>
          </a:xfrm>
          <a:prstGeom prst="bentConnector3">
            <a:avLst>
              <a:gd name="adj1" fmla="val 100445"/>
            </a:avLst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13" idx="3"/>
          </p:cNvCxnSpPr>
          <p:nvPr/>
        </p:nvCxnSpPr>
        <p:spPr>
          <a:xfrm rot="10800000" flipV="1">
            <a:off x="6100741" y="1663928"/>
            <a:ext cx="1299234" cy="20139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24" y="2657475"/>
            <a:ext cx="223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B050"/>
                </a:solidFill>
              </a:rPr>
              <a:t>FeedBack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" y="1400174"/>
            <a:ext cx="8539813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False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사례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95326" y="1296990"/>
          <a:ext cx="7848600" cy="4432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8256"/>
                <a:gridCol w="1288256"/>
                <a:gridCol w="5272088"/>
              </a:tblGrid>
              <a:tr h="7387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첫 번째 경우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8716">
                <a:tc rowSpan="2">
                  <a:txBody>
                    <a:bodyPr/>
                    <a:lstStyle/>
                    <a:p>
                      <a:pPr latinLnBrk="1"/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기 울 기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m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8.9 %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n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-4.1%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성 토 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3342.141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절 토 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5755.491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누가토량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2413.35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31825" y="1256822"/>
          <a:ext cx="8474243" cy="5876092"/>
        </p:xfrm>
        <a:graphic>
          <a:graphicData uri="http://schemas.openxmlformats.org/drawingml/2006/table">
            <a:tbl>
              <a:tblPr/>
              <a:tblGrid>
                <a:gridCol w="537251"/>
                <a:gridCol w="537251"/>
                <a:gridCol w="537251"/>
                <a:gridCol w="977283"/>
                <a:gridCol w="977283"/>
                <a:gridCol w="854430"/>
                <a:gridCol w="537251"/>
                <a:gridCol w="537251"/>
                <a:gridCol w="537251"/>
                <a:gridCol w="537251"/>
                <a:gridCol w="537251"/>
                <a:gridCol w="576028"/>
                <a:gridCol w="791211"/>
              </a:tblGrid>
              <a:tr h="15897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A-1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1.283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6.218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-4.935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-4.935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2.565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0.7273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12.437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2.565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263.193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263.193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258.258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498.51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498.51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756.768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23.660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473.2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23.66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473.2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380.79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380.79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1137.558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14.419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288.38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14.419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288.38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206.03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206.03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1343.588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6.184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123.68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6.184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123.68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80.85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4.311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76.539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1420.127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38.02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0.479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8.622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38.02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19.01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0.479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8.622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47.637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-28.627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1391.5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4.841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87.652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4.841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87.652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111.632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-111.632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1279.868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7.534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135.612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141.91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7.534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135.612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67.806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74.104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1353.972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141.91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128.853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13.057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1367.029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14.317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257.706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107.5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14.317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257.706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138.195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-30.695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1336.334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10.750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1.038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18.684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10.750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127.4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1.038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18.684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35.46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91.94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1428.274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1.990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39.8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2.902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52.236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1,968.386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540.112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06788" y="1206500"/>
          <a:ext cx="8583214" cy="5112571"/>
        </p:xfrm>
        <a:graphic>
          <a:graphicData uri="http://schemas.openxmlformats.org/drawingml/2006/table">
            <a:tbl>
              <a:tblPr/>
              <a:tblGrid>
                <a:gridCol w="519654"/>
                <a:gridCol w="519654"/>
                <a:gridCol w="519654"/>
                <a:gridCol w="945272"/>
                <a:gridCol w="945272"/>
                <a:gridCol w="826445"/>
                <a:gridCol w="519654"/>
                <a:gridCol w="519654"/>
                <a:gridCol w="608855"/>
                <a:gridCol w="608855"/>
                <a:gridCol w="549387"/>
                <a:gridCol w="527428"/>
                <a:gridCol w="973430"/>
              </a:tblGrid>
              <a:tr h="22295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1.990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39.8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129.48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2.902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52.236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103.362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1531.636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10.958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219.16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10.958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219.16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179.821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179.821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1711.457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7.024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140.482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7.024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140.48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87.8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87.728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1799.185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1.756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0.144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1.756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69.8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0.144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69.728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1868.913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5.224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104.48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5.224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104.48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63.6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63.6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1932.513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1.136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22.72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1.136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22.72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221.302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-209.942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1722.571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23.478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422.604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23.478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422.604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266.023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-266.023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1456.548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4.969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89.442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18+11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24.192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4.969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50.0875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25.0438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-0.852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1455.696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48.384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18+11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3.456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3.112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3.112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1458.808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3.460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2.768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569.165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538.6308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96881" y="1194773"/>
          <a:ext cx="8591516" cy="5543998"/>
        </p:xfrm>
        <a:graphic>
          <a:graphicData uri="http://schemas.openxmlformats.org/drawingml/2006/table">
            <a:tbl>
              <a:tblPr/>
              <a:tblGrid>
                <a:gridCol w="558877"/>
                <a:gridCol w="558877"/>
                <a:gridCol w="558877"/>
                <a:gridCol w="1016622"/>
                <a:gridCol w="1016622"/>
                <a:gridCol w="888824"/>
                <a:gridCol w="558877"/>
                <a:gridCol w="558877"/>
                <a:gridCol w="558877"/>
                <a:gridCol w="558877"/>
                <a:gridCol w="558877"/>
                <a:gridCol w="599216"/>
                <a:gridCol w="599216"/>
              </a:tblGrid>
              <a:tr h="161382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3.460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69.2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34.6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134.379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-99.779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1359.029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14.931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268.758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14.931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268.758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494.748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-494.748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864.281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40.041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720.738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40.041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720.738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587.232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-587.232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277.049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25.207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453.726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25.207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453.726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347.886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-347.886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-70.837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13.447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242.046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13.447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242.046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401.697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-401.697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-472.534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31.186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561.348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31.186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561.348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531.711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-531.711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-1004.245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27.893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502.074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27.893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502.074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290.835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-290.835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-1295.08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4.422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79.596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133.05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4.422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79.596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39.798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93.252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-1201.828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13.305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266.1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13.305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266.1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208.67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208.67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-993.158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7.562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151.24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376.32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2,828.286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44500" y="1350404"/>
          <a:ext cx="8191501" cy="4720195"/>
        </p:xfrm>
        <a:graphic>
          <a:graphicData uri="http://schemas.openxmlformats.org/drawingml/2006/table">
            <a:tbl>
              <a:tblPr/>
              <a:tblGrid>
                <a:gridCol w="532856"/>
                <a:gridCol w="532856"/>
                <a:gridCol w="532856"/>
                <a:gridCol w="969289"/>
                <a:gridCol w="969289"/>
                <a:gridCol w="847441"/>
                <a:gridCol w="532856"/>
                <a:gridCol w="532856"/>
                <a:gridCol w="532856"/>
                <a:gridCol w="532856"/>
                <a:gridCol w="532856"/>
                <a:gridCol w="571317"/>
                <a:gridCol w="571317"/>
              </a:tblGrid>
              <a:tr h="27764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7.563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151.26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263.29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256.32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-736.838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18.766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375.32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18.766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375.32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506.31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499.34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-237.498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31.865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637.3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30+7.6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31.865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242.174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231.38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224.41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-13.088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29.025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220.59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30+7.6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29.025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388.935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275.444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268.474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255.386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12.086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161.952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12.086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16.04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13.22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3.605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9.615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265.001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0.790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10.40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0.724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7.21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32+9.7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0.790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5.445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0.724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3.77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1.785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266.786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1.582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5.64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0.043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3.55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32+9.7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바탕"/>
                        </a:rPr>
                        <a:t>E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점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1.582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10.79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11.385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0.043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3.49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7.895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274.681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3.961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11.98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절토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성토량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최종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절토량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비교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72550" y="1608886"/>
            <a:ext cx="739355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절 토 량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4220.345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성 토 량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3945.664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36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274.681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ko-KR" altLang="en-US" sz="36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토적도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토 적 도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56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토적도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5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토적도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Ⅴ.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2" name="차트 11"/>
          <p:cNvGraphicFramePr/>
          <p:nvPr/>
        </p:nvGraphicFramePr>
        <p:xfrm>
          <a:off x="537654" y="1443530"/>
          <a:ext cx="7869746" cy="474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04428" y="3419475"/>
            <a:ext cx="37433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느낀점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결   </a:t>
            </a:r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론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58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48750" y="1519986"/>
            <a:ext cx="730465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공사 구간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금호방면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본관 뒤 서편 도로까지   도로 설계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길이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649.7m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시공 기면 기울기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8.9%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274.681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(㎥)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3m(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왕복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차로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), 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차도폭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6m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양쪽에 인도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1m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종곡선</a:t>
            </a:r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 기울기 결정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시점 기울기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3948" y="378619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No.18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점 기울기 결정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``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948" y="4157683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종점 기울기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1125" y="1304926"/>
            <a:ext cx="73618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9" y="1357313"/>
            <a:ext cx="72104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느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낀 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249" y="1558086"/>
            <a:ext cx="7898375" cy="538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처음 과제를 받고 처음 실습 장소에 가서 아무것도 없는 산길에서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학년 때부터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배운 전공과목을 토대로 도로를 설계하면서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어려울 것 만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같던 설계가 직접 하면서 좀더 이해가 되고 하면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할 수 있다는 것을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느꼈습니다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앞으로 어떤 설계를 하게 될지는 모르겠지만 이번의 설계를 생각하면서 앞으로도 열심히 수업을 하겠습니다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   </a:t>
            </a: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      </a:t>
            </a:r>
          </a:p>
          <a:p>
            <a:pPr marL="342900" indent="-342900"/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     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16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111"/>
          <p:cNvPicPr>
            <a:picLocks noChangeAspect="1" noChangeArrowheads="1"/>
          </p:cNvPicPr>
          <p:nvPr/>
        </p:nvPicPr>
        <p:blipFill>
          <a:blip r:embed="rId2" cstate="print"/>
          <a:srcRect t="40868" r="44649" b="4474"/>
          <a:stretch>
            <a:fillRect/>
          </a:stretch>
        </p:blipFill>
        <p:spPr bwMode="auto">
          <a:xfrm>
            <a:off x="0" y="3236913"/>
            <a:ext cx="5475288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/>
          <p:cNvPicPr>
            <a:picLocks noChangeArrowheads="1"/>
          </p:cNvPicPr>
          <p:nvPr/>
        </p:nvPicPr>
        <p:blipFill>
          <a:blip r:embed="rId3" cstate="print"/>
          <a:srcRect t="19952" r="20070" b="35301"/>
          <a:stretch>
            <a:fillRect/>
          </a:stretch>
        </p:blipFill>
        <p:spPr bwMode="auto">
          <a:xfrm>
            <a:off x="0" y="3172"/>
            <a:ext cx="9144000" cy="30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026" name="Picture 2" descr="C:\Documents and Settings\Administrator\바탕 화면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606" y="1715265"/>
            <a:ext cx="4581525" cy="1228725"/>
          </a:xfrm>
          <a:prstGeom prst="rect">
            <a:avLst/>
          </a:prstGeom>
          <a:noFill/>
        </p:spPr>
      </p:pic>
      <p:sp>
        <p:nvSpPr>
          <p:cNvPr id="2050" name="AutoShape 2" descr="PIC8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62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시점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328738"/>
            <a:ext cx="7391400" cy="43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800348" y="2328863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8.1%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rot="10800000" flipH="1" flipV="1">
            <a:off x="3343273" y="2727841"/>
            <a:ext cx="1714502" cy="74402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38261" y="3267075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0.0%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rot="16200000" flipH="1">
            <a:off x="1209138" y="4209512"/>
            <a:ext cx="1120259" cy="476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No.18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1366826"/>
            <a:ext cx="6896100" cy="460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43648" y="1614488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8.1%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174" y="2566987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-4.1%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7" name="직선 화살표 연결선 16"/>
          <p:cNvCxnSpPr>
            <a:stCxn id="13" idx="1"/>
          </p:cNvCxnSpPr>
          <p:nvPr/>
        </p:nvCxnSpPr>
        <p:spPr>
          <a:xfrm rot="10800000" flipV="1">
            <a:off x="4886326" y="1799153"/>
            <a:ext cx="1457323" cy="24395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>
            <a:off x="6266915" y="3071277"/>
            <a:ext cx="563047" cy="2381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49" y="1624013"/>
            <a:ext cx="708511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10049</TotalTime>
  <Words>3006</Words>
  <Application>Microsoft Office PowerPoint</Application>
  <PresentationFormat>화면 슬라이드 쇼(4:3)</PresentationFormat>
  <Paragraphs>1640</Paragraphs>
  <Slides>62</Slides>
  <Notes>46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62</vt:i4>
      </vt:variant>
    </vt:vector>
  </HeadingPairs>
  <TitlesOfParts>
    <vt:vector size="64" baseType="lpstr">
      <vt:lpstr>2_Office 테마</vt:lpstr>
      <vt:lpstr>고구려 벽화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이재영</dc:creator>
  <cp:lastModifiedBy>lee seon oh</cp:lastModifiedBy>
  <cp:revision>893</cp:revision>
  <dcterms:created xsi:type="dcterms:W3CDTF">2010-04-14T09:14:38Z</dcterms:created>
  <dcterms:modified xsi:type="dcterms:W3CDTF">2010-11-01T01:54:34Z</dcterms:modified>
</cp:coreProperties>
</file>