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87" r:id="rId2"/>
    <p:sldId id="258" r:id="rId3"/>
    <p:sldId id="271" r:id="rId4"/>
    <p:sldId id="257" r:id="rId5"/>
    <p:sldId id="291" r:id="rId6"/>
    <p:sldId id="293" r:id="rId7"/>
    <p:sldId id="294" r:id="rId8"/>
    <p:sldId id="295" r:id="rId9"/>
    <p:sldId id="260" r:id="rId10"/>
    <p:sldId id="292" r:id="rId11"/>
    <p:sldId id="272" r:id="rId12"/>
    <p:sldId id="273" r:id="rId13"/>
    <p:sldId id="268" r:id="rId14"/>
    <p:sldId id="298" r:id="rId15"/>
    <p:sldId id="269" r:id="rId16"/>
    <p:sldId id="274" r:id="rId17"/>
    <p:sldId id="290" r:id="rId18"/>
    <p:sldId id="275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8" r:id="rId30"/>
    <p:sldId id="297" r:id="rId31"/>
    <p:sldId id="300" r:id="rId32"/>
    <p:sldId id="276" r:id="rId3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27" autoAdjust="0"/>
  </p:normalViewPr>
  <p:slideViewPr>
    <p:cSldViewPr showGuides="1">
      <p:cViewPr>
        <p:scale>
          <a:sx n="66" d="100"/>
          <a:sy n="66" d="100"/>
        </p:scale>
        <p:origin x="-726" y="-8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E6493-4945-415D-8496-F767FFBADB62}" type="datetimeFigureOut">
              <a:rPr lang="ko-KR" altLang="en-US" smtClean="0"/>
              <a:pPr/>
              <a:t>2010-11-05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3549F-F30A-4E6E-B16D-015D514F086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582145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783D7-D754-4605-BFE7-F875FB5EBD4D}" type="datetimeFigureOut">
              <a:rPr lang="ko-KR" altLang="en-US" smtClean="0"/>
              <a:pPr/>
              <a:t>2010-11-05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5B8B1-DF1F-4877-8058-123FF1E9E13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429194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783D7-D754-4605-BFE7-F875FB5EBD4D}" type="datetimeFigureOut">
              <a:rPr lang="ko-KR" altLang="en-US" smtClean="0"/>
              <a:pPr/>
              <a:t>2010-11-05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5B8B1-DF1F-4877-8058-123FF1E9E13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713540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783D7-D754-4605-BFE7-F875FB5EBD4D}" type="datetimeFigureOut">
              <a:rPr lang="ko-KR" altLang="en-US" smtClean="0"/>
              <a:pPr/>
              <a:t>2010-11-05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5B8B1-DF1F-4877-8058-123FF1E9E13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02663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9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-27384"/>
            <a:ext cx="9144000" cy="6858000"/>
          </a:xfrm>
          <a:prstGeom prst="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592973" y="2504703"/>
            <a:ext cx="59410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4800" b="1" dirty="0" err="1" smtClean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16200000" scaled="1"/>
                </a:gradFill>
              </a:rPr>
              <a:t>아스콘위의</a:t>
            </a:r>
            <a:r>
              <a:rPr lang="ko-KR" altLang="en-US" sz="4800" b="1" dirty="0" smtClean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16200000" scaled="1"/>
                </a:gradFill>
              </a:rPr>
              <a:t> 사나이들</a:t>
            </a:r>
            <a:endParaRPr lang="en-US" sz="2400" b="1" dirty="0" smtClean="0">
              <a:ln w="3175">
                <a:noFill/>
              </a:ln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16200000" scaled="1"/>
              </a:gra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594677" y="2508681"/>
            <a:ext cx="59410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4800" b="1" dirty="0" err="1" smtClean="0">
                <a:ln w="3175">
                  <a:solidFill>
                    <a:schemeClr val="accent4">
                      <a:lumMod val="75000"/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아스콘위의</a:t>
            </a:r>
            <a:r>
              <a:rPr lang="ko-KR" altLang="en-US" sz="4800" b="1" dirty="0" smtClean="0">
                <a:ln w="3175">
                  <a:solidFill>
                    <a:schemeClr val="accent4">
                      <a:lumMod val="75000"/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사나이들</a:t>
            </a:r>
            <a:endParaRPr lang="en-US" sz="2400" b="1" dirty="0" smtClean="0">
              <a:ln w="3175">
                <a:solidFill>
                  <a:schemeClr val="accent4">
                    <a:lumMod val="75000"/>
                    <a:alpha val="0"/>
                  </a:schemeClr>
                </a:solidFill>
              </a:ln>
              <a:gradFill flip="none" rotWithShape="1">
                <a:gsLst>
                  <a:gs pos="0">
                    <a:schemeClr val="accent4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4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4">
                      <a:lumMod val="7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94678" y="2509956"/>
            <a:ext cx="59410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4800" b="1" dirty="0" err="1" smtClean="0"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아스콘위의</a:t>
            </a:r>
            <a:r>
              <a:rPr lang="ko-KR" altLang="en-US" sz="4800" b="1" dirty="0" smtClean="0"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사나이들</a:t>
            </a:r>
            <a:endParaRPr lang="en-US" sz="2400" b="1" dirty="0" smtClean="0">
              <a:ln w="3175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4" name="직사각형 63"/>
          <p:cNvSpPr/>
          <p:nvPr/>
        </p:nvSpPr>
        <p:spPr>
          <a:xfrm>
            <a:off x="3027492" y="4152905"/>
            <a:ext cx="30905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n w="3175">
                  <a:solidFill>
                    <a:schemeClr val="tx1">
                      <a:alpha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20524808 </a:t>
            </a:r>
            <a:r>
              <a:rPr lang="ko-KR" altLang="en-US" sz="2800" b="1" dirty="0" smtClean="0">
                <a:ln w="3175">
                  <a:solidFill>
                    <a:schemeClr val="tx1">
                      <a:alpha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김태영</a:t>
            </a:r>
            <a:endParaRPr lang="en-US" altLang="ko-KR" sz="2800" b="1" dirty="0" smtClean="0">
              <a:ln w="3175">
                <a:solidFill>
                  <a:schemeClr val="tx1">
                    <a:alpha val="15000"/>
                  </a:schemeClr>
                </a:solidFill>
              </a:ln>
              <a:solidFill>
                <a:schemeClr val="tx1">
                  <a:lumMod val="95000"/>
                  <a:lumOff val="5000"/>
                  <a:alpha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altLang="ko-KR" sz="2800" b="1" dirty="0">
                <a:ln w="3175">
                  <a:solidFill>
                    <a:schemeClr val="tx1">
                      <a:alpha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20525386 </a:t>
            </a:r>
            <a:r>
              <a:rPr lang="ko-KR" altLang="en-US" sz="2800" b="1" dirty="0">
                <a:ln w="3175">
                  <a:solidFill>
                    <a:schemeClr val="tx1">
                      <a:alpha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오창욱</a:t>
            </a:r>
            <a:endParaRPr lang="en-US" altLang="ko-KR" sz="2800" b="1" dirty="0">
              <a:ln w="3175">
                <a:solidFill>
                  <a:schemeClr val="tx1">
                    <a:alpha val="15000"/>
                  </a:schemeClr>
                </a:solidFill>
              </a:ln>
              <a:solidFill>
                <a:schemeClr val="tx1">
                  <a:lumMod val="95000"/>
                  <a:lumOff val="5000"/>
                  <a:alpha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2800" b="1" dirty="0" smtClean="0">
                <a:ln w="3175">
                  <a:solidFill>
                    <a:schemeClr val="tx1">
                      <a:alpha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20526084 </a:t>
            </a:r>
            <a:r>
              <a:rPr lang="ko-KR" altLang="en-US" sz="2800" b="1" dirty="0" err="1" smtClean="0">
                <a:ln w="3175">
                  <a:solidFill>
                    <a:schemeClr val="tx1">
                      <a:alpha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하대곤</a:t>
            </a:r>
            <a:endParaRPr lang="en-US" altLang="ko-KR" sz="2800" b="1" dirty="0" smtClean="0">
              <a:ln w="3175">
                <a:solidFill>
                  <a:schemeClr val="tx1">
                    <a:alpha val="15000"/>
                  </a:schemeClr>
                </a:solidFill>
              </a:ln>
              <a:solidFill>
                <a:schemeClr val="tx1">
                  <a:lumMod val="95000"/>
                  <a:lumOff val="5000"/>
                  <a:alpha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2800" b="1" dirty="0" smtClean="0">
                <a:ln w="3175">
                  <a:solidFill>
                    <a:schemeClr val="tx1">
                      <a:alpha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20627734 </a:t>
            </a:r>
            <a:r>
              <a:rPr lang="ko-KR" altLang="en-US" sz="2800" b="1" dirty="0" smtClean="0">
                <a:ln w="3175">
                  <a:solidFill>
                    <a:schemeClr val="tx1">
                      <a:alpha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오창민</a:t>
            </a:r>
            <a:endParaRPr lang="en-US" sz="2800" b="1" dirty="0" smtClean="0">
              <a:ln w="3175">
                <a:solidFill>
                  <a:schemeClr val="tx1">
                    <a:alpha val="15000"/>
                  </a:schemeClr>
                </a:solidFill>
              </a:ln>
              <a:solidFill>
                <a:schemeClr val="tx1">
                  <a:lumMod val="95000"/>
                  <a:lumOff val="5000"/>
                  <a:alpha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2" name="직사각형 91"/>
          <p:cNvSpPr/>
          <p:nvPr/>
        </p:nvSpPr>
        <p:spPr>
          <a:xfrm>
            <a:off x="0" y="6357958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자유형 21"/>
          <p:cNvSpPr/>
          <p:nvPr/>
        </p:nvSpPr>
        <p:spPr>
          <a:xfrm>
            <a:off x="-4280430" y="2625084"/>
            <a:ext cx="14664877" cy="1415032"/>
          </a:xfrm>
          <a:custGeom>
            <a:avLst/>
            <a:gdLst>
              <a:gd name="connsiteX0" fmla="*/ 0 w 10134600"/>
              <a:gd name="connsiteY0" fmla="*/ 410633 h 977900"/>
              <a:gd name="connsiteX1" fmla="*/ 2438400 w 10134600"/>
              <a:gd name="connsiteY1" fmla="*/ 80433 h 977900"/>
              <a:gd name="connsiteX2" fmla="*/ 6096000 w 10134600"/>
              <a:gd name="connsiteY2" fmla="*/ 893233 h 977900"/>
              <a:gd name="connsiteX3" fmla="*/ 10134600 w 10134600"/>
              <a:gd name="connsiteY3" fmla="*/ 588433 h 97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34600" h="977900">
                <a:moveTo>
                  <a:pt x="0" y="410633"/>
                </a:moveTo>
                <a:cubicBezTo>
                  <a:pt x="711200" y="205316"/>
                  <a:pt x="1422400" y="0"/>
                  <a:pt x="2438400" y="80433"/>
                </a:cubicBezTo>
                <a:cubicBezTo>
                  <a:pt x="3454400" y="160866"/>
                  <a:pt x="4813300" y="808566"/>
                  <a:pt x="6096000" y="893233"/>
                </a:cubicBezTo>
                <a:cubicBezTo>
                  <a:pt x="7378700" y="977900"/>
                  <a:pt x="8756650" y="783166"/>
                  <a:pt x="10134600" y="588433"/>
                </a:cubicBezTo>
              </a:path>
            </a:pathLst>
          </a:custGeo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자유형 22"/>
          <p:cNvSpPr/>
          <p:nvPr/>
        </p:nvSpPr>
        <p:spPr>
          <a:xfrm>
            <a:off x="-3986672" y="3633054"/>
            <a:ext cx="14150320" cy="790213"/>
          </a:xfrm>
          <a:custGeom>
            <a:avLst/>
            <a:gdLst>
              <a:gd name="connsiteX0" fmla="*/ 0 w 9779000"/>
              <a:gd name="connsiteY0" fmla="*/ 76200 h 546100"/>
              <a:gd name="connsiteX1" fmla="*/ 5181600 w 9779000"/>
              <a:gd name="connsiteY1" fmla="*/ 533400 h 546100"/>
              <a:gd name="connsiteX2" fmla="*/ 9779000 w 9779000"/>
              <a:gd name="connsiteY2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79000" h="546100">
                <a:moveTo>
                  <a:pt x="0" y="76200"/>
                </a:moveTo>
                <a:cubicBezTo>
                  <a:pt x="1775883" y="311150"/>
                  <a:pt x="3551767" y="546100"/>
                  <a:pt x="5181600" y="533400"/>
                </a:cubicBezTo>
                <a:cubicBezTo>
                  <a:pt x="6811433" y="520700"/>
                  <a:pt x="8295216" y="260350"/>
                  <a:pt x="9779000" y="0"/>
                </a:cubicBezTo>
              </a:path>
            </a:pathLst>
          </a:custGeo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자유형 23"/>
          <p:cNvSpPr/>
          <p:nvPr/>
        </p:nvSpPr>
        <p:spPr>
          <a:xfrm>
            <a:off x="-3632693" y="2632922"/>
            <a:ext cx="14040058" cy="900474"/>
          </a:xfrm>
          <a:custGeom>
            <a:avLst/>
            <a:gdLst>
              <a:gd name="connsiteX0" fmla="*/ 0 w 9702800"/>
              <a:gd name="connsiteY0" fmla="*/ 622300 h 622300"/>
              <a:gd name="connsiteX1" fmla="*/ 3073400 w 9702800"/>
              <a:gd name="connsiteY1" fmla="*/ 571500 h 622300"/>
              <a:gd name="connsiteX2" fmla="*/ 7137400 w 9702800"/>
              <a:gd name="connsiteY2" fmla="*/ 38100 h 622300"/>
              <a:gd name="connsiteX3" fmla="*/ 9702800 w 9702800"/>
              <a:gd name="connsiteY3" fmla="*/ 34290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2800" h="622300">
                <a:moveTo>
                  <a:pt x="0" y="622300"/>
                </a:moveTo>
                <a:lnTo>
                  <a:pt x="3073400" y="571500"/>
                </a:lnTo>
                <a:cubicBezTo>
                  <a:pt x="4262967" y="474133"/>
                  <a:pt x="6032500" y="76200"/>
                  <a:pt x="7137400" y="38100"/>
                </a:cubicBezTo>
                <a:cubicBezTo>
                  <a:pt x="8242300" y="0"/>
                  <a:pt x="8972550" y="171450"/>
                  <a:pt x="9702800" y="342900"/>
                </a:cubicBezTo>
              </a:path>
            </a:pathLst>
          </a:custGeo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자유형 24"/>
          <p:cNvSpPr/>
          <p:nvPr/>
        </p:nvSpPr>
        <p:spPr>
          <a:xfrm>
            <a:off x="-3780364" y="2704360"/>
            <a:ext cx="14517861" cy="649322"/>
          </a:xfrm>
          <a:custGeom>
            <a:avLst/>
            <a:gdLst>
              <a:gd name="connsiteX0" fmla="*/ 0 w 10033000"/>
              <a:gd name="connsiteY0" fmla="*/ 359833 h 448733"/>
              <a:gd name="connsiteX1" fmla="*/ 3149600 w 10033000"/>
              <a:gd name="connsiteY1" fmla="*/ 4233 h 448733"/>
              <a:gd name="connsiteX2" fmla="*/ 6756400 w 10033000"/>
              <a:gd name="connsiteY2" fmla="*/ 385233 h 448733"/>
              <a:gd name="connsiteX3" fmla="*/ 10033000 w 10033000"/>
              <a:gd name="connsiteY3" fmla="*/ 385233 h 44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33000" h="448733">
                <a:moveTo>
                  <a:pt x="0" y="359833"/>
                </a:moveTo>
                <a:cubicBezTo>
                  <a:pt x="1011766" y="179916"/>
                  <a:pt x="2023533" y="0"/>
                  <a:pt x="3149600" y="4233"/>
                </a:cubicBezTo>
                <a:cubicBezTo>
                  <a:pt x="4275667" y="8466"/>
                  <a:pt x="5609167" y="321733"/>
                  <a:pt x="6756400" y="385233"/>
                </a:cubicBezTo>
                <a:cubicBezTo>
                  <a:pt x="7903633" y="448733"/>
                  <a:pt x="8968316" y="416983"/>
                  <a:pt x="10033000" y="385233"/>
                </a:cubicBezTo>
              </a:path>
            </a:pathLst>
          </a:custGeo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자유형 25"/>
          <p:cNvSpPr/>
          <p:nvPr/>
        </p:nvSpPr>
        <p:spPr>
          <a:xfrm>
            <a:off x="-3716900" y="2775798"/>
            <a:ext cx="14517861" cy="649322"/>
          </a:xfrm>
          <a:custGeom>
            <a:avLst/>
            <a:gdLst>
              <a:gd name="connsiteX0" fmla="*/ 0 w 10033000"/>
              <a:gd name="connsiteY0" fmla="*/ 359833 h 448733"/>
              <a:gd name="connsiteX1" fmla="*/ 3149600 w 10033000"/>
              <a:gd name="connsiteY1" fmla="*/ 4233 h 448733"/>
              <a:gd name="connsiteX2" fmla="*/ 6756400 w 10033000"/>
              <a:gd name="connsiteY2" fmla="*/ 385233 h 448733"/>
              <a:gd name="connsiteX3" fmla="*/ 10033000 w 10033000"/>
              <a:gd name="connsiteY3" fmla="*/ 385233 h 44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33000" h="448733">
                <a:moveTo>
                  <a:pt x="0" y="359833"/>
                </a:moveTo>
                <a:cubicBezTo>
                  <a:pt x="1011766" y="179916"/>
                  <a:pt x="2023533" y="0"/>
                  <a:pt x="3149600" y="4233"/>
                </a:cubicBezTo>
                <a:cubicBezTo>
                  <a:pt x="4275667" y="8466"/>
                  <a:pt x="5609167" y="321733"/>
                  <a:pt x="6756400" y="385233"/>
                </a:cubicBezTo>
                <a:cubicBezTo>
                  <a:pt x="7903633" y="448733"/>
                  <a:pt x="8968316" y="416983"/>
                  <a:pt x="10033000" y="385233"/>
                </a:cubicBezTo>
              </a:path>
            </a:pathLst>
          </a:custGeo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7" name="그룹 114"/>
          <p:cNvGrpSpPr/>
          <p:nvPr/>
        </p:nvGrpSpPr>
        <p:grpSpPr>
          <a:xfrm>
            <a:off x="-4717032" y="2704360"/>
            <a:ext cx="18440400" cy="2083533"/>
            <a:chOff x="-4053840" y="9072602"/>
            <a:chExt cx="18440400" cy="2083533"/>
          </a:xfrm>
        </p:grpSpPr>
        <p:sp>
          <p:nvSpPr>
            <p:cNvPr id="28" name="자유형 27"/>
            <p:cNvSpPr/>
            <p:nvPr/>
          </p:nvSpPr>
          <p:spPr>
            <a:xfrm>
              <a:off x="-4053840" y="9072602"/>
              <a:ext cx="17830800" cy="1783080"/>
            </a:xfrm>
            <a:custGeom>
              <a:avLst/>
              <a:gdLst>
                <a:gd name="connsiteX0" fmla="*/ 0 w 17830800"/>
                <a:gd name="connsiteY0" fmla="*/ 944880 h 1783080"/>
                <a:gd name="connsiteX1" fmla="*/ 5897880 w 17830800"/>
                <a:gd name="connsiteY1" fmla="*/ 121920 h 1783080"/>
                <a:gd name="connsiteX2" fmla="*/ 11612880 w 17830800"/>
                <a:gd name="connsiteY2" fmla="*/ 1676400 h 1783080"/>
                <a:gd name="connsiteX3" fmla="*/ 17830800 w 17830800"/>
                <a:gd name="connsiteY3" fmla="*/ 762000 h 178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0800" h="1783080">
                  <a:moveTo>
                    <a:pt x="0" y="944880"/>
                  </a:moveTo>
                  <a:cubicBezTo>
                    <a:pt x="1981200" y="472440"/>
                    <a:pt x="3962400" y="0"/>
                    <a:pt x="5897880" y="121920"/>
                  </a:cubicBezTo>
                  <a:cubicBezTo>
                    <a:pt x="7833360" y="243840"/>
                    <a:pt x="9624060" y="1569720"/>
                    <a:pt x="11612880" y="1676400"/>
                  </a:cubicBezTo>
                  <a:cubicBezTo>
                    <a:pt x="13601700" y="1783080"/>
                    <a:pt x="16863060" y="899160"/>
                    <a:pt x="17830800" y="762000"/>
                  </a:cubicBezTo>
                </a:path>
              </a:pathLst>
            </a:custGeom>
            <a:ln w="31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자유형 28"/>
            <p:cNvSpPr/>
            <p:nvPr/>
          </p:nvSpPr>
          <p:spPr>
            <a:xfrm>
              <a:off x="-3901440" y="9174806"/>
              <a:ext cx="17830800" cy="1783080"/>
            </a:xfrm>
            <a:custGeom>
              <a:avLst/>
              <a:gdLst>
                <a:gd name="connsiteX0" fmla="*/ 0 w 17830800"/>
                <a:gd name="connsiteY0" fmla="*/ 944880 h 1783080"/>
                <a:gd name="connsiteX1" fmla="*/ 5897880 w 17830800"/>
                <a:gd name="connsiteY1" fmla="*/ 121920 h 1783080"/>
                <a:gd name="connsiteX2" fmla="*/ 11612880 w 17830800"/>
                <a:gd name="connsiteY2" fmla="*/ 1676400 h 1783080"/>
                <a:gd name="connsiteX3" fmla="*/ 17830800 w 17830800"/>
                <a:gd name="connsiteY3" fmla="*/ 762000 h 178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0800" h="1783080">
                  <a:moveTo>
                    <a:pt x="0" y="944880"/>
                  </a:moveTo>
                  <a:cubicBezTo>
                    <a:pt x="1981200" y="472440"/>
                    <a:pt x="3962400" y="0"/>
                    <a:pt x="5897880" y="121920"/>
                  </a:cubicBezTo>
                  <a:cubicBezTo>
                    <a:pt x="7833360" y="243840"/>
                    <a:pt x="9624060" y="1569720"/>
                    <a:pt x="11612880" y="1676400"/>
                  </a:cubicBezTo>
                  <a:cubicBezTo>
                    <a:pt x="13601700" y="1783080"/>
                    <a:pt x="16863060" y="899160"/>
                    <a:pt x="17830800" y="762000"/>
                  </a:cubicBezTo>
                </a:path>
              </a:pathLst>
            </a:custGeom>
            <a:ln w="31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자유형 29"/>
            <p:cNvSpPr/>
            <p:nvPr/>
          </p:nvSpPr>
          <p:spPr>
            <a:xfrm>
              <a:off x="-3444240" y="9373055"/>
              <a:ext cx="17830800" cy="1783080"/>
            </a:xfrm>
            <a:custGeom>
              <a:avLst/>
              <a:gdLst>
                <a:gd name="connsiteX0" fmla="*/ 0 w 17830800"/>
                <a:gd name="connsiteY0" fmla="*/ 944880 h 1783080"/>
                <a:gd name="connsiteX1" fmla="*/ 5897880 w 17830800"/>
                <a:gd name="connsiteY1" fmla="*/ 121920 h 1783080"/>
                <a:gd name="connsiteX2" fmla="*/ 11612880 w 17830800"/>
                <a:gd name="connsiteY2" fmla="*/ 1676400 h 1783080"/>
                <a:gd name="connsiteX3" fmla="*/ 17830800 w 17830800"/>
                <a:gd name="connsiteY3" fmla="*/ 762000 h 178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0800" h="1783080">
                  <a:moveTo>
                    <a:pt x="0" y="944880"/>
                  </a:moveTo>
                  <a:cubicBezTo>
                    <a:pt x="1981200" y="472440"/>
                    <a:pt x="3962400" y="0"/>
                    <a:pt x="5897880" y="121920"/>
                  </a:cubicBezTo>
                  <a:cubicBezTo>
                    <a:pt x="7833360" y="243840"/>
                    <a:pt x="9624060" y="1569720"/>
                    <a:pt x="11612880" y="1676400"/>
                  </a:cubicBezTo>
                  <a:cubicBezTo>
                    <a:pt x="13601700" y="1783080"/>
                    <a:pt x="16863060" y="899160"/>
                    <a:pt x="17830800" y="762000"/>
                  </a:cubicBezTo>
                </a:path>
              </a:pathLst>
            </a:custGeom>
            <a:ln w="31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1" name="그룹 42"/>
          <p:cNvGrpSpPr/>
          <p:nvPr/>
        </p:nvGrpSpPr>
        <p:grpSpPr>
          <a:xfrm>
            <a:off x="-4574156" y="2132856"/>
            <a:ext cx="18440400" cy="2083533"/>
            <a:chOff x="-3901440" y="3590924"/>
            <a:chExt cx="18440400" cy="2083533"/>
          </a:xfrm>
        </p:grpSpPr>
        <p:sp>
          <p:nvSpPr>
            <p:cNvPr id="32" name="자유형 31"/>
            <p:cNvSpPr/>
            <p:nvPr/>
          </p:nvSpPr>
          <p:spPr>
            <a:xfrm>
              <a:off x="-3901440" y="3590924"/>
              <a:ext cx="17830800" cy="1783080"/>
            </a:xfrm>
            <a:custGeom>
              <a:avLst/>
              <a:gdLst>
                <a:gd name="connsiteX0" fmla="*/ 0 w 17830800"/>
                <a:gd name="connsiteY0" fmla="*/ 944880 h 1783080"/>
                <a:gd name="connsiteX1" fmla="*/ 5897880 w 17830800"/>
                <a:gd name="connsiteY1" fmla="*/ 121920 h 1783080"/>
                <a:gd name="connsiteX2" fmla="*/ 11612880 w 17830800"/>
                <a:gd name="connsiteY2" fmla="*/ 1676400 h 1783080"/>
                <a:gd name="connsiteX3" fmla="*/ 17830800 w 17830800"/>
                <a:gd name="connsiteY3" fmla="*/ 762000 h 178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0800" h="1783080">
                  <a:moveTo>
                    <a:pt x="0" y="944880"/>
                  </a:moveTo>
                  <a:cubicBezTo>
                    <a:pt x="1981200" y="472440"/>
                    <a:pt x="3962400" y="0"/>
                    <a:pt x="5897880" y="121920"/>
                  </a:cubicBezTo>
                  <a:cubicBezTo>
                    <a:pt x="7833360" y="243840"/>
                    <a:pt x="9624060" y="1569720"/>
                    <a:pt x="11612880" y="1676400"/>
                  </a:cubicBezTo>
                  <a:cubicBezTo>
                    <a:pt x="13601700" y="1783080"/>
                    <a:pt x="16863060" y="899160"/>
                    <a:pt x="17830800" y="762000"/>
                  </a:cubicBezTo>
                </a:path>
              </a:pathLst>
            </a:custGeom>
            <a:ln w="31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자유형 32"/>
            <p:cNvSpPr/>
            <p:nvPr/>
          </p:nvSpPr>
          <p:spPr>
            <a:xfrm>
              <a:off x="-3901440" y="3665232"/>
              <a:ext cx="17830800" cy="1783080"/>
            </a:xfrm>
            <a:custGeom>
              <a:avLst/>
              <a:gdLst>
                <a:gd name="connsiteX0" fmla="*/ 0 w 17830800"/>
                <a:gd name="connsiteY0" fmla="*/ 944880 h 1783080"/>
                <a:gd name="connsiteX1" fmla="*/ 5897880 w 17830800"/>
                <a:gd name="connsiteY1" fmla="*/ 121920 h 1783080"/>
                <a:gd name="connsiteX2" fmla="*/ 11612880 w 17830800"/>
                <a:gd name="connsiteY2" fmla="*/ 1676400 h 1783080"/>
                <a:gd name="connsiteX3" fmla="*/ 17830800 w 17830800"/>
                <a:gd name="connsiteY3" fmla="*/ 762000 h 178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0800" h="1783080">
                  <a:moveTo>
                    <a:pt x="0" y="944880"/>
                  </a:moveTo>
                  <a:cubicBezTo>
                    <a:pt x="1981200" y="472440"/>
                    <a:pt x="3962400" y="0"/>
                    <a:pt x="5897880" y="121920"/>
                  </a:cubicBezTo>
                  <a:cubicBezTo>
                    <a:pt x="7833360" y="243840"/>
                    <a:pt x="9624060" y="1569720"/>
                    <a:pt x="11612880" y="1676400"/>
                  </a:cubicBezTo>
                  <a:cubicBezTo>
                    <a:pt x="13601700" y="1783080"/>
                    <a:pt x="16863060" y="899160"/>
                    <a:pt x="17830800" y="762000"/>
                  </a:cubicBezTo>
                </a:path>
              </a:pathLst>
            </a:custGeom>
            <a:ln w="31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자유형 33"/>
            <p:cNvSpPr/>
            <p:nvPr/>
          </p:nvSpPr>
          <p:spPr>
            <a:xfrm>
              <a:off x="-3749040" y="3693128"/>
              <a:ext cx="17830800" cy="1783080"/>
            </a:xfrm>
            <a:custGeom>
              <a:avLst/>
              <a:gdLst>
                <a:gd name="connsiteX0" fmla="*/ 0 w 17830800"/>
                <a:gd name="connsiteY0" fmla="*/ 944880 h 1783080"/>
                <a:gd name="connsiteX1" fmla="*/ 5897880 w 17830800"/>
                <a:gd name="connsiteY1" fmla="*/ 121920 h 1783080"/>
                <a:gd name="connsiteX2" fmla="*/ 11612880 w 17830800"/>
                <a:gd name="connsiteY2" fmla="*/ 1676400 h 1783080"/>
                <a:gd name="connsiteX3" fmla="*/ 17830800 w 17830800"/>
                <a:gd name="connsiteY3" fmla="*/ 762000 h 178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0800" h="1783080">
                  <a:moveTo>
                    <a:pt x="0" y="944880"/>
                  </a:moveTo>
                  <a:cubicBezTo>
                    <a:pt x="1981200" y="472440"/>
                    <a:pt x="3962400" y="0"/>
                    <a:pt x="5897880" y="121920"/>
                  </a:cubicBezTo>
                  <a:cubicBezTo>
                    <a:pt x="7833360" y="243840"/>
                    <a:pt x="9624060" y="1569720"/>
                    <a:pt x="11612880" y="1676400"/>
                  </a:cubicBezTo>
                  <a:cubicBezTo>
                    <a:pt x="13601700" y="1783080"/>
                    <a:pt x="16863060" y="899160"/>
                    <a:pt x="17830800" y="762000"/>
                  </a:cubicBezTo>
                </a:path>
              </a:pathLst>
            </a:custGeom>
            <a:ln w="31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자유형 34"/>
            <p:cNvSpPr/>
            <p:nvPr/>
          </p:nvSpPr>
          <p:spPr>
            <a:xfrm>
              <a:off x="-3596640" y="3739925"/>
              <a:ext cx="17830800" cy="1783080"/>
            </a:xfrm>
            <a:custGeom>
              <a:avLst/>
              <a:gdLst>
                <a:gd name="connsiteX0" fmla="*/ 0 w 17830800"/>
                <a:gd name="connsiteY0" fmla="*/ 944880 h 1783080"/>
                <a:gd name="connsiteX1" fmla="*/ 5897880 w 17830800"/>
                <a:gd name="connsiteY1" fmla="*/ 121920 h 1783080"/>
                <a:gd name="connsiteX2" fmla="*/ 11612880 w 17830800"/>
                <a:gd name="connsiteY2" fmla="*/ 1676400 h 1783080"/>
                <a:gd name="connsiteX3" fmla="*/ 17830800 w 17830800"/>
                <a:gd name="connsiteY3" fmla="*/ 762000 h 178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0800" h="1783080">
                  <a:moveTo>
                    <a:pt x="0" y="944880"/>
                  </a:moveTo>
                  <a:cubicBezTo>
                    <a:pt x="1981200" y="472440"/>
                    <a:pt x="3962400" y="0"/>
                    <a:pt x="5897880" y="121920"/>
                  </a:cubicBezTo>
                  <a:cubicBezTo>
                    <a:pt x="7833360" y="243840"/>
                    <a:pt x="9624060" y="1569720"/>
                    <a:pt x="11612880" y="1676400"/>
                  </a:cubicBezTo>
                  <a:cubicBezTo>
                    <a:pt x="13601700" y="1783080"/>
                    <a:pt x="16863060" y="899160"/>
                    <a:pt x="17830800" y="762000"/>
                  </a:cubicBezTo>
                </a:path>
              </a:pathLst>
            </a:custGeom>
            <a:ln w="31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자유형 35"/>
            <p:cNvSpPr/>
            <p:nvPr/>
          </p:nvSpPr>
          <p:spPr>
            <a:xfrm>
              <a:off x="-3444240" y="3804290"/>
              <a:ext cx="17830800" cy="1783080"/>
            </a:xfrm>
            <a:custGeom>
              <a:avLst/>
              <a:gdLst>
                <a:gd name="connsiteX0" fmla="*/ 0 w 17830800"/>
                <a:gd name="connsiteY0" fmla="*/ 944880 h 1783080"/>
                <a:gd name="connsiteX1" fmla="*/ 5897880 w 17830800"/>
                <a:gd name="connsiteY1" fmla="*/ 121920 h 1783080"/>
                <a:gd name="connsiteX2" fmla="*/ 11612880 w 17830800"/>
                <a:gd name="connsiteY2" fmla="*/ 1676400 h 1783080"/>
                <a:gd name="connsiteX3" fmla="*/ 17830800 w 17830800"/>
                <a:gd name="connsiteY3" fmla="*/ 762000 h 178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0800" h="1783080">
                  <a:moveTo>
                    <a:pt x="0" y="944880"/>
                  </a:moveTo>
                  <a:cubicBezTo>
                    <a:pt x="1981200" y="472440"/>
                    <a:pt x="3962400" y="0"/>
                    <a:pt x="5897880" y="121920"/>
                  </a:cubicBezTo>
                  <a:cubicBezTo>
                    <a:pt x="7833360" y="243840"/>
                    <a:pt x="9624060" y="1569720"/>
                    <a:pt x="11612880" y="1676400"/>
                  </a:cubicBezTo>
                  <a:cubicBezTo>
                    <a:pt x="13601700" y="1783080"/>
                    <a:pt x="16863060" y="899160"/>
                    <a:pt x="17830800" y="762000"/>
                  </a:cubicBezTo>
                </a:path>
              </a:pathLst>
            </a:custGeom>
            <a:ln w="31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자유형 36"/>
            <p:cNvSpPr/>
            <p:nvPr/>
          </p:nvSpPr>
          <p:spPr>
            <a:xfrm>
              <a:off x="-3291840" y="3891377"/>
              <a:ext cx="17830800" cy="1783080"/>
            </a:xfrm>
            <a:custGeom>
              <a:avLst/>
              <a:gdLst>
                <a:gd name="connsiteX0" fmla="*/ 0 w 17830800"/>
                <a:gd name="connsiteY0" fmla="*/ 944880 h 1783080"/>
                <a:gd name="connsiteX1" fmla="*/ 5897880 w 17830800"/>
                <a:gd name="connsiteY1" fmla="*/ 121920 h 1783080"/>
                <a:gd name="connsiteX2" fmla="*/ 11612880 w 17830800"/>
                <a:gd name="connsiteY2" fmla="*/ 1676400 h 1783080"/>
                <a:gd name="connsiteX3" fmla="*/ 17830800 w 17830800"/>
                <a:gd name="connsiteY3" fmla="*/ 762000 h 178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0800" h="1783080">
                  <a:moveTo>
                    <a:pt x="0" y="944880"/>
                  </a:moveTo>
                  <a:cubicBezTo>
                    <a:pt x="1981200" y="472440"/>
                    <a:pt x="3962400" y="0"/>
                    <a:pt x="5897880" y="121920"/>
                  </a:cubicBezTo>
                  <a:cubicBezTo>
                    <a:pt x="7833360" y="243840"/>
                    <a:pt x="9624060" y="1569720"/>
                    <a:pt x="11612880" y="1676400"/>
                  </a:cubicBezTo>
                  <a:cubicBezTo>
                    <a:pt x="13601700" y="1783080"/>
                    <a:pt x="16863060" y="899160"/>
                    <a:pt x="17830800" y="762000"/>
                  </a:cubicBezTo>
                </a:path>
              </a:pathLst>
            </a:custGeom>
            <a:ln w="31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39465188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85185E-6 L 0.26042 -1.85185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16667E-6 -4.44444E-6 L 0.33507 -4.44444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4.72222E-6 0 L 0.25521 0 " pathEditMode="relative" rAng="0" ptsTypes="AA">
                                      <p:cBhvr>
                                        <p:cTn id="24" dur="1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1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4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357958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10"/>
          <p:cNvGrpSpPr/>
          <p:nvPr/>
        </p:nvGrpSpPr>
        <p:grpSpPr>
          <a:xfrm>
            <a:off x="-285784" y="586995"/>
            <a:ext cx="3857652" cy="523220"/>
            <a:chOff x="-285784" y="586995"/>
            <a:chExt cx="3857652" cy="523220"/>
          </a:xfrm>
        </p:grpSpPr>
        <p:sp>
          <p:nvSpPr>
            <p:cNvPr id="7" name="직사각형 6"/>
            <p:cNvSpPr/>
            <p:nvPr/>
          </p:nvSpPr>
          <p:spPr>
            <a:xfrm>
              <a:off x="-285784" y="625665"/>
              <a:ext cx="3857652" cy="445881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/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523141" y="586995"/>
              <a:ext cx="246574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800" b="1" dirty="0" err="1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종곡선의</a:t>
              </a:r>
              <a:r>
                <a:rPr lang="ko-KR" altLang="en-US" sz="28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설계</a:t>
              </a:r>
              <a:endParaRPr lang="en-US" sz="12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3" name="그룹 1"/>
          <p:cNvGrpSpPr/>
          <p:nvPr/>
        </p:nvGrpSpPr>
        <p:grpSpPr>
          <a:xfrm>
            <a:off x="6732240" y="679328"/>
            <a:ext cx="2214578" cy="338554"/>
            <a:chOff x="187365" y="1590248"/>
            <a:chExt cx="2214578" cy="338554"/>
          </a:xfrm>
        </p:grpSpPr>
        <p:sp>
          <p:nvSpPr>
            <p:cNvPr id="14" name="직사각형 13"/>
            <p:cNvSpPr/>
            <p:nvPr/>
          </p:nvSpPr>
          <p:spPr>
            <a:xfrm>
              <a:off x="187365" y="1622008"/>
              <a:ext cx="2214578" cy="296402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829972" y="1590248"/>
              <a:ext cx="10054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계산방</a:t>
              </a:r>
              <a:r>
                <a:rPr lang="ko-KR" altLang="en-US" sz="1600" b="1" dirty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법</a:t>
              </a:r>
              <a:endParaRPr lang="en-US" sz="6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1026" name="Picture 2" descr="C:\Documents and Settings\김태영\바탕 화면\그림파일\종단곡선설치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05" y="1340768"/>
            <a:ext cx="7204190" cy="48069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김태영\바탕 화면\그림파일\Y값 구하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88840"/>
            <a:ext cx="4929645" cy="3027818"/>
          </a:xfrm>
          <a:prstGeom prst="rect">
            <a:avLst/>
          </a:prstGeom>
          <a:ln>
            <a:solidFill>
              <a:srgbClr val="FFFF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그룹 36"/>
          <p:cNvGrpSpPr/>
          <p:nvPr/>
        </p:nvGrpSpPr>
        <p:grpSpPr>
          <a:xfrm>
            <a:off x="5004048" y="2933303"/>
            <a:ext cx="3464420" cy="1584000"/>
            <a:chOff x="5004048" y="2933303"/>
            <a:chExt cx="3464420" cy="1584000"/>
          </a:xfrm>
        </p:grpSpPr>
        <p:pic>
          <p:nvPicPr>
            <p:cNvPr id="1033" name="Picture 9" descr="C:\Documents and Settings\김태영\바탕 화면\그림파일\y값수식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2933303"/>
              <a:ext cx="2600324" cy="1584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8100">
              <a:solidFill>
                <a:schemeClr val="tx1"/>
              </a:solidFill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cxnSp>
          <p:nvCxnSpPr>
            <p:cNvPr id="26" name="꺾인 연결선 25"/>
            <p:cNvCxnSpPr/>
            <p:nvPr/>
          </p:nvCxnSpPr>
          <p:spPr>
            <a:xfrm flipV="1">
              <a:off x="5004048" y="3744239"/>
              <a:ext cx="792088" cy="548857"/>
            </a:xfrm>
            <a:prstGeom prst="bentConnector3">
              <a:avLst/>
            </a:prstGeom>
            <a:ln>
              <a:solidFill>
                <a:srgbClr val="FF0000"/>
              </a:solidFill>
              <a:prstDash val="sysDash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34" name="Picture 10" descr="C:\Documents and Settings\김태영\바탕 화면\그림파일\l수식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148" y="1340768"/>
            <a:ext cx="2377324" cy="129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38" name="그룹 37"/>
          <p:cNvGrpSpPr/>
          <p:nvPr/>
        </p:nvGrpSpPr>
        <p:grpSpPr>
          <a:xfrm>
            <a:off x="4427984" y="2060848"/>
            <a:ext cx="1110864" cy="1512168"/>
            <a:chOff x="4427984" y="2060848"/>
            <a:chExt cx="1110864" cy="1512168"/>
          </a:xfrm>
        </p:grpSpPr>
        <p:cxnSp>
          <p:nvCxnSpPr>
            <p:cNvPr id="39" name="꺾인 연결선 18"/>
            <p:cNvCxnSpPr>
              <a:stCxn id="40" idx="2"/>
              <a:endCxn id="3074" idx="0"/>
            </p:cNvCxnSpPr>
            <p:nvPr/>
          </p:nvCxnSpPr>
          <p:spPr>
            <a:xfrm rot="16200000" flipH="1">
              <a:off x="4893406" y="2927573"/>
              <a:ext cx="648072" cy="642813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0000"/>
              </a:solidFill>
              <a:prstDash val="sysDash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0" name="직사각형 39"/>
            <p:cNvSpPr/>
            <p:nvPr/>
          </p:nvSpPr>
          <p:spPr>
            <a:xfrm>
              <a:off x="4427984" y="2060848"/>
              <a:ext cx="936104" cy="864096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n w="57150">
                  <a:solidFill>
                    <a:schemeClr val="tx1"/>
                  </a:solidFill>
                </a:ln>
                <a:solidFill>
                  <a:srgbClr val="FF0000"/>
                </a:solidFill>
              </a:endParaRPr>
            </a:p>
          </p:txBody>
        </p:sp>
      </p:grpSp>
      <p:pic>
        <p:nvPicPr>
          <p:cNvPr id="3074" name="Picture 2" descr="C:\Documents and Settings\김성원\바탕 화면\속도설계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24233" y="3573016"/>
            <a:ext cx="5029231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57465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ㅁㄴㅇㄹ</a:t>
            </a: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357958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" name="그룹 10"/>
          <p:cNvGrpSpPr/>
          <p:nvPr/>
        </p:nvGrpSpPr>
        <p:grpSpPr>
          <a:xfrm>
            <a:off x="-285784" y="586995"/>
            <a:ext cx="3857652" cy="523220"/>
            <a:chOff x="-285784" y="586995"/>
            <a:chExt cx="3857652" cy="523220"/>
          </a:xfrm>
        </p:grpSpPr>
        <p:sp>
          <p:nvSpPr>
            <p:cNvPr id="7" name="직사각형 6"/>
            <p:cNvSpPr/>
            <p:nvPr/>
          </p:nvSpPr>
          <p:spPr>
            <a:xfrm>
              <a:off x="-285784" y="625665"/>
              <a:ext cx="3857652" cy="445881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/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523141" y="586995"/>
              <a:ext cx="246574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800" b="1" dirty="0" err="1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종곡선의</a:t>
              </a:r>
              <a:r>
                <a:rPr lang="ko-KR" altLang="en-US" sz="28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설계</a:t>
              </a:r>
              <a:endParaRPr lang="en-US" sz="12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6660232" y="548680"/>
            <a:ext cx="2214578" cy="338554"/>
            <a:chOff x="187365" y="1590248"/>
            <a:chExt cx="2214578" cy="338554"/>
          </a:xfrm>
        </p:grpSpPr>
        <p:sp>
          <p:nvSpPr>
            <p:cNvPr id="14" name="직사각형 13"/>
            <p:cNvSpPr/>
            <p:nvPr/>
          </p:nvSpPr>
          <p:spPr>
            <a:xfrm>
              <a:off x="187365" y="1622008"/>
              <a:ext cx="2214578" cy="296402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882071" y="1590248"/>
              <a:ext cx="90120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  A  D</a:t>
              </a:r>
              <a:endParaRPr lang="en-US" sz="6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1026" name="Picture 2" descr="C:\Documents and Settings\김태영\바탕 화면\그림파일\종단곡선설치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05" y="1340768"/>
            <a:ext cx="7204190" cy="48069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김태영\바탕 화면\그림파일\올라오는곳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043046"/>
            <a:ext cx="3198585" cy="2880000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김태영\바탕 화면\그림파일\첫번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043046"/>
            <a:ext cx="3198605" cy="2880000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김태영\바탕 화면\그림파일\첫번째y값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869160"/>
            <a:ext cx="1857376" cy="647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  <a:prstDash val="sysDash"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3" name="Picture 5" descr="C:\Documents and Settings\김태영\바탕 화면\그림파일\올라가는곳y값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836009"/>
            <a:ext cx="1782391" cy="1185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  <a:prstDash val="sysDash"/>
          </a:ln>
          <a:effectLst>
            <a:reflection blurRad="12700" stA="38000" endPos="28000" dist="5000" dir="5400000" sy="-100000" algn="bl" rotWithShape="0"/>
          </a:effectLst>
          <a:extLst/>
        </p:spPr>
      </p:pic>
      <p:cxnSp>
        <p:nvCxnSpPr>
          <p:cNvPr id="21" name="직선 화살표 연결선 20"/>
          <p:cNvCxnSpPr/>
          <p:nvPr/>
        </p:nvCxnSpPr>
        <p:spPr>
          <a:xfrm>
            <a:off x="3851920" y="2492896"/>
            <a:ext cx="2448272" cy="43204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꺾인 연결선 22"/>
          <p:cNvCxnSpPr/>
          <p:nvPr/>
        </p:nvCxnSpPr>
        <p:spPr>
          <a:xfrm flipV="1">
            <a:off x="1907704" y="3753336"/>
            <a:ext cx="432048" cy="323736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98503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ㅁㄴㅇㄹ</a:t>
            </a: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357958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" name="그룹 10"/>
          <p:cNvGrpSpPr/>
          <p:nvPr/>
        </p:nvGrpSpPr>
        <p:grpSpPr>
          <a:xfrm>
            <a:off x="-285784" y="586995"/>
            <a:ext cx="3857652" cy="523220"/>
            <a:chOff x="-285784" y="586995"/>
            <a:chExt cx="3857652" cy="523220"/>
          </a:xfrm>
        </p:grpSpPr>
        <p:sp>
          <p:nvSpPr>
            <p:cNvPr id="7" name="직사각형 6"/>
            <p:cNvSpPr/>
            <p:nvPr/>
          </p:nvSpPr>
          <p:spPr>
            <a:xfrm>
              <a:off x="-285784" y="625665"/>
              <a:ext cx="3857652" cy="445881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/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523141" y="586995"/>
              <a:ext cx="246574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800" b="1" dirty="0" err="1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종곡선의</a:t>
              </a:r>
              <a:r>
                <a:rPr lang="ko-KR" altLang="en-US" sz="28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설계</a:t>
              </a:r>
              <a:endParaRPr lang="en-US" sz="12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6732240" y="679328"/>
            <a:ext cx="2214578" cy="338554"/>
            <a:chOff x="187365" y="1590248"/>
            <a:chExt cx="2214578" cy="338554"/>
          </a:xfrm>
        </p:grpSpPr>
        <p:sp>
          <p:nvSpPr>
            <p:cNvPr id="14" name="직사각형 13"/>
            <p:cNvSpPr/>
            <p:nvPr/>
          </p:nvSpPr>
          <p:spPr>
            <a:xfrm>
              <a:off x="187365" y="1622008"/>
              <a:ext cx="2214578" cy="296402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882071" y="1590248"/>
              <a:ext cx="90120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  A  D</a:t>
              </a:r>
              <a:endParaRPr lang="en-US" sz="6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1026" name="Picture 2" descr="C:\Documents and Settings\김태영\바탕 화면\그림파일\종단곡선설치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05" y="1340768"/>
            <a:ext cx="7204190" cy="48069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392" y="2811178"/>
            <a:ext cx="4049576" cy="2994085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김태영\바탕 화면\그림파일\내려가는곳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107" y="2969347"/>
            <a:ext cx="3411269" cy="2700000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김태영\바탕 화면\그림파일\내려가는곳y값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978" y="3429000"/>
            <a:ext cx="1943100" cy="1609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  <a:prstDash val="sysDash"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2586" y="2498229"/>
            <a:ext cx="1458686" cy="1481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  <a:prstDash val="sysDash"/>
          </a:ln>
          <a:effectLst>
            <a:reflection blurRad="12700" stA="38000" endPos="28000" dist="5000" dir="5400000" sy="-100000" algn="bl" rotWithShape="0"/>
          </a:effectLst>
          <a:extLst/>
        </p:spPr>
      </p:pic>
      <p:cxnSp>
        <p:nvCxnSpPr>
          <p:cNvPr id="16" name="꺾인 연결선 15"/>
          <p:cNvCxnSpPr/>
          <p:nvPr/>
        </p:nvCxnSpPr>
        <p:spPr>
          <a:xfrm rot="10800000" flipV="1">
            <a:off x="4283968" y="1700807"/>
            <a:ext cx="864096" cy="697679"/>
          </a:xfrm>
          <a:prstGeom prst="bentConnector3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구부러진 연결선 24"/>
          <p:cNvCxnSpPr/>
          <p:nvPr/>
        </p:nvCxnSpPr>
        <p:spPr>
          <a:xfrm rot="10800000" flipV="1">
            <a:off x="6588224" y="2398486"/>
            <a:ext cx="576064" cy="454450"/>
          </a:xfrm>
          <a:prstGeom prst="curvedConnector3">
            <a:avLst>
              <a:gd name="adj1" fmla="val 107871"/>
            </a:avLst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46144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357958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" name="그룹 10"/>
          <p:cNvGrpSpPr/>
          <p:nvPr/>
        </p:nvGrpSpPr>
        <p:grpSpPr>
          <a:xfrm>
            <a:off x="-285784" y="586995"/>
            <a:ext cx="3857652" cy="523220"/>
            <a:chOff x="-285784" y="586995"/>
            <a:chExt cx="3857652" cy="523220"/>
          </a:xfrm>
        </p:grpSpPr>
        <p:sp>
          <p:nvSpPr>
            <p:cNvPr id="7" name="직사각형 6"/>
            <p:cNvSpPr/>
            <p:nvPr/>
          </p:nvSpPr>
          <p:spPr>
            <a:xfrm>
              <a:off x="-285784" y="625665"/>
              <a:ext cx="3857652" cy="445881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/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343605" y="586995"/>
              <a:ext cx="28248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800" b="1" dirty="0" err="1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설계지반고</a:t>
              </a:r>
              <a:r>
                <a:rPr lang="ko-KR" altLang="en-US" sz="28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결정</a:t>
              </a:r>
              <a:endParaRPr lang="en-US" sz="12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3074" name="Picture 2" descr="C:\Documents and Settings\김태영\바탕 화면\설계지반고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073" y="1268760"/>
            <a:ext cx="3762375" cy="465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김태영\바탕 화면\설계지반고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43" y="1276350"/>
            <a:ext cx="3781425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3884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7030" y="0"/>
            <a:ext cx="9144000" cy="6858000"/>
          </a:xfrm>
          <a:prstGeom prst="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357958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10"/>
          <p:cNvGrpSpPr/>
          <p:nvPr/>
        </p:nvGrpSpPr>
        <p:grpSpPr>
          <a:xfrm>
            <a:off x="-285784" y="586995"/>
            <a:ext cx="3857652" cy="523220"/>
            <a:chOff x="-285784" y="586995"/>
            <a:chExt cx="3857652" cy="523220"/>
          </a:xfrm>
        </p:grpSpPr>
        <p:sp>
          <p:nvSpPr>
            <p:cNvPr id="7" name="직사각형 6"/>
            <p:cNvSpPr/>
            <p:nvPr/>
          </p:nvSpPr>
          <p:spPr>
            <a:xfrm>
              <a:off x="-285784" y="625665"/>
              <a:ext cx="3857652" cy="445881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/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755576" y="586995"/>
              <a:ext cx="200086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8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토 량 계 산</a:t>
              </a:r>
              <a:endParaRPr lang="en-US" sz="12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3" name="그룹 17"/>
          <p:cNvGrpSpPr/>
          <p:nvPr/>
        </p:nvGrpSpPr>
        <p:grpSpPr>
          <a:xfrm>
            <a:off x="384299" y="1268760"/>
            <a:ext cx="8375402" cy="2160240"/>
            <a:chOff x="384299" y="1268760"/>
            <a:chExt cx="8375402" cy="2160240"/>
          </a:xfrm>
        </p:grpSpPr>
        <p:sp>
          <p:nvSpPr>
            <p:cNvPr id="10" name="직사각형 9"/>
            <p:cNvSpPr/>
            <p:nvPr/>
          </p:nvSpPr>
          <p:spPr>
            <a:xfrm>
              <a:off x="384299" y="3140968"/>
              <a:ext cx="4707062" cy="28803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 err="1" smtClean="0"/>
                <a:t>양단면</a:t>
              </a:r>
              <a:r>
                <a:rPr lang="ko-KR" altLang="en-US" b="1" dirty="0" smtClean="0"/>
                <a:t> 평균법 을 사용</a:t>
              </a:r>
              <a:endParaRPr lang="ko-KR" altLang="en-US" b="1" dirty="0"/>
            </a:p>
          </p:txBody>
        </p:sp>
        <p:grpSp>
          <p:nvGrpSpPr>
            <p:cNvPr id="9" name="그룹 16"/>
            <p:cNvGrpSpPr/>
            <p:nvPr/>
          </p:nvGrpSpPr>
          <p:grpSpPr>
            <a:xfrm>
              <a:off x="384299" y="1268760"/>
              <a:ext cx="8375402" cy="1728192"/>
              <a:chOff x="384299" y="1268760"/>
              <a:chExt cx="8375402" cy="1728192"/>
            </a:xfrm>
          </p:grpSpPr>
          <p:pic>
            <p:nvPicPr>
              <p:cNvPr id="4098" name="Picture 2" descr="C:\Documents and Settings\김태영\바탕 화면\그림파일\토량계산수식넣기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299" y="1268760"/>
                <a:ext cx="8375402" cy="172819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2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2183" y="2454229"/>
                <a:ext cx="82800" cy="165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03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2183" y="2732735"/>
                <a:ext cx="82800" cy="165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2" name="Picture 2" descr="C:\Documents and Settings\김성원\바탕 화면\토공량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501008"/>
            <a:ext cx="8352928" cy="2664296"/>
          </a:xfrm>
          <a:prstGeom prst="rect">
            <a:avLst/>
          </a:prstGeom>
          <a:ln w="38100"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07571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7030" y="0"/>
            <a:ext cx="9144000" cy="6858000"/>
          </a:xfrm>
          <a:prstGeom prst="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357958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" name="그룹 10"/>
          <p:cNvGrpSpPr/>
          <p:nvPr/>
        </p:nvGrpSpPr>
        <p:grpSpPr>
          <a:xfrm>
            <a:off x="-285784" y="586995"/>
            <a:ext cx="3857652" cy="523220"/>
            <a:chOff x="-285784" y="586995"/>
            <a:chExt cx="3857652" cy="523220"/>
          </a:xfrm>
        </p:grpSpPr>
        <p:sp>
          <p:nvSpPr>
            <p:cNvPr id="7" name="직사각형 6"/>
            <p:cNvSpPr/>
            <p:nvPr/>
          </p:nvSpPr>
          <p:spPr>
            <a:xfrm>
              <a:off x="-285784" y="625665"/>
              <a:ext cx="3857652" cy="445881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/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755576" y="586995"/>
              <a:ext cx="200086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8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토 량 계 산</a:t>
              </a:r>
              <a:endParaRPr lang="en-US" sz="12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4099" name="Picture 3" descr="C:\Documents and Settings\김태영\바탕 화면\그림파일\절토량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4695825" cy="581025"/>
          </a:xfrm>
          <a:prstGeom prst="rect">
            <a:avLst/>
          </a:prstGeom>
          <a:ln w="28575">
            <a:solidFill>
              <a:schemeClr val="tx1"/>
            </a:solidFill>
            <a:prstDash val="sysDash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Documents and Settings\김태영\바탕 화면\그림파일\보정토량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99" y="4293096"/>
            <a:ext cx="5962650" cy="781050"/>
          </a:xfrm>
          <a:prstGeom prst="rect">
            <a:avLst/>
          </a:prstGeom>
          <a:ln w="28575">
            <a:solidFill>
              <a:schemeClr val="tx1"/>
            </a:solidFill>
            <a:prstDash val="sysDash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Documents and Settings\김태영\바탕 화면\그림파일\차인성토량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63" y="5301208"/>
            <a:ext cx="4962525" cy="561975"/>
          </a:xfrm>
          <a:prstGeom prst="rect">
            <a:avLst/>
          </a:prstGeom>
          <a:ln w="28575">
            <a:solidFill>
              <a:schemeClr val="tx1"/>
            </a:solidFill>
            <a:prstDash val="sysDash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그룹 16"/>
          <p:cNvGrpSpPr/>
          <p:nvPr/>
        </p:nvGrpSpPr>
        <p:grpSpPr>
          <a:xfrm>
            <a:off x="384299" y="1268760"/>
            <a:ext cx="8375402" cy="1728192"/>
            <a:chOff x="384299" y="1268760"/>
            <a:chExt cx="8375402" cy="1728192"/>
          </a:xfrm>
        </p:grpSpPr>
        <p:pic>
          <p:nvPicPr>
            <p:cNvPr id="4098" name="Picture 2" descr="C:\Documents and Settings\김태영\바탕 화면\그림파일\토량계산수식넣기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299" y="1268760"/>
              <a:ext cx="8375402" cy="17281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2183" y="2454229"/>
              <a:ext cx="82800" cy="16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2183" y="2732735"/>
              <a:ext cx="82800" cy="16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1" name="그룹 30"/>
          <p:cNvGrpSpPr/>
          <p:nvPr/>
        </p:nvGrpSpPr>
        <p:grpSpPr>
          <a:xfrm>
            <a:off x="2339752" y="2204864"/>
            <a:ext cx="5544616" cy="4536504"/>
            <a:chOff x="2339752" y="2204864"/>
            <a:chExt cx="5544616" cy="4536504"/>
          </a:xfrm>
        </p:grpSpPr>
        <p:grpSp>
          <p:nvGrpSpPr>
            <p:cNvPr id="19" name="그룹 18"/>
            <p:cNvGrpSpPr/>
            <p:nvPr/>
          </p:nvGrpSpPr>
          <p:grpSpPr>
            <a:xfrm>
              <a:off x="5112061" y="2204864"/>
              <a:ext cx="1404155" cy="1294038"/>
              <a:chOff x="3959933" y="2060848"/>
              <a:chExt cx="1404155" cy="1294038"/>
            </a:xfrm>
          </p:grpSpPr>
          <p:cxnSp>
            <p:nvCxnSpPr>
              <p:cNvPr id="20" name="꺾인 연결선 18"/>
              <p:cNvCxnSpPr>
                <a:stCxn id="21" idx="2"/>
                <a:endCxn id="5122" idx="0"/>
              </p:cNvCxnSpPr>
              <p:nvPr/>
            </p:nvCxnSpPr>
            <p:spPr>
              <a:xfrm rot="5400000">
                <a:off x="4213013" y="2671863"/>
                <a:ext cx="429943" cy="936104"/>
              </a:xfrm>
              <a:prstGeom prst="bentConnector3">
                <a:avLst>
                  <a:gd name="adj1" fmla="val 14553"/>
                </a:avLst>
              </a:prstGeom>
              <a:ln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1" name="직사각형 20"/>
              <p:cNvSpPr/>
              <p:nvPr/>
            </p:nvSpPr>
            <p:spPr>
              <a:xfrm>
                <a:off x="4427984" y="2060848"/>
                <a:ext cx="936104" cy="864096"/>
              </a:xfrm>
              <a:prstGeom prst="rect">
                <a:avLst/>
              </a:prstGeom>
              <a:solidFill>
                <a:srgbClr val="FFFF00">
                  <a:alpha val="22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n w="57150">
                    <a:solidFill>
                      <a:schemeClr val="tx1"/>
                    </a:solidFill>
                  </a:ln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5122" name="Picture 2" descr="C:\Documents and Settings\김성원\바탕 화면\C값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39752" y="3498903"/>
              <a:ext cx="5544616" cy="3242465"/>
            </a:xfrm>
            <a:prstGeom prst="rect">
              <a:avLst/>
            </a:prstGeom>
            <a:ln w="38100">
              <a:solidFill>
                <a:srgbClr val="FF00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="" xmlns:p14="http://schemas.microsoft.com/office/powerpoint/2010/main" val="207571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7030" y="0"/>
            <a:ext cx="9144000" cy="6858000"/>
          </a:xfrm>
          <a:prstGeom prst="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357958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" name="그룹 10"/>
          <p:cNvGrpSpPr/>
          <p:nvPr/>
        </p:nvGrpSpPr>
        <p:grpSpPr>
          <a:xfrm>
            <a:off x="-285784" y="586995"/>
            <a:ext cx="3857652" cy="523220"/>
            <a:chOff x="-285784" y="586995"/>
            <a:chExt cx="3857652" cy="523220"/>
          </a:xfrm>
        </p:grpSpPr>
        <p:sp>
          <p:nvSpPr>
            <p:cNvPr id="7" name="직사각형 6"/>
            <p:cNvSpPr/>
            <p:nvPr/>
          </p:nvSpPr>
          <p:spPr>
            <a:xfrm>
              <a:off x="-285784" y="625665"/>
              <a:ext cx="3857652" cy="445881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/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755576" y="586995"/>
              <a:ext cx="200086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8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토 량 계 산</a:t>
              </a:r>
              <a:endParaRPr lang="en-US" sz="12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6732240" y="679328"/>
            <a:ext cx="2214578" cy="338554"/>
            <a:chOff x="187365" y="1590248"/>
            <a:chExt cx="2214578" cy="338554"/>
          </a:xfrm>
        </p:grpSpPr>
        <p:sp>
          <p:nvSpPr>
            <p:cNvPr id="14" name="직사각형 13"/>
            <p:cNvSpPr/>
            <p:nvPr/>
          </p:nvSpPr>
          <p:spPr>
            <a:xfrm>
              <a:off x="187365" y="1622008"/>
              <a:ext cx="2214578" cy="296402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721769" y="1590248"/>
              <a:ext cx="12218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시 행 착 오</a:t>
              </a:r>
              <a:endParaRPr lang="en-US" sz="6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52473342"/>
              </p:ext>
            </p:extLst>
          </p:nvPr>
        </p:nvGraphicFramePr>
        <p:xfrm>
          <a:off x="323528" y="1844824"/>
          <a:ext cx="4121601" cy="331237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33969"/>
                <a:gridCol w="948576"/>
                <a:gridCol w="869528"/>
                <a:gridCol w="869528"/>
              </a:tblGrid>
              <a:tr h="686564">
                <a:tc>
                  <a:txBody>
                    <a:bodyPr/>
                    <a:lstStyle/>
                    <a:p>
                      <a:pPr lvl="0" algn="ctr" latinLnBrk="1"/>
                      <a:r>
                        <a:rPr lang="ko-KR" altLang="en-US" sz="3200" dirty="0" smtClean="0"/>
                        <a:t>시 행</a:t>
                      </a:r>
                      <a:endParaRPr lang="ko-KR" alt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lvl="0" algn="ctr" latinLnBrk="1"/>
                      <a:r>
                        <a:rPr lang="ko-KR" altLang="en-US" sz="3200" dirty="0" smtClean="0"/>
                        <a:t>경  사 </a:t>
                      </a:r>
                      <a:r>
                        <a:rPr lang="en-US" altLang="ko-KR" sz="3200" dirty="0" smtClean="0"/>
                        <a:t>(%)</a:t>
                      </a:r>
                      <a:endParaRPr lang="ko-KR" alt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39642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1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10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6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-5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9642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2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10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6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-4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9642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3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10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5.9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-3.9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9642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4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10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5.8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-3.8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3619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5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10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5.8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-3.6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3619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6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5.7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-3.6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19" name="그룹 18"/>
          <p:cNvGrpSpPr/>
          <p:nvPr/>
        </p:nvGrpSpPr>
        <p:grpSpPr>
          <a:xfrm>
            <a:off x="4834483" y="1258888"/>
            <a:ext cx="3444538" cy="4762400"/>
            <a:chOff x="4834483" y="1258888"/>
            <a:chExt cx="3444538" cy="4762400"/>
          </a:xfrm>
        </p:grpSpPr>
        <p:pic>
          <p:nvPicPr>
            <p:cNvPr id="5129" name="Picture 9" descr="C:\Documents and Settings\김태영\바탕 화면\그림파일\올빼미\두번째시행-746.13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4483" y="2852936"/>
              <a:ext cx="1609725" cy="15049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0" name="Picture 10" descr="C:\Documents and Settings\김태영\바탕 화면\그림파일\올빼미\세번째시행-675.56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4483" y="4444330"/>
              <a:ext cx="1609725" cy="15049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2" name="Picture 12" descr="C:\Documents and Settings\김태영\바탕 화면\그림파일\올빼미\다섯번째시행256.25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4683" y="2852936"/>
              <a:ext cx="1609725" cy="15049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3" name="Picture 13" descr="C:\Documents and Settings\김태영\바탕 화면\그림파일\올빼미\여섯번째시행-759.219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230" y="4456906"/>
              <a:ext cx="1586151" cy="1476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그룹 17"/>
            <p:cNvGrpSpPr/>
            <p:nvPr/>
          </p:nvGrpSpPr>
          <p:grpSpPr>
            <a:xfrm>
              <a:off x="4860032" y="1268760"/>
              <a:ext cx="1609725" cy="1512168"/>
              <a:chOff x="4860032" y="1268760"/>
              <a:chExt cx="1609725" cy="1512168"/>
            </a:xfrm>
          </p:grpSpPr>
          <p:pic>
            <p:nvPicPr>
              <p:cNvPr id="5128" name="Picture 8" descr="C:\Documents and Settings\김태영\바탕 화면\그림파일\올빼미\첫시행-9420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0032" y="1268760"/>
                <a:ext cx="1609725" cy="150495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타원 15"/>
              <p:cNvSpPr/>
              <p:nvPr/>
            </p:nvSpPr>
            <p:spPr>
              <a:xfrm>
                <a:off x="5666809" y="2375642"/>
                <a:ext cx="802947" cy="405286"/>
              </a:xfrm>
              <a:prstGeom prst="ellipse">
                <a:avLst/>
              </a:prstGeom>
              <a:solidFill>
                <a:srgbClr val="FFFF00">
                  <a:alpha val="14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3" name="타원 32"/>
            <p:cNvSpPr/>
            <p:nvPr/>
          </p:nvSpPr>
          <p:spPr>
            <a:xfrm>
              <a:off x="5668015" y="4005064"/>
              <a:ext cx="802947" cy="405286"/>
            </a:xfrm>
            <a:prstGeom prst="ellipse">
              <a:avLst/>
            </a:prstGeom>
            <a:solidFill>
              <a:srgbClr val="FFFF00">
                <a:alpha val="14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FF0000"/>
                </a:solidFill>
              </a:endParaRPr>
            </a:p>
          </p:txBody>
        </p:sp>
        <p:sp>
          <p:nvSpPr>
            <p:cNvPr id="34" name="타원 33"/>
            <p:cNvSpPr/>
            <p:nvPr/>
          </p:nvSpPr>
          <p:spPr>
            <a:xfrm>
              <a:off x="7476074" y="4039044"/>
              <a:ext cx="802947" cy="405286"/>
            </a:xfrm>
            <a:prstGeom prst="ellipse">
              <a:avLst/>
            </a:prstGeom>
            <a:solidFill>
              <a:srgbClr val="FFFF00">
                <a:alpha val="14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FF0000"/>
                </a:solidFill>
              </a:endParaRPr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6660232" y="1258888"/>
              <a:ext cx="1609725" cy="1567286"/>
              <a:chOff x="6660232" y="1258888"/>
              <a:chExt cx="1609725" cy="1567286"/>
            </a:xfrm>
          </p:grpSpPr>
          <p:pic>
            <p:nvPicPr>
              <p:cNvPr id="5131" name="Picture 11" descr="C:\Documents and Settings\김태영\바탕 화면\그림파일\올빼미\네번재시행 -293.407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60232" y="1258888"/>
                <a:ext cx="1609725" cy="150495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타원 34"/>
              <p:cNvSpPr/>
              <p:nvPr/>
            </p:nvSpPr>
            <p:spPr>
              <a:xfrm>
                <a:off x="7461496" y="2420888"/>
                <a:ext cx="802947" cy="405286"/>
              </a:xfrm>
              <a:prstGeom prst="ellipse">
                <a:avLst/>
              </a:prstGeom>
              <a:solidFill>
                <a:srgbClr val="FFFF00">
                  <a:alpha val="14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6" name="타원 35"/>
            <p:cNvSpPr/>
            <p:nvPr/>
          </p:nvSpPr>
          <p:spPr>
            <a:xfrm>
              <a:off x="5664894" y="5616002"/>
              <a:ext cx="802947" cy="405286"/>
            </a:xfrm>
            <a:prstGeom prst="ellipse">
              <a:avLst/>
            </a:prstGeom>
            <a:solidFill>
              <a:srgbClr val="FFFF00">
                <a:alpha val="14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FF0000"/>
                </a:solidFill>
              </a:endParaRPr>
            </a:p>
          </p:txBody>
        </p:sp>
        <p:sp>
          <p:nvSpPr>
            <p:cNvPr id="37" name="타원 36"/>
            <p:cNvSpPr/>
            <p:nvPr/>
          </p:nvSpPr>
          <p:spPr>
            <a:xfrm>
              <a:off x="7476074" y="5616002"/>
              <a:ext cx="802947" cy="405286"/>
            </a:xfrm>
            <a:prstGeom prst="ellipse">
              <a:avLst/>
            </a:prstGeom>
            <a:solidFill>
              <a:srgbClr val="FFFF00">
                <a:alpha val="14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FF0000"/>
                </a:solidFill>
              </a:endParaRPr>
            </a:p>
          </p:txBody>
        </p:sp>
      </p:grpSp>
      <p:sp>
        <p:nvSpPr>
          <p:cNvPr id="41" name="타원 40"/>
          <p:cNvSpPr/>
          <p:nvPr/>
        </p:nvSpPr>
        <p:spPr>
          <a:xfrm>
            <a:off x="467544" y="4319858"/>
            <a:ext cx="4104456" cy="405286"/>
          </a:xfrm>
          <a:prstGeom prst="ellipse">
            <a:avLst/>
          </a:prstGeom>
          <a:solidFill>
            <a:srgbClr val="FFFF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85678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7030" y="0"/>
            <a:ext cx="9144000" cy="6858000"/>
          </a:xfrm>
          <a:prstGeom prst="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357958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" name="그룹 10"/>
          <p:cNvGrpSpPr/>
          <p:nvPr/>
        </p:nvGrpSpPr>
        <p:grpSpPr>
          <a:xfrm>
            <a:off x="-285784" y="586995"/>
            <a:ext cx="3857652" cy="523220"/>
            <a:chOff x="-285784" y="586995"/>
            <a:chExt cx="3857652" cy="523220"/>
          </a:xfrm>
        </p:grpSpPr>
        <p:sp>
          <p:nvSpPr>
            <p:cNvPr id="7" name="직사각형 6"/>
            <p:cNvSpPr/>
            <p:nvPr/>
          </p:nvSpPr>
          <p:spPr>
            <a:xfrm>
              <a:off x="-285784" y="625665"/>
              <a:ext cx="3857652" cy="445881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/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755576" y="586995"/>
              <a:ext cx="200086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8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토 량 계 산</a:t>
              </a:r>
              <a:endParaRPr lang="en-US" sz="12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6732240" y="679328"/>
            <a:ext cx="2214578" cy="338554"/>
            <a:chOff x="187365" y="1590248"/>
            <a:chExt cx="2214578" cy="338554"/>
          </a:xfrm>
        </p:grpSpPr>
        <p:sp>
          <p:nvSpPr>
            <p:cNvPr id="14" name="직사각형 13"/>
            <p:cNvSpPr/>
            <p:nvPr/>
          </p:nvSpPr>
          <p:spPr>
            <a:xfrm>
              <a:off x="187365" y="1622008"/>
              <a:ext cx="2214578" cy="296402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721769" y="1590248"/>
              <a:ext cx="12218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시 행 착 오</a:t>
              </a:r>
              <a:endParaRPr lang="en-US" sz="6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78536008"/>
              </p:ext>
            </p:extLst>
          </p:nvPr>
        </p:nvGraphicFramePr>
        <p:xfrm>
          <a:off x="323528" y="1844824"/>
          <a:ext cx="4121601" cy="331237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33969"/>
                <a:gridCol w="948576"/>
                <a:gridCol w="869528"/>
                <a:gridCol w="869528"/>
              </a:tblGrid>
              <a:tr h="686564">
                <a:tc>
                  <a:txBody>
                    <a:bodyPr/>
                    <a:lstStyle/>
                    <a:p>
                      <a:pPr lvl="0" algn="ctr" latinLnBrk="1"/>
                      <a:r>
                        <a:rPr lang="ko-KR" altLang="en-US" sz="3200" dirty="0" smtClean="0"/>
                        <a:t>시 행</a:t>
                      </a:r>
                      <a:endParaRPr lang="ko-KR" alt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lvl="0" algn="ctr" latinLnBrk="1"/>
                      <a:r>
                        <a:rPr lang="ko-KR" altLang="en-US" sz="3200" dirty="0" smtClean="0"/>
                        <a:t>경  사 </a:t>
                      </a:r>
                      <a:r>
                        <a:rPr lang="en-US" altLang="ko-KR" sz="3200" dirty="0" smtClean="0"/>
                        <a:t>(%)</a:t>
                      </a:r>
                      <a:endParaRPr lang="ko-KR" alt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39642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1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10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6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-5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9642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2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10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6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-4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9642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3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10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5.9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-3.9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9642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4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10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5.8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-3.8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3619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5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10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5.8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-3.6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3619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6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5.7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-3.6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1" name="타원 40"/>
          <p:cNvSpPr/>
          <p:nvPr/>
        </p:nvSpPr>
        <p:spPr>
          <a:xfrm>
            <a:off x="467544" y="4319858"/>
            <a:ext cx="4104456" cy="405286"/>
          </a:xfrm>
          <a:prstGeom prst="ellipse">
            <a:avLst/>
          </a:prstGeom>
          <a:solidFill>
            <a:srgbClr val="FFFF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148064" y="1556792"/>
            <a:ext cx="3840807" cy="3613348"/>
          </a:xfrm>
          <a:prstGeom prst="roundRect">
            <a:avLst/>
          </a:prstGeom>
          <a:solidFill>
            <a:schemeClr val="accent1">
              <a:alpha val="3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5292080" y="1772816"/>
            <a:ext cx="3600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종전 설계에서 </a:t>
            </a:r>
            <a:r>
              <a:rPr lang="en-US" altLang="ko-KR" sz="24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</a:t>
            </a:r>
            <a:r>
              <a:rPr lang="ko-KR" altLang="en-US" sz="24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값을 </a:t>
            </a:r>
            <a:r>
              <a:rPr lang="en-US" altLang="ko-KR" sz="24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100</a:t>
            </a:r>
            <a:r>
              <a:rPr lang="ko-KR" altLang="en-US" sz="24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으로 잡았으나 </a:t>
            </a:r>
            <a:endParaRPr lang="en-US" altLang="ko-KR" sz="2400" b="1" dirty="0" smtClean="0">
              <a:ln w="3175">
                <a:solidFill>
                  <a:schemeClr val="bg1">
                    <a:alpha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ko-KR" altLang="en-US" sz="24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절</a:t>
            </a:r>
            <a:r>
              <a:rPr lang="en-US" altLang="ko-KR" sz="24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/</a:t>
            </a:r>
            <a:r>
              <a:rPr lang="ko-KR" altLang="en-US" sz="24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성 </a:t>
            </a:r>
            <a:r>
              <a:rPr lang="ko-KR" altLang="en-US" sz="2400" b="1" dirty="0" err="1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토량이</a:t>
            </a:r>
            <a:r>
              <a:rPr lang="ko-KR" altLang="en-US" sz="24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여러 번의 시행착오 후에도 나오지 않아 본래 식을 이용하여</a:t>
            </a:r>
            <a:r>
              <a:rPr lang="en-US" altLang="ko-KR" sz="24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5</a:t>
            </a:r>
            <a:r>
              <a:rPr lang="ko-KR" altLang="en-US" sz="24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번째 시행을</a:t>
            </a:r>
            <a:r>
              <a:rPr lang="en-US" altLang="ko-KR" sz="2400" b="1" dirty="0">
                <a:ln w="3175">
                  <a:solidFill>
                    <a:schemeClr val="bg1">
                      <a:alpha val="1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ko-KR" altLang="en-US" sz="24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재계산 </a:t>
            </a:r>
            <a:endParaRPr lang="en-US" altLang="ko-KR" sz="2400" b="1" dirty="0" smtClean="0">
              <a:ln w="3175">
                <a:solidFill>
                  <a:schemeClr val="bg1">
                    <a:alpha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24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 = 41m</a:t>
            </a:r>
          </a:p>
        </p:txBody>
      </p:sp>
      <p:pic>
        <p:nvPicPr>
          <p:cNvPr id="31" name="Picture 10" descr="C:\Documents and Settings\김태영\바탕 화면\그림파일\l수식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09120"/>
            <a:ext cx="2377324" cy="129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cxnSp>
        <p:nvCxnSpPr>
          <p:cNvPr id="28" name="꺾인 연결선 27"/>
          <p:cNvCxnSpPr/>
          <p:nvPr/>
        </p:nvCxnSpPr>
        <p:spPr>
          <a:xfrm flipV="1">
            <a:off x="4572000" y="3960263"/>
            <a:ext cx="576064" cy="548858"/>
          </a:xfrm>
          <a:prstGeom prst="bentConnector3">
            <a:avLst>
              <a:gd name="adj1" fmla="val 50000"/>
            </a:avLst>
          </a:prstGeom>
          <a:ln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76787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7030" y="0"/>
            <a:ext cx="9144000" cy="6858000"/>
          </a:xfrm>
          <a:prstGeom prst="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357958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0" name="Picture 2" descr="C:\Documents and Settings\김태영\바탕 화면\누가토량계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r="-157" b="50000"/>
          <a:stretch/>
        </p:blipFill>
        <p:spPr bwMode="auto">
          <a:xfrm>
            <a:off x="35496" y="1268760"/>
            <a:ext cx="4478556" cy="36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그룹 15"/>
          <p:cNvGrpSpPr/>
          <p:nvPr/>
        </p:nvGrpSpPr>
        <p:grpSpPr>
          <a:xfrm>
            <a:off x="6732240" y="679328"/>
            <a:ext cx="2214578" cy="338554"/>
            <a:chOff x="187365" y="1590248"/>
            <a:chExt cx="2214578" cy="338554"/>
          </a:xfrm>
        </p:grpSpPr>
        <p:sp>
          <p:nvSpPr>
            <p:cNvPr id="17" name="직사각형 16"/>
            <p:cNvSpPr/>
            <p:nvPr/>
          </p:nvSpPr>
          <p:spPr>
            <a:xfrm>
              <a:off x="187365" y="1622008"/>
              <a:ext cx="2214578" cy="296402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721767" y="1590248"/>
              <a:ext cx="122180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토 량 계 산</a:t>
              </a:r>
              <a:endParaRPr lang="en-US" sz="6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-285784" y="586995"/>
            <a:ext cx="3857652" cy="523220"/>
            <a:chOff x="-285784" y="586995"/>
            <a:chExt cx="3857652" cy="523220"/>
          </a:xfrm>
        </p:grpSpPr>
        <p:sp>
          <p:nvSpPr>
            <p:cNvPr id="7" name="직사각형 6"/>
            <p:cNvSpPr/>
            <p:nvPr/>
          </p:nvSpPr>
          <p:spPr>
            <a:xfrm>
              <a:off x="-285784" y="625665"/>
              <a:ext cx="3857652" cy="445881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/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269867" y="586995"/>
              <a:ext cx="29722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8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최 종 토 량 계 산</a:t>
              </a:r>
              <a:endParaRPr lang="en-US" sz="12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20" name="Picture 2" descr="C:\Documents and Settings\김태영\바탕 화면\누가토량계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7654"/>
          <a:stretch/>
        </p:blipFill>
        <p:spPr bwMode="auto">
          <a:xfrm>
            <a:off x="4572000" y="2564904"/>
            <a:ext cx="4471526" cy="36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김태영\바탕 화면\19.2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848" y="4365104"/>
            <a:ext cx="1895475" cy="1552575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타원 25"/>
          <p:cNvSpPr/>
          <p:nvPr/>
        </p:nvSpPr>
        <p:spPr>
          <a:xfrm>
            <a:off x="7973421" y="5403243"/>
            <a:ext cx="802947" cy="405286"/>
          </a:xfrm>
          <a:prstGeom prst="ellipse">
            <a:avLst/>
          </a:prstGeom>
          <a:solidFill>
            <a:srgbClr val="FFFF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856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357958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>
            <a:off x="-285784" y="586995"/>
            <a:ext cx="3857652" cy="523220"/>
            <a:chOff x="-285784" y="586995"/>
            <a:chExt cx="3857652" cy="523220"/>
          </a:xfrm>
        </p:grpSpPr>
        <p:sp>
          <p:nvSpPr>
            <p:cNvPr id="8" name="직사각형 7"/>
            <p:cNvSpPr/>
            <p:nvPr/>
          </p:nvSpPr>
          <p:spPr>
            <a:xfrm>
              <a:off x="-285784" y="625665"/>
              <a:ext cx="3857652" cy="445881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/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755576" y="586995"/>
              <a:ext cx="200086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8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토 량 계 산</a:t>
              </a:r>
              <a:endParaRPr lang="en-US" sz="12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6732240" y="679328"/>
            <a:ext cx="2214578" cy="338554"/>
            <a:chOff x="187365" y="1590248"/>
            <a:chExt cx="2214578" cy="338554"/>
          </a:xfrm>
        </p:grpSpPr>
        <p:sp>
          <p:nvSpPr>
            <p:cNvPr id="11" name="직사각형 10"/>
            <p:cNvSpPr/>
            <p:nvPr/>
          </p:nvSpPr>
          <p:spPr>
            <a:xfrm>
              <a:off x="187365" y="1622008"/>
              <a:ext cx="2214578" cy="296402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601544" y="1590248"/>
              <a:ext cx="146226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절</a:t>
              </a:r>
              <a:r>
                <a:rPr lang="en-US" altLang="ko-KR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/</a:t>
              </a:r>
              <a:r>
                <a:rPr lang="ko-KR" altLang="en-US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성 토 </a:t>
              </a:r>
              <a:r>
                <a:rPr lang="en-US" altLang="ko-KR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CAD</a:t>
              </a:r>
              <a:endParaRPr lang="en-US" sz="6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1027" name="Picture 3" descr="F:\PPT 최종제출본\재료\횡단면도-도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50" y="1211429"/>
            <a:ext cx="8666229" cy="48964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430364" y="2060849"/>
            <a:ext cx="8280000" cy="3456384"/>
          </a:xfrm>
          <a:prstGeom prst="rect">
            <a:avLst/>
          </a:prstGeom>
          <a:blipFill>
            <a:blip r:embed="rId3" cstate="print"/>
            <a:srcRect/>
            <a:stretch>
              <a:fillRect t="-27786" b="-19756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043040" y="1441351"/>
            <a:ext cx="393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8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endParaRPr lang="en-US" sz="1200" b="1" dirty="0" smtClean="0">
              <a:ln w="3175">
                <a:solidFill>
                  <a:schemeClr val="bg1">
                    <a:alpha val="15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139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8350" r="831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자유형 11"/>
          <p:cNvSpPr/>
          <p:nvPr/>
        </p:nvSpPr>
        <p:spPr>
          <a:xfrm flipH="1">
            <a:off x="268680" y="963176"/>
            <a:ext cx="8589600" cy="5202808"/>
          </a:xfrm>
          <a:custGeom>
            <a:avLst/>
            <a:gdLst>
              <a:gd name="connsiteX0" fmla="*/ 0 w 9161253"/>
              <a:gd name="connsiteY0" fmla="*/ 0 h 5193102"/>
              <a:gd name="connsiteX1" fmla="*/ 2415396 w 9161253"/>
              <a:gd name="connsiteY1" fmla="*/ 0 h 5193102"/>
              <a:gd name="connsiteX2" fmla="*/ 3140015 w 9161253"/>
              <a:gd name="connsiteY2" fmla="*/ 293298 h 5193102"/>
              <a:gd name="connsiteX3" fmla="*/ 9161253 w 9161253"/>
              <a:gd name="connsiteY3" fmla="*/ 293298 h 5193102"/>
              <a:gd name="connsiteX4" fmla="*/ 9161253 w 9161253"/>
              <a:gd name="connsiteY4" fmla="*/ 4744528 h 5193102"/>
              <a:gd name="connsiteX5" fmla="*/ 6745857 w 9161253"/>
              <a:gd name="connsiteY5" fmla="*/ 4744528 h 5193102"/>
              <a:gd name="connsiteX6" fmla="*/ 6003985 w 9161253"/>
              <a:gd name="connsiteY6" fmla="*/ 5193102 h 5193102"/>
              <a:gd name="connsiteX7" fmla="*/ 0 w 9161253"/>
              <a:gd name="connsiteY7" fmla="*/ 5193102 h 5193102"/>
              <a:gd name="connsiteX8" fmla="*/ 0 w 9161253"/>
              <a:gd name="connsiteY8" fmla="*/ 0 h 5193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61253" h="5193102">
                <a:moveTo>
                  <a:pt x="0" y="0"/>
                </a:moveTo>
                <a:lnTo>
                  <a:pt x="2415396" y="0"/>
                </a:lnTo>
                <a:lnTo>
                  <a:pt x="3140015" y="293298"/>
                </a:lnTo>
                <a:lnTo>
                  <a:pt x="9161253" y="293298"/>
                </a:lnTo>
                <a:lnTo>
                  <a:pt x="9161253" y="4744528"/>
                </a:lnTo>
                <a:lnTo>
                  <a:pt x="6745857" y="4744528"/>
                </a:lnTo>
                <a:lnTo>
                  <a:pt x="6003985" y="5193102"/>
                </a:lnTo>
                <a:lnTo>
                  <a:pt x="0" y="5193102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gradFill>
              <a:gsLst>
                <a:gs pos="0">
                  <a:srgbClr val="FF0000"/>
                </a:gs>
                <a:gs pos="50000">
                  <a:srgbClr val="C00000"/>
                </a:gs>
                <a:gs pos="100000">
                  <a:srgbClr val="8E0000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/>
          <p:cNvSpPr/>
          <p:nvPr/>
        </p:nvSpPr>
        <p:spPr>
          <a:xfrm>
            <a:off x="7740352" y="6381328"/>
            <a:ext cx="1368152" cy="43204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자유형 16"/>
          <p:cNvSpPr/>
          <p:nvPr/>
        </p:nvSpPr>
        <p:spPr>
          <a:xfrm flipH="1">
            <a:off x="215976" y="963176"/>
            <a:ext cx="8589600" cy="5202808"/>
          </a:xfrm>
          <a:custGeom>
            <a:avLst/>
            <a:gdLst>
              <a:gd name="connsiteX0" fmla="*/ 0 w 9161253"/>
              <a:gd name="connsiteY0" fmla="*/ 0 h 5193102"/>
              <a:gd name="connsiteX1" fmla="*/ 2415396 w 9161253"/>
              <a:gd name="connsiteY1" fmla="*/ 0 h 5193102"/>
              <a:gd name="connsiteX2" fmla="*/ 3140015 w 9161253"/>
              <a:gd name="connsiteY2" fmla="*/ 293298 h 5193102"/>
              <a:gd name="connsiteX3" fmla="*/ 9161253 w 9161253"/>
              <a:gd name="connsiteY3" fmla="*/ 293298 h 5193102"/>
              <a:gd name="connsiteX4" fmla="*/ 9161253 w 9161253"/>
              <a:gd name="connsiteY4" fmla="*/ 4744528 h 5193102"/>
              <a:gd name="connsiteX5" fmla="*/ 6745857 w 9161253"/>
              <a:gd name="connsiteY5" fmla="*/ 4744528 h 5193102"/>
              <a:gd name="connsiteX6" fmla="*/ 6003985 w 9161253"/>
              <a:gd name="connsiteY6" fmla="*/ 5193102 h 5193102"/>
              <a:gd name="connsiteX7" fmla="*/ 0 w 9161253"/>
              <a:gd name="connsiteY7" fmla="*/ 5193102 h 5193102"/>
              <a:gd name="connsiteX8" fmla="*/ 0 w 9161253"/>
              <a:gd name="connsiteY8" fmla="*/ 0 h 5193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61253" h="5193102">
                <a:moveTo>
                  <a:pt x="0" y="0"/>
                </a:moveTo>
                <a:lnTo>
                  <a:pt x="2415396" y="0"/>
                </a:lnTo>
                <a:lnTo>
                  <a:pt x="3140015" y="293298"/>
                </a:lnTo>
                <a:lnTo>
                  <a:pt x="9161253" y="293298"/>
                </a:lnTo>
                <a:lnTo>
                  <a:pt x="9161253" y="4744528"/>
                </a:lnTo>
                <a:lnTo>
                  <a:pt x="6745857" y="4744528"/>
                </a:lnTo>
                <a:lnTo>
                  <a:pt x="6003985" y="5193102"/>
                </a:lnTo>
                <a:lnTo>
                  <a:pt x="0" y="51931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-285784" y="625665"/>
            <a:ext cx="3857652" cy="445881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/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직사각형 19"/>
          <p:cNvSpPr/>
          <p:nvPr/>
        </p:nvSpPr>
        <p:spPr>
          <a:xfrm>
            <a:off x="3551" y="571480"/>
            <a:ext cx="34163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800" b="1" dirty="0" err="1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아스콘위의사나이들</a:t>
            </a:r>
            <a:endParaRPr lang="en-US" sz="1200" b="1" dirty="0" smtClean="0">
              <a:ln w="3175">
                <a:solidFill>
                  <a:schemeClr val="bg1">
                    <a:alpha val="15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" name="자유형 21"/>
          <p:cNvSpPr/>
          <p:nvPr/>
        </p:nvSpPr>
        <p:spPr>
          <a:xfrm flipH="1">
            <a:off x="268680" y="963176"/>
            <a:ext cx="8589600" cy="5202808"/>
          </a:xfrm>
          <a:custGeom>
            <a:avLst/>
            <a:gdLst>
              <a:gd name="connsiteX0" fmla="*/ 0 w 9161253"/>
              <a:gd name="connsiteY0" fmla="*/ 0 h 5193102"/>
              <a:gd name="connsiteX1" fmla="*/ 2415396 w 9161253"/>
              <a:gd name="connsiteY1" fmla="*/ 0 h 5193102"/>
              <a:gd name="connsiteX2" fmla="*/ 3140015 w 9161253"/>
              <a:gd name="connsiteY2" fmla="*/ 293298 h 5193102"/>
              <a:gd name="connsiteX3" fmla="*/ 9161253 w 9161253"/>
              <a:gd name="connsiteY3" fmla="*/ 293298 h 5193102"/>
              <a:gd name="connsiteX4" fmla="*/ 9161253 w 9161253"/>
              <a:gd name="connsiteY4" fmla="*/ 4744528 h 5193102"/>
              <a:gd name="connsiteX5" fmla="*/ 6745857 w 9161253"/>
              <a:gd name="connsiteY5" fmla="*/ 4744528 h 5193102"/>
              <a:gd name="connsiteX6" fmla="*/ 6003985 w 9161253"/>
              <a:gd name="connsiteY6" fmla="*/ 5193102 h 5193102"/>
              <a:gd name="connsiteX7" fmla="*/ 0 w 9161253"/>
              <a:gd name="connsiteY7" fmla="*/ 5193102 h 5193102"/>
              <a:gd name="connsiteX8" fmla="*/ 0 w 9161253"/>
              <a:gd name="connsiteY8" fmla="*/ 0 h 5193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61253" h="5193102">
                <a:moveTo>
                  <a:pt x="0" y="0"/>
                </a:moveTo>
                <a:lnTo>
                  <a:pt x="2415396" y="0"/>
                </a:lnTo>
                <a:lnTo>
                  <a:pt x="3140015" y="293298"/>
                </a:lnTo>
                <a:lnTo>
                  <a:pt x="9161253" y="293298"/>
                </a:lnTo>
                <a:lnTo>
                  <a:pt x="9161253" y="4744528"/>
                </a:lnTo>
                <a:lnTo>
                  <a:pt x="6745857" y="4744528"/>
                </a:lnTo>
                <a:lnTo>
                  <a:pt x="6003985" y="5193102"/>
                </a:lnTo>
                <a:lnTo>
                  <a:pt x="0" y="5193102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gradFill>
              <a:gsLst>
                <a:gs pos="0">
                  <a:srgbClr val="FF0000"/>
                </a:gs>
                <a:gs pos="50000">
                  <a:srgbClr val="C00000"/>
                </a:gs>
                <a:gs pos="100000">
                  <a:srgbClr val="8E0000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3669022" y="1785926"/>
            <a:ext cx="45721" cy="3857652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66000">
                <a:srgbClr val="C00000"/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7" name="직사각형 36"/>
          <p:cNvSpPr/>
          <p:nvPr/>
        </p:nvSpPr>
        <p:spPr>
          <a:xfrm>
            <a:off x="1043608" y="1785926"/>
            <a:ext cx="144016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ko-KR" altLang="en-US" sz="4800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휴먼둥근헤드라인" pitchFamily="18" charset="-127"/>
                <a:ea typeface="휴먼둥근헤드라인" pitchFamily="18" charset="-127"/>
              </a:rPr>
              <a:t>목</a:t>
            </a:r>
            <a:r>
              <a:rPr lang="ko-KR" altLang="en-US" sz="4800" dirty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휴먼둥근헤드라인" pitchFamily="18" charset="-127"/>
                <a:ea typeface="휴먼둥근헤드라인" pitchFamily="18" charset="-127"/>
              </a:rPr>
              <a:t>차</a:t>
            </a:r>
            <a:endParaRPr lang="en-US" altLang="ko-KR" sz="4800" dirty="0" smtClean="0">
              <a:ln w="3175">
                <a:solidFill>
                  <a:schemeClr val="bg1">
                    <a:alpha val="15000"/>
                  </a:schemeClr>
                </a:solidFill>
              </a:ln>
              <a:solidFill>
                <a:schemeClr val="tx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휴먼둥근헤드라인" pitchFamily="18" charset="-127"/>
              <a:ea typeface="휴먼둥근헤드라인" pitchFamily="18" charset="-127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4053519" y="1785948"/>
            <a:ext cx="2706632" cy="3606433"/>
            <a:chOff x="4053519" y="1785948"/>
            <a:chExt cx="2706632" cy="3606433"/>
          </a:xfrm>
        </p:grpSpPr>
        <p:sp>
          <p:nvSpPr>
            <p:cNvPr id="28" name="직사각형 27"/>
            <p:cNvSpPr/>
            <p:nvPr/>
          </p:nvSpPr>
          <p:spPr>
            <a:xfrm>
              <a:off x="4139029" y="1785948"/>
              <a:ext cx="619483" cy="4016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altLang="ko-KR" sz="1200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4139029" y="3807997"/>
              <a:ext cx="619483" cy="4016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altLang="ko-KR" sz="1200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4068384" y="3429000"/>
              <a:ext cx="2691767" cy="523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71450" indent="-171450">
                <a:buFont typeface="Wingdings" pitchFamily="2" charset="2"/>
                <a:buChar char="§"/>
              </a:pPr>
              <a:r>
                <a:rPr lang="ko-KR" altLang="en-US" sz="2800" dirty="0" err="1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latin typeface="궁서체" pitchFamily="17" charset="-127"/>
                  <a:ea typeface="궁서체" pitchFamily="17" charset="-127"/>
                </a:rPr>
                <a:t>종곡선의</a:t>
              </a:r>
              <a:r>
                <a:rPr lang="ko-KR" altLang="en-US" sz="2800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latin typeface="궁서체" pitchFamily="17" charset="-127"/>
                  <a:ea typeface="궁서체" pitchFamily="17" charset="-127"/>
                </a:rPr>
                <a:t> 설계</a:t>
              </a:r>
              <a:endParaRPr lang="en-US" altLang="ko-KR" sz="2800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latin typeface="궁서체" pitchFamily="17" charset="-127"/>
                <a:ea typeface="궁서체" pitchFamily="17" charset="-127"/>
              </a:endParaRPr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4055309" y="4149080"/>
              <a:ext cx="1973618" cy="523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71450" indent="-171450">
                <a:buFont typeface="Wingdings" pitchFamily="2" charset="2"/>
                <a:buChar char="§"/>
              </a:pPr>
              <a:r>
                <a:rPr lang="ko-KR" altLang="en-US" sz="2800" dirty="0" err="1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latin typeface="궁서체" pitchFamily="17" charset="-127"/>
                  <a:ea typeface="궁서체" pitchFamily="17" charset="-127"/>
                </a:rPr>
                <a:t>토량</a:t>
              </a:r>
              <a:r>
                <a:rPr lang="ko-KR" altLang="en-US" sz="2800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latin typeface="궁서체" pitchFamily="17" charset="-127"/>
                  <a:ea typeface="궁서체" pitchFamily="17" charset="-127"/>
                </a:rPr>
                <a:t> 계산</a:t>
              </a:r>
              <a:endParaRPr lang="en-US" altLang="ko-KR" sz="2800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latin typeface="궁서체" pitchFamily="17" charset="-127"/>
                <a:ea typeface="궁서체" pitchFamily="17" charset="-127"/>
              </a:endParaRPr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4077905" y="2041685"/>
              <a:ext cx="1794077" cy="523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71450" indent="-171450">
                <a:buFont typeface="Wingdings" pitchFamily="2" charset="2"/>
                <a:buChar char="§"/>
              </a:pPr>
              <a:r>
                <a:rPr lang="ko-KR" altLang="en-US" sz="2800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latin typeface="궁서체" pitchFamily="17" charset="-127"/>
                  <a:ea typeface="궁서체" pitchFamily="17" charset="-127"/>
                </a:rPr>
                <a:t>종단면도</a:t>
              </a:r>
              <a:endParaRPr lang="en-US" altLang="ko-KR" sz="2800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latin typeface="궁서체" pitchFamily="17" charset="-127"/>
                <a:ea typeface="궁서체" pitchFamily="17" charset="-127"/>
              </a:endParaRPr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4053519" y="4869160"/>
              <a:ext cx="1973618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71450" indent="-171450">
                <a:buFont typeface="Wingdings" pitchFamily="2" charset="2"/>
                <a:buChar char="§"/>
              </a:pPr>
              <a:r>
                <a:rPr lang="ko-KR" altLang="en-US" sz="2800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latin typeface="궁서체" pitchFamily="17" charset="-127"/>
                  <a:ea typeface="궁서체" pitchFamily="17" charset="-127"/>
                </a:rPr>
                <a:t>고     찰</a:t>
              </a:r>
              <a:endParaRPr lang="en-US" altLang="ko-KR" sz="2800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latin typeface="궁서체" pitchFamily="17" charset="-127"/>
                <a:ea typeface="궁서체" pitchFamily="17" charset="-127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4067944" y="2708920"/>
              <a:ext cx="25122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71450" indent="-171450">
                <a:buFont typeface="Wingdings" pitchFamily="2" charset="2"/>
                <a:buChar char="§"/>
              </a:pPr>
              <a:r>
                <a:rPr lang="ko-KR" altLang="en-US" sz="2800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latin typeface="궁서체" pitchFamily="17" charset="-127"/>
                  <a:ea typeface="궁서체" pitchFamily="17" charset="-127"/>
                </a:rPr>
                <a:t>종</a:t>
              </a:r>
              <a:r>
                <a:rPr lang="en-US" altLang="ko-KR" sz="2800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latin typeface="궁서체" pitchFamily="17" charset="-127"/>
                  <a:ea typeface="궁서체" pitchFamily="17" charset="-127"/>
                </a:rPr>
                <a:t>/</a:t>
              </a:r>
              <a:r>
                <a:rPr lang="ko-KR" altLang="en-US" sz="2800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latin typeface="궁서체" pitchFamily="17" charset="-127"/>
                  <a:ea typeface="궁서체" pitchFamily="17" charset="-127"/>
                </a:rPr>
                <a:t>횡단 야장</a:t>
              </a:r>
              <a:endParaRPr lang="en-US" altLang="ko-KR" sz="2800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latin typeface="궁서체" pitchFamily="17" charset="-127"/>
                <a:ea typeface="궁서체" pitchFamily="17" charset="-127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8925462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030" y="0"/>
            <a:ext cx="9144000" cy="6858000"/>
          </a:xfrm>
          <a:prstGeom prst="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357958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>
            <a:off x="-285784" y="586995"/>
            <a:ext cx="3857652" cy="523220"/>
            <a:chOff x="-285784" y="586995"/>
            <a:chExt cx="3857652" cy="523220"/>
          </a:xfrm>
        </p:grpSpPr>
        <p:sp>
          <p:nvSpPr>
            <p:cNvPr id="8" name="직사각형 7"/>
            <p:cNvSpPr/>
            <p:nvPr/>
          </p:nvSpPr>
          <p:spPr>
            <a:xfrm>
              <a:off x="-285784" y="625665"/>
              <a:ext cx="3857652" cy="445881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/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755576" y="586995"/>
              <a:ext cx="200086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8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토 량 계 산</a:t>
              </a:r>
              <a:endParaRPr lang="en-US" sz="12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6732240" y="679328"/>
            <a:ext cx="2214578" cy="338554"/>
            <a:chOff x="187365" y="1590248"/>
            <a:chExt cx="2214578" cy="338554"/>
          </a:xfrm>
        </p:grpSpPr>
        <p:sp>
          <p:nvSpPr>
            <p:cNvPr id="11" name="직사각형 10"/>
            <p:cNvSpPr/>
            <p:nvPr/>
          </p:nvSpPr>
          <p:spPr>
            <a:xfrm>
              <a:off x="187365" y="1622008"/>
              <a:ext cx="2214578" cy="296402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601544" y="1590248"/>
              <a:ext cx="146226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절</a:t>
              </a:r>
              <a:r>
                <a:rPr lang="en-US" altLang="ko-KR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/</a:t>
              </a:r>
              <a:r>
                <a:rPr lang="ko-KR" altLang="en-US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성 토 </a:t>
              </a:r>
              <a:r>
                <a:rPr lang="en-US" altLang="ko-KR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CAD</a:t>
              </a:r>
              <a:endParaRPr lang="en-US" sz="6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14" name="Picture 3" descr="F:\PPT 최종제출본\재료\횡단면도-도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50" y="1211429"/>
            <a:ext cx="8666229" cy="48964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424111" y="2003698"/>
            <a:ext cx="8280000" cy="3456000"/>
          </a:xfrm>
          <a:prstGeom prst="rect">
            <a:avLst/>
          </a:prstGeom>
          <a:blipFill>
            <a:blip r:embed="rId3" cstate="print"/>
            <a:srcRect/>
            <a:stretch>
              <a:fillRect l="-6069" t="-12491" r="-4321" b="-19463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5043040" y="1441351"/>
            <a:ext cx="393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endParaRPr lang="en-US" sz="1200" b="1" dirty="0" smtClean="0">
              <a:ln w="3175">
                <a:solidFill>
                  <a:schemeClr val="bg1">
                    <a:alpha val="15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725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030" y="0"/>
            <a:ext cx="9144000" cy="6858000"/>
          </a:xfrm>
          <a:prstGeom prst="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357958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>
            <a:off x="-285784" y="586995"/>
            <a:ext cx="3857652" cy="523220"/>
            <a:chOff x="-285784" y="586995"/>
            <a:chExt cx="3857652" cy="523220"/>
          </a:xfrm>
        </p:grpSpPr>
        <p:sp>
          <p:nvSpPr>
            <p:cNvPr id="8" name="직사각형 7"/>
            <p:cNvSpPr/>
            <p:nvPr/>
          </p:nvSpPr>
          <p:spPr>
            <a:xfrm>
              <a:off x="-285784" y="625665"/>
              <a:ext cx="3857652" cy="445881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/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755576" y="586995"/>
              <a:ext cx="200086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8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토 량 계 산</a:t>
              </a:r>
              <a:endParaRPr lang="en-US" sz="12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6732240" y="679328"/>
            <a:ext cx="2214578" cy="338554"/>
            <a:chOff x="187365" y="1590248"/>
            <a:chExt cx="2214578" cy="338554"/>
          </a:xfrm>
        </p:grpSpPr>
        <p:sp>
          <p:nvSpPr>
            <p:cNvPr id="11" name="직사각형 10"/>
            <p:cNvSpPr/>
            <p:nvPr/>
          </p:nvSpPr>
          <p:spPr>
            <a:xfrm>
              <a:off x="187365" y="1622008"/>
              <a:ext cx="2214578" cy="296402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601544" y="1590248"/>
              <a:ext cx="146226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절</a:t>
              </a:r>
              <a:r>
                <a:rPr lang="en-US" altLang="ko-KR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/</a:t>
              </a:r>
              <a:r>
                <a:rPr lang="ko-KR" altLang="en-US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성 토 </a:t>
              </a:r>
              <a:r>
                <a:rPr lang="en-US" altLang="ko-KR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CAD</a:t>
              </a:r>
              <a:endParaRPr lang="en-US" sz="6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13" name="Picture 3" descr="F:\PPT 최종제출본\재료\횡단면도-도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50" y="1211429"/>
            <a:ext cx="8666229" cy="48964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429444" y="2004082"/>
            <a:ext cx="8280000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5043040" y="1441351"/>
            <a:ext cx="393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endParaRPr lang="en-US" sz="1200" b="1" dirty="0" smtClean="0">
              <a:ln w="3175">
                <a:solidFill>
                  <a:schemeClr val="bg1">
                    <a:alpha val="15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66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030" y="0"/>
            <a:ext cx="9144000" cy="6858000"/>
          </a:xfrm>
          <a:prstGeom prst="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357958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>
            <a:off x="-285784" y="586995"/>
            <a:ext cx="3857652" cy="523220"/>
            <a:chOff x="-285784" y="586995"/>
            <a:chExt cx="3857652" cy="523220"/>
          </a:xfrm>
        </p:grpSpPr>
        <p:sp>
          <p:nvSpPr>
            <p:cNvPr id="8" name="직사각형 7"/>
            <p:cNvSpPr/>
            <p:nvPr/>
          </p:nvSpPr>
          <p:spPr>
            <a:xfrm>
              <a:off x="-285784" y="625665"/>
              <a:ext cx="3857652" cy="445881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/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755576" y="586995"/>
              <a:ext cx="200086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8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토 량 계 산</a:t>
              </a:r>
              <a:endParaRPr lang="en-US" sz="12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6732240" y="679328"/>
            <a:ext cx="2214578" cy="338554"/>
            <a:chOff x="187365" y="1590248"/>
            <a:chExt cx="2214578" cy="338554"/>
          </a:xfrm>
        </p:grpSpPr>
        <p:sp>
          <p:nvSpPr>
            <p:cNvPr id="11" name="직사각형 10"/>
            <p:cNvSpPr/>
            <p:nvPr/>
          </p:nvSpPr>
          <p:spPr>
            <a:xfrm>
              <a:off x="187365" y="1622008"/>
              <a:ext cx="2214578" cy="296402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601544" y="1590248"/>
              <a:ext cx="146226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절</a:t>
              </a:r>
              <a:r>
                <a:rPr lang="en-US" altLang="ko-KR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/</a:t>
              </a:r>
              <a:r>
                <a:rPr lang="ko-KR" altLang="en-US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성 토 </a:t>
              </a:r>
              <a:r>
                <a:rPr lang="en-US" altLang="ko-KR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CAD</a:t>
              </a:r>
              <a:endParaRPr lang="en-US" sz="6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13" name="Picture 3" descr="F:\PPT 최종제출본\재료\횡단면도-도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50" y="1211429"/>
            <a:ext cx="8666229" cy="48964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430364" y="1998365"/>
            <a:ext cx="8280000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5043040" y="1441351"/>
            <a:ext cx="393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</a:t>
            </a:r>
            <a:endParaRPr lang="en-US" sz="1200" b="1" dirty="0" smtClean="0">
              <a:ln w="3175">
                <a:solidFill>
                  <a:schemeClr val="bg1">
                    <a:alpha val="15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458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030" y="0"/>
            <a:ext cx="9144000" cy="6858000"/>
          </a:xfrm>
          <a:prstGeom prst="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357958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>
            <a:off x="-285784" y="586995"/>
            <a:ext cx="3857652" cy="523220"/>
            <a:chOff x="-285784" y="586995"/>
            <a:chExt cx="3857652" cy="523220"/>
          </a:xfrm>
        </p:grpSpPr>
        <p:sp>
          <p:nvSpPr>
            <p:cNvPr id="8" name="직사각형 7"/>
            <p:cNvSpPr/>
            <p:nvPr/>
          </p:nvSpPr>
          <p:spPr>
            <a:xfrm>
              <a:off x="-285784" y="625665"/>
              <a:ext cx="3857652" cy="445881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/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755576" y="586995"/>
              <a:ext cx="200086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8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토 량 계 산</a:t>
              </a:r>
              <a:endParaRPr lang="en-US" sz="12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6732240" y="679328"/>
            <a:ext cx="2214578" cy="338554"/>
            <a:chOff x="187365" y="1590248"/>
            <a:chExt cx="2214578" cy="338554"/>
          </a:xfrm>
        </p:grpSpPr>
        <p:sp>
          <p:nvSpPr>
            <p:cNvPr id="11" name="직사각형 10"/>
            <p:cNvSpPr/>
            <p:nvPr/>
          </p:nvSpPr>
          <p:spPr>
            <a:xfrm>
              <a:off x="187365" y="1622008"/>
              <a:ext cx="2214578" cy="296402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601544" y="1590248"/>
              <a:ext cx="146226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절</a:t>
              </a:r>
              <a:r>
                <a:rPr lang="en-US" altLang="ko-KR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/</a:t>
              </a:r>
              <a:r>
                <a:rPr lang="ko-KR" altLang="en-US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성 토 </a:t>
              </a:r>
              <a:r>
                <a:rPr lang="en-US" altLang="ko-KR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CAD</a:t>
              </a:r>
              <a:endParaRPr lang="en-US" sz="6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13" name="Picture 3" descr="F:\PPT 최종제출본\재료\횡단면도-도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50" y="1211429"/>
            <a:ext cx="8666229" cy="48964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425252" y="1999890"/>
            <a:ext cx="8280000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5043040" y="1441351"/>
            <a:ext cx="393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</a:t>
            </a:r>
            <a:endParaRPr lang="en-US" sz="1200" b="1" dirty="0" smtClean="0">
              <a:ln w="3175">
                <a:solidFill>
                  <a:schemeClr val="bg1">
                    <a:alpha val="15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2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030" y="0"/>
            <a:ext cx="9144000" cy="6858000"/>
          </a:xfrm>
          <a:prstGeom prst="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357958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>
            <a:off x="-285784" y="586995"/>
            <a:ext cx="3857652" cy="523220"/>
            <a:chOff x="-285784" y="586995"/>
            <a:chExt cx="3857652" cy="523220"/>
          </a:xfrm>
        </p:grpSpPr>
        <p:sp>
          <p:nvSpPr>
            <p:cNvPr id="8" name="직사각형 7"/>
            <p:cNvSpPr/>
            <p:nvPr/>
          </p:nvSpPr>
          <p:spPr>
            <a:xfrm>
              <a:off x="-285784" y="625665"/>
              <a:ext cx="3857652" cy="445881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/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755576" y="586995"/>
              <a:ext cx="200086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8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토 량 계 산</a:t>
              </a:r>
              <a:endParaRPr lang="en-US" sz="12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6732240" y="679328"/>
            <a:ext cx="2214578" cy="338554"/>
            <a:chOff x="187365" y="1590248"/>
            <a:chExt cx="2214578" cy="338554"/>
          </a:xfrm>
        </p:grpSpPr>
        <p:sp>
          <p:nvSpPr>
            <p:cNvPr id="11" name="직사각형 10"/>
            <p:cNvSpPr/>
            <p:nvPr/>
          </p:nvSpPr>
          <p:spPr>
            <a:xfrm>
              <a:off x="187365" y="1622008"/>
              <a:ext cx="2214578" cy="296402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601544" y="1590248"/>
              <a:ext cx="146226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절</a:t>
              </a:r>
              <a:r>
                <a:rPr lang="en-US" altLang="ko-KR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/</a:t>
              </a:r>
              <a:r>
                <a:rPr lang="ko-KR" altLang="en-US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성 토 </a:t>
              </a:r>
              <a:r>
                <a:rPr lang="en-US" altLang="ko-KR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CAD</a:t>
              </a:r>
              <a:endParaRPr lang="en-US" sz="6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13" name="Picture 3" descr="F:\PPT 최종제출본\재료\횡단면도-도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50" y="1211429"/>
            <a:ext cx="8666229" cy="48964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424270" y="1998749"/>
            <a:ext cx="8280000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5043040" y="1441351"/>
            <a:ext cx="393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6</a:t>
            </a:r>
          </a:p>
        </p:txBody>
      </p:sp>
    </p:spTree>
    <p:extLst>
      <p:ext uri="{BB962C8B-B14F-4D97-AF65-F5344CB8AC3E}">
        <p14:creationId xmlns="" xmlns:p14="http://schemas.microsoft.com/office/powerpoint/2010/main" val="251677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030" y="0"/>
            <a:ext cx="9144000" cy="6858000"/>
          </a:xfrm>
          <a:prstGeom prst="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357958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>
            <a:off x="-285784" y="586995"/>
            <a:ext cx="3857652" cy="523220"/>
            <a:chOff x="-285784" y="586995"/>
            <a:chExt cx="3857652" cy="523220"/>
          </a:xfrm>
        </p:grpSpPr>
        <p:sp>
          <p:nvSpPr>
            <p:cNvPr id="8" name="직사각형 7"/>
            <p:cNvSpPr/>
            <p:nvPr/>
          </p:nvSpPr>
          <p:spPr>
            <a:xfrm>
              <a:off x="-285784" y="625665"/>
              <a:ext cx="3857652" cy="445881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/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755576" y="586995"/>
              <a:ext cx="200086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8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토 량 계 산</a:t>
              </a:r>
              <a:endParaRPr lang="en-US" sz="12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6732240" y="679328"/>
            <a:ext cx="2214578" cy="338554"/>
            <a:chOff x="187365" y="1590248"/>
            <a:chExt cx="2214578" cy="338554"/>
          </a:xfrm>
        </p:grpSpPr>
        <p:sp>
          <p:nvSpPr>
            <p:cNvPr id="11" name="직사각형 10"/>
            <p:cNvSpPr/>
            <p:nvPr/>
          </p:nvSpPr>
          <p:spPr>
            <a:xfrm>
              <a:off x="187365" y="1622008"/>
              <a:ext cx="2214578" cy="296402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601544" y="1590248"/>
              <a:ext cx="146226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절</a:t>
              </a:r>
              <a:r>
                <a:rPr lang="en-US" altLang="ko-KR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/</a:t>
              </a:r>
              <a:r>
                <a:rPr lang="ko-KR" altLang="en-US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성 토 </a:t>
              </a:r>
              <a:r>
                <a:rPr lang="en-US" altLang="ko-KR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CAD</a:t>
              </a:r>
              <a:endParaRPr lang="en-US" sz="6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13" name="Picture 3" descr="F:\PPT 최종제출본\재료\횡단면도-도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50" y="1211429"/>
            <a:ext cx="8666229" cy="48964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424111" y="1998749"/>
            <a:ext cx="8280000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5043040" y="1441351"/>
            <a:ext cx="393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</a:t>
            </a:r>
            <a:endParaRPr lang="en-US" sz="1200" b="1" dirty="0" smtClean="0">
              <a:ln w="3175">
                <a:solidFill>
                  <a:schemeClr val="bg1">
                    <a:alpha val="15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406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030" y="0"/>
            <a:ext cx="9144000" cy="6858000"/>
          </a:xfrm>
          <a:prstGeom prst="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357958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>
            <a:off x="-285784" y="586995"/>
            <a:ext cx="3857652" cy="523220"/>
            <a:chOff x="-285784" y="586995"/>
            <a:chExt cx="3857652" cy="523220"/>
          </a:xfrm>
        </p:grpSpPr>
        <p:sp>
          <p:nvSpPr>
            <p:cNvPr id="8" name="직사각형 7"/>
            <p:cNvSpPr/>
            <p:nvPr/>
          </p:nvSpPr>
          <p:spPr>
            <a:xfrm>
              <a:off x="-285784" y="625665"/>
              <a:ext cx="3857652" cy="445881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/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755576" y="586995"/>
              <a:ext cx="200086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8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토 량 계 산</a:t>
              </a:r>
              <a:endParaRPr lang="en-US" sz="12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6732240" y="679328"/>
            <a:ext cx="2214578" cy="338554"/>
            <a:chOff x="187365" y="1590248"/>
            <a:chExt cx="2214578" cy="338554"/>
          </a:xfrm>
        </p:grpSpPr>
        <p:sp>
          <p:nvSpPr>
            <p:cNvPr id="11" name="직사각형 10"/>
            <p:cNvSpPr/>
            <p:nvPr/>
          </p:nvSpPr>
          <p:spPr>
            <a:xfrm>
              <a:off x="187365" y="1622008"/>
              <a:ext cx="2214578" cy="296402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601544" y="1590248"/>
              <a:ext cx="146226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절</a:t>
              </a:r>
              <a:r>
                <a:rPr lang="en-US" altLang="ko-KR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/</a:t>
              </a:r>
              <a:r>
                <a:rPr lang="ko-KR" altLang="en-US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성 토 </a:t>
              </a:r>
              <a:r>
                <a:rPr lang="en-US" altLang="ko-KR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CAD</a:t>
              </a:r>
              <a:endParaRPr lang="en-US" sz="6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13" name="Picture 3" descr="F:\PPT 최종제출본\재료\횡단면도-도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50" y="1211429"/>
            <a:ext cx="8666229" cy="48964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429444" y="1998365"/>
            <a:ext cx="8280000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직사각형 13"/>
          <p:cNvSpPr/>
          <p:nvPr/>
        </p:nvSpPr>
        <p:spPr>
          <a:xfrm>
            <a:off x="5043040" y="1441351"/>
            <a:ext cx="393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8</a:t>
            </a:r>
            <a:endParaRPr lang="en-US" sz="1200" b="1" dirty="0" smtClean="0">
              <a:ln w="3175">
                <a:solidFill>
                  <a:schemeClr val="bg1">
                    <a:alpha val="15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634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030" y="0"/>
            <a:ext cx="9144000" cy="6858000"/>
          </a:xfrm>
          <a:prstGeom prst="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357958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>
            <a:off x="-285784" y="586995"/>
            <a:ext cx="3857652" cy="523220"/>
            <a:chOff x="-285784" y="586995"/>
            <a:chExt cx="3857652" cy="523220"/>
          </a:xfrm>
        </p:grpSpPr>
        <p:sp>
          <p:nvSpPr>
            <p:cNvPr id="8" name="직사각형 7"/>
            <p:cNvSpPr/>
            <p:nvPr/>
          </p:nvSpPr>
          <p:spPr>
            <a:xfrm>
              <a:off x="-285784" y="625665"/>
              <a:ext cx="3857652" cy="445881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/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755576" y="586995"/>
              <a:ext cx="200086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8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토 량 계 산</a:t>
              </a:r>
              <a:endParaRPr lang="en-US" sz="12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6732240" y="679328"/>
            <a:ext cx="2214578" cy="338554"/>
            <a:chOff x="187365" y="1590248"/>
            <a:chExt cx="2214578" cy="338554"/>
          </a:xfrm>
        </p:grpSpPr>
        <p:sp>
          <p:nvSpPr>
            <p:cNvPr id="11" name="직사각형 10"/>
            <p:cNvSpPr/>
            <p:nvPr/>
          </p:nvSpPr>
          <p:spPr>
            <a:xfrm>
              <a:off x="187365" y="1622008"/>
              <a:ext cx="2214578" cy="296402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601544" y="1590248"/>
              <a:ext cx="146226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절</a:t>
              </a:r>
              <a:r>
                <a:rPr lang="en-US" altLang="ko-KR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/</a:t>
              </a:r>
              <a:r>
                <a:rPr lang="ko-KR" altLang="en-US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성 토 </a:t>
              </a:r>
              <a:r>
                <a:rPr lang="en-US" altLang="ko-KR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CAD</a:t>
              </a:r>
              <a:endParaRPr lang="en-US" sz="6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13" name="Picture 3" descr="F:\PPT 최종제출본\재료\횡단면도-도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50" y="1211429"/>
            <a:ext cx="8666229" cy="48964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429444" y="2004082"/>
            <a:ext cx="8280000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5043040" y="1441351"/>
            <a:ext cx="393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9</a:t>
            </a:r>
            <a:endParaRPr lang="en-US" sz="1200" b="1" dirty="0" smtClean="0">
              <a:ln w="3175">
                <a:solidFill>
                  <a:schemeClr val="bg1">
                    <a:alpha val="15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607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030" y="0"/>
            <a:ext cx="9144000" cy="6858000"/>
          </a:xfrm>
          <a:prstGeom prst="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357958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>
            <a:off x="-285784" y="586995"/>
            <a:ext cx="3857652" cy="523220"/>
            <a:chOff x="-285784" y="586995"/>
            <a:chExt cx="3857652" cy="523220"/>
          </a:xfrm>
        </p:grpSpPr>
        <p:sp>
          <p:nvSpPr>
            <p:cNvPr id="8" name="직사각형 7"/>
            <p:cNvSpPr/>
            <p:nvPr/>
          </p:nvSpPr>
          <p:spPr>
            <a:xfrm>
              <a:off x="-285784" y="625665"/>
              <a:ext cx="3857652" cy="445881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/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755576" y="586995"/>
              <a:ext cx="200086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8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토 량 계 산</a:t>
              </a:r>
              <a:endParaRPr lang="en-US" sz="12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6732240" y="679328"/>
            <a:ext cx="2214578" cy="338554"/>
            <a:chOff x="187365" y="1590248"/>
            <a:chExt cx="2214578" cy="338554"/>
          </a:xfrm>
        </p:grpSpPr>
        <p:sp>
          <p:nvSpPr>
            <p:cNvPr id="11" name="직사각형 10"/>
            <p:cNvSpPr/>
            <p:nvPr/>
          </p:nvSpPr>
          <p:spPr>
            <a:xfrm>
              <a:off x="187365" y="1622008"/>
              <a:ext cx="2214578" cy="296402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601544" y="1590248"/>
              <a:ext cx="146226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절</a:t>
              </a:r>
              <a:r>
                <a:rPr lang="en-US" altLang="ko-KR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/</a:t>
              </a:r>
              <a:r>
                <a:rPr lang="ko-KR" altLang="en-US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성 토 </a:t>
              </a:r>
              <a:r>
                <a:rPr lang="en-US" altLang="ko-KR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CAD</a:t>
              </a:r>
              <a:endParaRPr lang="en-US" sz="6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13" name="Picture 3" descr="F:\PPT 최종제출본\재료\횡단면도-도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50" y="1211429"/>
            <a:ext cx="8666229" cy="48964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424111" y="2004082"/>
            <a:ext cx="8280000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4938845" y="1441351"/>
            <a:ext cx="6014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8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</a:t>
            </a:r>
            <a:endParaRPr lang="en-US" sz="1200" b="1" dirty="0" smtClean="0">
              <a:ln w="3175">
                <a:solidFill>
                  <a:schemeClr val="bg1">
                    <a:alpha val="15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129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357958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" name="그룹 10"/>
          <p:cNvGrpSpPr/>
          <p:nvPr/>
        </p:nvGrpSpPr>
        <p:grpSpPr>
          <a:xfrm>
            <a:off x="-285784" y="586995"/>
            <a:ext cx="3857652" cy="523220"/>
            <a:chOff x="-285784" y="586995"/>
            <a:chExt cx="3857652" cy="523220"/>
          </a:xfrm>
        </p:grpSpPr>
        <p:sp>
          <p:nvSpPr>
            <p:cNvPr id="7" name="직사각형 6"/>
            <p:cNvSpPr/>
            <p:nvPr/>
          </p:nvSpPr>
          <p:spPr>
            <a:xfrm>
              <a:off x="-285784" y="625665"/>
              <a:ext cx="3857652" cy="445881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/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487074" y="586995"/>
              <a:ext cx="277031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8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시 행 </a:t>
              </a:r>
              <a:r>
                <a:rPr lang="en-US" altLang="ko-KR" sz="28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/</a:t>
              </a:r>
              <a:r>
                <a:rPr lang="ko-KR" altLang="en-US" sz="28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ko-KR" altLang="en-US" sz="28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토 </a:t>
              </a:r>
              <a:r>
                <a:rPr lang="ko-KR" altLang="en-US" sz="28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적 토</a:t>
              </a:r>
              <a:endParaRPr lang="en-US" sz="12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1028" name="Picture 4" descr="C:\Documents and Settings\김성원\바탕 화면\그래프\그래프2\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379" y="1269320"/>
            <a:ext cx="8857925" cy="5040000"/>
          </a:xfrm>
          <a:prstGeom prst="rect">
            <a:avLst/>
          </a:prstGeom>
          <a:noFill/>
        </p:spPr>
      </p:pic>
      <p:pic>
        <p:nvPicPr>
          <p:cNvPr id="1034" name="Picture 10" descr="C:\Documents and Settings\김성원\바탕 화면\그래프\그래프2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029" y="1268760"/>
            <a:ext cx="8857925" cy="5040000"/>
          </a:xfrm>
          <a:prstGeom prst="rect">
            <a:avLst/>
          </a:prstGeom>
          <a:noFill/>
        </p:spPr>
      </p:pic>
      <p:pic>
        <p:nvPicPr>
          <p:cNvPr id="1035" name="Picture 11" descr="C:\Documents and Settings\김성원\바탕 화면\그래프\그래프2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532" y="1268760"/>
            <a:ext cx="8857925" cy="5040000"/>
          </a:xfrm>
          <a:prstGeom prst="rect">
            <a:avLst/>
          </a:prstGeom>
          <a:noFill/>
        </p:spPr>
      </p:pic>
      <p:pic>
        <p:nvPicPr>
          <p:cNvPr id="1036" name="Picture 12" descr="C:\Documents and Settings\김성원\바탕 화면\그래프\그래프2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6532" y="1268760"/>
            <a:ext cx="8857925" cy="5040000"/>
          </a:xfrm>
          <a:prstGeom prst="rect">
            <a:avLst/>
          </a:prstGeom>
          <a:noFill/>
        </p:spPr>
      </p:pic>
      <p:pic>
        <p:nvPicPr>
          <p:cNvPr id="1037" name="Picture 13" descr="C:\Documents and Settings\김성원\바탕 화면\그래프\그래프2\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6532" y="1268760"/>
            <a:ext cx="8857925" cy="5040000"/>
          </a:xfrm>
          <a:prstGeom prst="rect">
            <a:avLst/>
          </a:prstGeom>
          <a:noFill/>
        </p:spPr>
      </p:pic>
      <p:pic>
        <p:nvPicPr>
          <p:cNvPr id="1029" name="Picture 5" descr="C:\Documents and Settings\김성원\바탕 화면\그래프\그래프2\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6532" y="1268198"/>
            <a:ext cx="8857925" cy="5040000"/>
          </a:xfrm>
          <a:prstGeom prst="rect">
            <a:avLst/>
          </a:prstGeom>
          <a:noFill/>
        </p:spPr>
      </p:pic>
      <p:pic>
        <p:nvPicPr>
          <p:cNvPr id="1030" name="Picture 6" descr="C:\Documents and Settings\김성원\바탕 화면\그래프\그래프2\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6532" y="1268760"/>
            <a:ext cx="8857925" cy="5040000"/>
          </a:xfrm>
          <a:prstGeom prst="rect">
            <a:avLst/>
          </a:prstGeom>
          <a:noFill/>
        </p:spPr>
      </p:pic>
      <p:pic>
        <p:nvPicPr>
          <p:cNvPr id="1031" name="Picture 7" descr="C:\Documents and Settings\김성원\바탕 화면\그래프\그래프2\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6532" y="1269320"/>
            <a:ext cx="8857925" cy="5040000"/>
          </a:xfrm>
          <a:prstGeom prst="rect">
            <a:avLst/>
          </a:prstGeom>
          <a:noFill/>
        </p:spPr>
      </p:pic>
      <p:pic>
        <p:nvPicPr>
          <p:cNvPr id="1032" name="Picture 8" descr="C:\Documents and Settings\김성원\바탕 화면\그래프\그래프2\최종-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5029" y="1268760"/>
            <a:ext cx="8857925" cy="50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8064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357958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" name="그룹 10"/>
          <p:cNvGrpSpPr/>
          <p:nvPr/>
        </p:nvGrpSpPr>
        <p:grpSpPr>
          <a:xfrm>
            <a:off x="-285784" y="586995"/>
            <a:ext cx="3857652" cy="523220"/>
            <a:chOff x="-285784" y="586995"/>
            <a:chExt cx="3857652" cy="523220"/>
          </a:xfrm>
        </p:grpSpPr>
        <p:sp>
          <p:nvSpPr>
            <p:cNvPr id="7" name="직사각형 6"/>
            <p:cNvSpPr/>
            <p:nvPr/>
          </p:nvSpPr>
          <p:spPr>
            <a:xfrm>
              <a:off x="-285784" y="625665"/>
              <a:ext cx="3857652" cy="445881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/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755575" y="586995"/>
              <a:ext cx="200086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800" b="1" dirty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종</a:t>
              </a:r>
              <a:r>
                <a:rPr lang="ko-KR" altLang="en-US" sz="28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단 면 도</a:t>
              </a:r>
              <a:endParaRPr lang="en-US" sz="12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557222" y="1196752"/>
            <a:ext cx="2214578" cy="338554"/>
            <a:chOff x="187365" y="1590248"/>
            <a:chExt cx="2214578" cy="338554"/>
          </a:xfrm>
        </p:grpSpPr>
        <p:sp>
          <p:nvSpPr>
            <p:cNvPr id="14" name="직사각형 13"/>
            <p:cNvSpPr/>
            <p:nvPr/>
          </p:nvSpPr>
          <p:spPr>
            <a:xfrm>
              <a:off x="187365" y="1622008"/>
              <a:ext cx="2214578" cy="296402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588719" y="1590248"/>
              <a:ext cx="14879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도로 설계위치</a:t>
              </a:r>
              <a:endParaRPr lang="en-US" sz="6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12" name="Picture 10" descr="F:\맵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664742"/>
            <a:ext cx="7986713" cy="4500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사각형 설명선 12"/>
          <p:cNvSpPr/>
          <p:nvPr/>
        </p:nvSpPr>
        <p:spPr>
          <a:xfrm>
            <a:off x="1285875" y="4486300"/>
            <a:ext cx="1428750" cy="1143000"/>
          </a:xfrm>
          <a:prstGeom prst="wedgeRectCallout">
            <a:avLst>
              <a:gd name="adj1" fmla="val -4166"/>
              <a:gd name="adj2" fmla="val 710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dirty="0"/>
              <a:t>약 </a:t>
            </a:r>
            <a:r>
              <a:rPr kumimoji="0" lang="en-US" altLang="ko-KR" dirty="0"/>
              <a:t>650~700m</a:t>
            </a:r>
          </a:p>
        </p:txBody>
      </p:sp>
    </p:spTree>
    <p:extLst>
      <p:ext uri="{BB962C8B-B14F-4D97-AF65-F5344CB8AC3E}">
        <p14:creationId xmlns="" xmlns:p14="http://schemas.microsoft.com/office/powerpoint/2010/main" val="207645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357958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10"/>
          <p:cNvGrpSpPr/>
          <p:nvPr/>
        </p:nvGrpSpPr>
        <p:grpSpPr>
          <a:xfrm>
            <a:off x="-285784" y="586995"/>
            <a:ext cx="3857652" cy="523220"/>
            <a:chOff x="-285784" y="586995"/>
            <a:chExt cx="3857652" cy="523220"/>
          </a:xfrm>
        </p:grpSpPr>
        <p:sp>
          <p:nvSpPr>
            <p:cNvPr id="7" name="직사각형 6"/>
            <p:cNvSpPr/>
            <p:nvPr/>
          </p:nvSpPr>
          <p:spPr>
            <a:xfrm>
              <a:off x="-285784" y="625665"/>
              <a:ext cx="3857652" cy="445881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/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628940" y="586995"/>
              <a:ext cx="248657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8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최 종 토 </a:t>
              </a:r>
              <a:r>
                <a:rPr lang="ko-KR" altLang="en-US" sz="28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적 토</a:t>
              </a:r>
              <a:endParaRPr lang="en-US" sz="12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10" name="Picture 8" descr="C:\Documents and Settings\김성원\바탕 화면\그래프\그래프2\최종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029" y="1268760"/>
            <a:ext cx="8857925" cy="5040000"/>
          </a:xfrm>
          <a:prstGeom prst="rect">
            <a:avLst/>
          </a:prstGeom>
          <a:noFill/>
        </p:spPr>
      </p:pic>
      <p:pic>
        <p:nvPicPr>
          <p:cNvPr id="9" name="Picture 9" descr="C:\Documents and Settings\김성원\바탕 화면\그래프\그래프2\최종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532" y="1268760"/>
            <a:ext cx="8857925" cy="50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8064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357958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3" name="그룹 42"/>
          <p:cNvGrpSpPr/>
          <p:nvPr/>
        </p:nvGrpSpPr>
        <p:grpSpPr>
          <a:xfrm>
            <a:off x="611559" y="1196752"/>
            <a:ext cx="8136905" cy="1080120"/>
            <a:chOff x="611559" y="1196752"/>
            <a:chExt cx="8136905" cy="1080120"/>
          </a:xfrm>
        </p:grpSpPr>
        <p:sp>
          <p:nvSpPr>
            <p:cNvPr id="9" name="직사각형 8"/>
            <p:cNvSpPr/>
            <p:nvPr/>
          </p:nvSpPr>
          <p:spPr>
            <a:xfrm>
              <a:off x="1763688" y="1196752"/>
              <a:ext cx="6984776" cy="1080120"/>
            </a:xfrm>
            <a:prstGeom prst="rect">
              <a:avLst/>
            </a:prstGeom>
            <a:solidFill>
              <a:schemeClr val="bg1">
                <a:lumMod val="65000"/>
                <a:alpha val="70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lvl="0" algn="ctr"/>
              <a:r>
                <a:rPr lang="ko-KR" altLang="en-US" b="1" dirty="0" smtClean="0"/>
                <a:t>측량 위치가 산이어서 심한 경사 </a:t>
              </a:r>
              <a:r>
                <a:rPr lang="ko-KR" altLang="en-US" b="1" dirty="0" err="1" smtClean="0"/>
                <a:t>절벽등으로</a:t>
              </a:r>
              <a:r>
                <a:rPr lang="ko-KR" altLang="en-US" b="1" dirty="0" smtClean="0"/>
                <a:t> </a:t>
              </a:r>
              <a:endParaRPr lang="en-US" altLang="ko-KR" b="1" dirty="0" smtClean="0"/>
            </a:p>
            <a:p>
              <a:pPr lvl="0" algn="ctr"/>
              <a:r>
                <a:rPr lang="ko-KR" altLang="en-US" b="1" dirty="0" smtClean="0"/>
                <a:t>인하여 횡단측량의 어려움이 있었으며</a:t>
              </a:r>
              <a:r>
                <a:rPr lang="en-US" altLang="ko-KR" b="1" dirty="0" smtClean="0"/>
                <a:t>,</a:t>
              </a:r>
              <a:endParaRPr lang="en-US" altLang="ko-KR" b="1" dirty="0" smtClean="0"/>
            </a:p>
            <a:p>
              <a:pPr lvl="0" algn="ctr"/>
              <a:r>
                <a:rPr lang="ko-KR" altLang="en-US" b="1" dirty="0" smtClean="0"/>
                <a:t>해충 </a:t>
              </a:r>
              <a:r>
                <a:rPr lang="ko-KR" altLang="en-US" b="1" dirty="0" err="1" smtClean="0"/>
                <a:t>비온</a:t>
              </a:r>
              <a:r>
                <a:rPr lang="ko-KR" altLang="en-US" b="1" dirty="0" smtClean="0"/>
                <a:t> 후 무른 땅 등으로 어려움이 있었다</a:t>
              </a:r>
              <a:r>
                <a:rPr lang="en-US" altLang="ko-KR" b="1" dirty="0" smtClean="0"/>
                <a:t>.</a:t>
              </a:r>
            </a:p>
          </p:txBody>
        </p:sp>
        <p:grpSp>
          <p:nvGrpSpPr>
            <p:cNvPr id="2" name="그룹 19"/>
            <p:cNvGrpSpPr/>
            <p:nvPr/>
          </p:nvGrpSpPr>
          <p:grpSpPr>
            <a:xfrm>
              <a:off x="611559" y="1465620"/>
              <a:ext cx="720081" cy="523220"/>
              <a:chOff x="-466950" y="586995"/>
              <a:chExt cx="3857657" cy="523220"/>
            </a:xfrm>
          </p:grpSpPr>
          <p:sp>
            <p:nvSpPr>
              <p:cNvPr id="21" name="직사각형 20"/>
              <p:cNvSpPr/>
              <p:nvPr/>
            </p:nvSpPr>
            <p:spPr>
              <a:xfrm>
                <a:off x="-466950" y="620688"/>
                <a:ext cx="3857652" cy="445881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/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2" name="직사각형 21"/>
              <p:cNvSpPr/>
              <p:nvPr/>
            </p:nvSpPr>
            <p:spPr>
              <a:xfrm flipH="1">
                <a:off x="-466950" y="586995"/>
                <a:ext cx="385765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2800" b="1" dirty="0" smtClean="0">
                    <a:ln w="3175">
                      <a:solidFill>
                        <a:schemeClr val="bg1">
                          <a:alpha val="15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1</a:t>
                </a:r>
                <a:endParaRPr lang="en-US" sz="12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</p:grpSp>
      <p:grpSp>
        <p:nvGrpSpPr>
          <p:cNvPr id="3" name="그룹 22"/>
          <p:cNvGrpSpPr/>
          <p:nvPr/>
        </p:nvGrpSpPr>
        <p:grpSpPr>
          <a:xfrm>
            <a:off x="-285784" y="586995"/>
            <a:ext cx="3857652" cy="523220"/>
            <a:chOff x="-285784" y="586995"/>
            <a:chExt cx="3857652" cy="523220"/>
          </a:xfrm>
        </p:grpSpPr>
        <p:sp>
          <p:nvSpPr>
            <p:cNvPr id="24" name="직사각형 23"/>
            <p:cNvSpPr/>
            <p:nvPr/>
          </p:nvSpPr>
          <p:spPr>
            <a:xfrm>
              <a:off x="-285784" y="625665"/>
              <a:ext cx="3857652" cy="445881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/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988012" y="586995"/>
              <a:ext cx="153599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8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고     찰</a:t>
              </a:r>
              <a:endParaRPr lang="en-US" sz="12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44" name="그룹 43"/>
          <p:cNvGrpSpPr/>
          <p:nvPr/>
        </p:nvGrpSpPr>
        <p:grpSpPr>
          <a:xfrm>
            <a:off x="611560" y="2492896"/>
            <a:ext cx="8136904" cy="1080120"/>
            <a:chOff x="611560" y="2492896"/>
            <a:chExt cx="8136904" cy="1080120"/>
          </a:xfrm>
        </p:grpSpPr>
        <p:grpSp>
          <p:nvGrpSpPr>
            <p:cNvPr id="8" name="그룹 30"/>
            <p:cNvGrpSpPr/>
            <p:nvPr/>
          </p:nvGrpSpPr>
          <p:grpSpPr>
            <a:xfrm>
              <a:off x="611560" y="2780928"/>
              <a:ext cx="720081" cy="523220"/>
              <a:chOff x="-466950" y="586995"/>
              <a:chExt cx="3857657" cy="523220"/>
            </a:xfrm>
          </p:grpSpPr>
          <p:sp>
            <p:nvSpPr>
              <p:cNvPr id="32" name="직사각형 31"/>
              <p:cNvSpPr/>
              <p:nvPr/>
            </p:nvSpPr>
            <p:spPr>
              <a:xfrm>
                <a:off x="-466950" y="620688"/>
                <a:ext cx="3857652" cy="445881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/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3" name="직사각형 32"/>
              <p:cNvSpPr/>
              <p:nvPr/>
            </p:nvSpPr>
            <p:spPr>
              <a:xfrm flipH="1">
                <a:off x="-466950" y="586995"/>
                <a:ext cx="385765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smtClean="0">
                    <a:ln w="3175">
                      <a:solidFill>
                        <a:schemeClr val="bg1">
                          <a:alpha val="15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2</a:t>
                </a:r>
                <a:endParaRPr lang="en-US" sz="12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36" name="직사각형 35"/>
            <p:cNvSpPr/>
            <p:nvPr/>
          </p:nvSpPr>
          <p:spPr>
            <a:xfrm>
              <a:off x="1763688" y="2492896"/>
              <a:ext cx="6984776" cy="1080120"/>
            </a:xfrm>
            <a:prstGeom prst="rect">
              <a:avLst/>
            </a:prstGeom>
            <a:solidFill>
              <a:schemeClr val="bg1">
                <a:lumMod val="65000"/>
                <a:alpha val="70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lvl="0" algn="ctr"/>
              <a:r>
                <a:rPr lang="ko-KR" altLang="en-US" b="1" dirty="0" err="1" smtClean="0"/>
                <a:t>내업과</a:t>
              </a:r>
              <a:r>
                <a:rPr lang="ko-KR" altLang="en-US" b="1" dirty="0" smtClean="0"/>
                <a:t> </a:t>
              </a:r>
              <a:r>
                <a:rPr lang="en-US" altLang="ko-KR" b="1" dirty="0" smtClean="0"/>
                <a:t>CAD</a:t>
              </a:r>
              <a:r>
                <a:rPr lang="ko-KR" altLang="en-US" b="1" dirty="0" smtClean="0"/>
                <a:t>의 </a:t>
              </a:r>
              <a:r>
                <a:rPr lang="ko-KR" altLang="en-US" b="1" dirty="0" smtClean="0"/>
                <a:t>숙련도가 낮아 초기 고생하였으나 </a:t>
              </a:r>
              <a:r>
                <a:rPr lang="ko-KR" altLang="en-US" b="1" dirty="0" smtClean="0"/>
                <a:t>이후엑셀의 </a:t>
              </a:r>
              <a:r>
                <a:rPr lang="ko-KR" altLang="en-US" b="1" dirty="0" smtClean="0"/>
                <a:t>이용과 조원의 숙련도 증가로 빠르고 정확한 내업이 가능하게 되었다</a:t>
              </a:r>
              <a:r>
                <a:rPr lang="en-US" altLang="ko-KR" b="1" dirty="0" smtClean="0"/>
                <a:t>. </a:t>
              </a:r>
              <a:endParaRPr lang="ko-KR" altLang="en-US" b="1" dirty="0"/>
            </a:p>
          </p:txBody>
        </p:sp>
      </p:grpSp>
      <p:grpSp>
        <p:nvGrpSpPr>
          <p:cNvPr id="45" name="그룹 44"/>
          <p:cNvGrpSpPr/>
          <p:nvPr/>
        </p:nvGrpSpPr>
        <p:grpSpPr>
          <a:xfrm>
            <a:off x="611560" y="3789040"/>
            <a:ext cx="8136904" cy="1080120"/>
            <a:chOff x="611560" y="3789040"/>
            <a:chExt cx="8136904" cy="1080120"/>
          </a:xfrm>
        </p:grpSpPr>
        <p:grpSp>
          <p:nvGrpSpPr>
            <p:cNvPr id="7" name="그룹 27"/>
            <p:cNvGrpSpPr/>
            <p:nvPr/>
          </p:nvGrpSpPr>
          <p:grpSpPr>
            <a:xfrm>
              <a:off x="611560" y="4057908"/>
              <a:ext cx="720081" cy="523220"/>
              <a:chOff x="-466950" y="586995"/>
              <a:chExt cx="3857657" cy="523220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-466950" y="620688"/>
                <a:ext cx="3857652" cy="445881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/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 flipH="1">
                <a:off x="-466950" y="586995"/>
                <a:ext cx="385765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smtClean="0">
                    <a:ln w="3175">
                      <a:solidFill>
                        <a:schemeClr val="bg1">
                          <a:alpha val="15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3</a:t>
                </a:r>
                <a:endParaRPr lang="en-US" sz="12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37" name="직사각형 36"/>
            <p:cNvSpPr/>
            <p:nvPr/>
          </p:nvSpPr>
          <p:spPr>
            <a:xfrm>
              <a:off x="1763688" y="3789040"/>
              <a:ext cx="6984776" cy="1080120"/>
            </a:xfrm>
            <a:prstGeom prst="rect">
              <a:avLst/>
            </a:prstGeom>
            <a:solidFill>
              <a:schemeClr val="bg1">
                <a:lumMod val="65000"/>
                <a:alpha val="70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lvl="0" algn="ctr"/>
              <a:r>
                <a:rPr lang="ko-KR" altLang="en-US" b="1" dirty="0" smtClean="0"/>
                <a:t>기울기를 미세하게 바꿔도 </a:t>
              </a:r>
              <a:r>
                <a:rPr lang="ko-KR" altLang="en-US" b="1" dirty="0" smtClean="0"/>
                <a:t>변화의 폭이 심하여 </a:t>
              </a:r>
              <a:r>
                <a:rPr lang="ko-KR" altLang="en-US" b="1" dirty="0" err="1" smtClean="0"/>
                <a:t>누가토량을</a:t>
              </a:r>
              <a:endParaRPr lang="en-US" altLang="ko-KR" b="1" dirty="0" smtClean="0"/>
            </a:p>
            <a:p>
              <a:pPr lvl="0" algn="ctr"/>
              <a:r>
                <a:rPr lang="en-US" altLang="ko-KR" b="1" dirty="0" smtClean="0"/>
                <a:t>0</a:t>
              </a:r>
              <a:r>
                <a:rPr lang="ko-KR" altLang="en-US" b="1" dirty="0" smtClean="0"/>
                <a:t>에 가깝게 만들기가 </a:t>
              </a:r>
              <a:r>
                <a:rPr lang="ko-KR" altLang="en-US" b="1" dirty="0" smtClean="0"/>
                <a:t>어려웠다</a:t>
              </a:r>
              <a:r>
                <a:rPr lang="en-US" altLang="ko-KR" b="1" dirty="0" smtClean="0"/>
                <a:t>. </a:t>
              </a:r>
              <a:r>
                <a:rPr lang="ko-KR" altLang="en-US" b="1" dirty="0" smtClean="0"/>
                <a:t>이후 횡단면도를</a:t>
              </a:r>
              <a:r>
                <a:rPr lang="en-US" altLang="ko-KR" b="1" dirty="0" smtClean="0"/>
                <a:t> </a:t>
              </a:r>
              <a:r>
                <a:rPr lang="ko-KR" altLang="en-US" b="1" dirty="0" smtClean="0"/>
                <a:t>검토하여 절</a:t>
              </a:r>
              <a:r>
                <a:rPr lang="en-US" altLang="ko-KR" b="1" dirty="0" smtClean="0"/>
                <a:t>/</a:t>
              </a:r>
              <a:r>
                <a:rPr lang="ko-KR" altLang="en-US" b="1" dirty="0" smtClean="0"/>
                <a:t>성토의 이점이 강한 기울기를 중점적으로 </a:t>
              </a:r>
              <a:r>
                <a:rPr lang="ko-KR" altLang="en-US" b="1" dirty="0" err="1" smtClean="0"/>
                <a:t>변화하여값을</a:t>
              </a:r>
              <a:r>
                <a:rPr lang="ko-KR" altLang="en-US" b="1" dirty="0" smtClean="0"/>
                <a:t> 찾아나갔다</a:t>
              </a:r>
              <a:r>
                <a:rPr lang="en-US" altLang="ko-KR" b="1" dirty="0" smtClean="0"/>
                <a:t>.</a:t>
              </a:r>
            </a:p>
          </p:txBody>
        </p:sp>
      </p:grpSp>
      <p:grpSp>
        <p:nvGrpSpPr>
          <p:cNvPr id="46" name="그룹 45"/>
          <p:cNvGrpSpPr/>
          <p:nvPr/>
        </p:nvGrpSpPr>
        <p:grpSpPr>
          <a:xfrm>
            <a:off x="611559" y="5085184"/>
            <a:ext cx="8136905" cy="1080120"/>
            <a:chOff x="611559" y="5085184"/>
            <a:chExt cx="8136905" cy="1080120"/>
          </a:xfrm>
        </p:grpSpPr>
        <p:grpSp>
          <p:nvGrpSpPr>
            <p:cNvPr id="39" name="그룹 27"/>
            <p:cNvGrpSpPr/>
            <p:nvPr/>
          </p:nvGrpSpPr>
          <p:grpSpPr>
            <a:xfrm>
              <a:off x="611559" y="5354052"/>
              <a:ext cx="720081" cy="523220"/>
              <a:chOff x="-466950" y="586995"/>
              <a:chExt cx="3857657" cy="523220"/>
            </a:xfrm>
          </p:grpSpPr>
          <p:sp>
            <p:nvSpPr>
              <p:cNvPr id="40" name="직사각형 39"/>
              <p:cNvSpPr/>
              <p:nvPr/>
            </p:nvSpPr>
            <p:spPr>
              <a:xfrm>
                <a:off x="-466950" y="620688"/>
                <a:ext cx="3857652" cy="445881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/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1" name="직사각형 40"/>
              <p:cNvSpPr/>
              <p:nvPr/>
            </p:nvSpPr>
            <p:spPr>
              <a:xfrm flipH="1">
                <a:off x="-466950" y="586995"/>
                <a:ext cx="385765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smtClean="0">
                    <a:ln w="3175">
                      <a:solidFill>
                        <a:schemeClr val="bg1">
                          <a:alpha val="15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4</a:t>
                </a:r>
                <a:endParaRPr lang="en-US" sz="12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42" name="직사각형 41"/>
            <p:cNvSpPr/>
            <p:nvPr/>
          </p:nvSpPr>
          <p:spPr>
            <a:xfrm>
              <a:off x="1763688" y="5085184"/>
              <a:ext cx="6984776" cy="1080120"/>
            </a:xfrm>
            <a:prstGeom prst="rect">
              <a:avLst/>
            </a:prstGeom>
            <a:solidFill>
              <a:schemeClr val="bg1">
                <a:lumMod val="65000"/>
                <a:alpha val="70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lvl="0" algn="ctr"/>
              <a:r>
                <a:rPr lang="ko-KR" altLang="en-US" b="1" dirty="0" smtClean="0"/>
                <a:t>도로 설계를 해보며 </a:t>
              </a:r>
              <a:r>
                <a:rPr lang="ko-KR" altLang="en-US" b="1" dirty="0" err="1" smtClean="0"/>
                <a:t>활동중</a:t>
              </a:r>
              <a:r>
                <a:rPr lang="ko-KR" altLang="en-US" b="1" dirty="0" smtClean="0"/>
                <a:t> 어려움도 있었으나</a:t>
              </a:r>
              <a:endParaRPr lang="en-US" altLang="ko-KR" b="1" dirty="0" smtClean="0"/>
            </a:p>
            <a:p>
              <a:pPr lvl="0" algn="ctr"/>
              <a:r>
                <a:rPr lang="ko-KR" altLang="en-US" b="1" dirty="0" smtClean="0"/>
                <a:t>그에</a:t>
              </a:r>
              <a:r>
                <a:rPr lang="en-US" altLang="ko-KR" b="1" dirty="0" smtClean="0"/>
                <a:t> </a:t>
              </a:r>
              <a:r>
                <a:rPr lang="ko-KR" altLang="en-US" b="1" dirty="0" smtClean="0"/>
                <a:t>비례하여 자신감 과 배움의 결과가 있었다</a:t>
              </a:r>
              <a:r>
                <a:rPr lang="en-US" altLang="ko-KR" b="1" dirty="0" smtClean="0"/>
                <a:t>.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368064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360404"/>
              </a:gs>
              <a:gs pos="0">
                <a:srgbClr val="F00000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0" y="6357958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3593886" y="2492896"/>
            <a:ext cx="19746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>
                    <a:alpha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END…</a:t>
            </a:r>
            <a:endParaRPr lang="en-US" sz="2400" b="1" dirty="0" smtClean="0">
              <a:ln w="3175">
                <a:solidFill>
                  <a:schemeClr val="bg1">
                    <a:alpha val="15000"/>
                  </a:schemeClr>
                </a:solidFill>
              </a:ln>
              <a:solidFill>
                <a:schemeClr val="bg1">
                  <a:alpha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652468" y="2457159"/>
            <a:ext cx="40396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>
                    <a:alpha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THANK YOU!</a:t>
            </a:r>
            <a:endParaRPr lang="en-US" sz="2400" b="1" dirty="0" smtClean="0">
              <a:ln w="3175">
                <a:solidFill>
                  <a:schemeClr val="bg1">
                    <a:alpha val="15000"/>
                  </a:schemeClr>
                </a:solidFill>
              </a:ln>
              <a:solidFill>
                <a:schemeClr val="bg1">
                  <a:alpha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" name="그림 8" descr="무제-7.png"/>
          <p:cNvPicPr>
            <a:picLocks noChangeAspect="1"/>
          </p:cNvPicPr>
          <p:nvPr/>
        </p:nvPicPr>
        <p:blipFill>
          <a:blip r:embed="rId2" cstate="print">
            <a:lum contrast="-30000"/>
          </a:blip>
          <a:stretch>
            <a:fillRect/>
          </a:stretch>
        </p:blipFill>
        <p:spPr>
          <a:xfrm>
            <a:off x="0" y="476672"/>
            <a:ext cx="9144000" cy="58401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="" xmlns:p14="http://schemas.microsoft.com/office/powerpoint/2010/main" val="3033918006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8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00"/>
                            </p:stCondLst>
                            <p:childTnLst>
                              <p:par>
                                <p:cTn id="16" presetID="45" presetClass="exit" presetSubtype="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357958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" name="그룹 10"/>
          <p:cNvGrpSpPr/>
          <p:nvPr/>
        </p:nvGrpSpPr>
        <p:grpSpPr>
          <a:xfrm>
            <a:off x="-285784" y="586995"/>
            <a:ext cx="3857652" cy="523220"/>
            <a:chOff x="-285784" y="586995"/>
            <a:chExt cx="3857652" cy="523220"/>
          </a:xfrm>
        </p:grpSpPr>
        <p:sp>
          <p:nvSpPr>
            <p:cNvPr id="7" name="직사각형 6"/>
            <p:cNvSpPr/>
            <p:nvPr/>
          </p:nvSpPr>
          <p:spPr>
            <a:xfrm>
              <a:off x="-285784" y="625665"/>
              <a:ext cx="3857652" cy="445881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/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998431" y="586995"/>
              <a:ext cx="15151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8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종 단 면</a:t>
              </a:r>
              <a:endParaRPr lang="en-US" sz="12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6455986" y="736144"/>
            <a:ext cx="2214578" cy="338554"/>
            <a:chOff x="187365" y="1590248"/>
            <a:chExt cx="2214578" cy="338554"/>
          </a:xfrm>
        </p:grpSpPr>
        <p:sp>
          <p:nvSpPr>
            <p:cNvPr id="18" name="직사각형 17"/>
            <p:cNvSpPr/>
            <p:nvPr/>
          </p:nvSpPr>
          <p:spPr>
            <a:xfrm>
              <a:off x="187365" y="1622008"/>
              <a:ext cx="2214578" cy="296402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942430" y="1590248"/>
              <a:ext cx="8114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야   장</a:t>
              </a:r>
              <a:endParaRPr lang="en-US" sz="6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2052" name="Picture 4" descr="C:\Documents and Settings\김성원\My Documents\내 스캔\2010-11 (11월)\output\스캔000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67744" y="1268760"/>
            <a:ext cx="4608512" cy="49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89533416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357958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10"/>
          <p:cNvGrpSpPr/>
          <p:nvPr/>
        </p:nvGrpSpPr>
        <p:grpSpPr>
          <a:xfrm>
            <a:off x="-285784" y="586995"/>
            <a:ext cx="3857652" cy="523220"/>
            <a:chOff x="-285784" y="586995"/>
            <a:chExt cx="3857652" cy="523220"/>
          </a:xfrm>
        </p:grpSpPr>
        <p:sp>
          <p:nvSpPr>
            <p:cNvPr id="7" name="직사각형 6"/>
            <p:cNvSpPr/>
            <p:nvPr/>
          </p:nvSpPr>
          <p:spPr>
            <a:xfrm>
              <a:off x="-285784" y="625665"/>
              <a:ext cx="3857652" cy="445881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/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998431" y="586995"/>
              <a:ext cx="15151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8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횡 단 면</a:t>
              </a:r>
              <a:endParaRPr lang="en-US" sz="12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3" name="그룹 16"/>
          <p:cNvGrpSpPr/>
          <p:nvPr/>
        </p:nvGrpSpPr>
        <p:grpSpPr>
          <a:xfrm>
            <a:off x="6455986" y="736144"/>
            <a:ext cx="2214578" cy="338554"/>
            <a:chOff x="187365" y="1590248"/>
            <a:chExt cx="2214578" cy="338554"/>
          </a:xfrm>
        </p:grpSpPr>
        <p:sp>
          <p:nvSpPr>
            <p:cNvPr id="18" name="직사각형 17"/>
            <p:cNvSpPr/>
            <p:nvPr/>
          </p:nvSpPr>
          <p:spPr>
            <a:xfrm>
              <a:off x="187365" y="1622008"/>
              <a:ext cx="2214578" cy="296402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942430" y="1590248"/>
              <a:ext cx="8114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야   장</a:t>
              </a:r>
              <a:endParaRPr lang="en-US" sz="6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13" name="Picture 5" descr="C:\Documents and Settings\김성원\My Documents\내 스캔\2010-11 (11월)\output\스캔0002.jpg"/>
          <p:cNvPicPr preferRelativeResize="0">
            <a:picLocks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1520" y="1268760"/>
            <a:ext cx="3995597" cy="50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2" descr="C:\Documents and Settings\김성원\My Documents\내 스캔\2010-11 (11월)\output\스캔0003.jpg"/>
          <p:cNvPicPr preferRelativeResize="0"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60032" y="1269320"/>
            <a:ext cx="3996000" cy="50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8953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357958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10"/>
          <p:cNvGrpSpPr/>
          <p:nvPr/>
        </p:nvGrpSpPr>
        <p:grpSpPr>
          <a:xfrm>
            <a:off x="-285784" y="586995"/>
            <a:ext cx="3857652" cy="523220"/>
            <a:chOff x="-285784" y="586995"/>
            <a:chExt cx="3857652" cy="523220"/>
          </a:xfrm>
        </p:grpSpPr>
        <p:sp>
          <p:nvSpPr>
            <p:cNvPr id="7" name="직사각형 6"/>
            <p:cNvSpPr/>
            <p:nvPr/>
          </p:nvSpPr>
          <p:spPr>
            <a:xfrm>
              <a:off x="-285784" y="625665"/>
              <a:ext cx="3857652" cy="445881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/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998431" y="586995"/>
              <a:ext cx="15151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8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횡 단 면</a:t>
              </a:r>
              <a:endParaRPr lang="en-US" sz="12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3" name="그룹 16"/>
          <p:cNvGrpSpPr/>
          <p:nvPr/>
        </p:nvGrpSpPr>
        <p:grpSpPr>
          <a:xfrm>
            <a:off x="6455986" y="736144"/>
            <a:ext cx="2214578" cy="338554"/>
            <a:chOff x="187365" y="1590248"/>
            <a:chExt cx="2214578" cy="338554"/>
          </a:xfrm>
        </p:grpSpPr>
        <p:sp>
          <p:nvSpPr>
            <p:cNvPr id="18" name="직사각형 17"/>
            <p:cNvSpPr/>
            <p:nvPr/>
          </p:nvSpPr>
          <p:spPr>
            <a:xfrm>
              <a:off x="187365" y="1622008"/>
              <a:ext cx="2214578" cy="296402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942430" y="1590248"/>
              <a:ext cx="8114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야   장</a:t>
              </a:r>
              <a:endParaRPr lang="en-US" sz="6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17" name="Picture 3" descr="C:\Documents and Settings\김성원\My Documents\내 스캔\2010-11 (11월)\output\스캔0004.jpg"/>
          <p:cNvPicPr preferRelativeResize="0">
            <a:picLocks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1520" y="1268760"/>
            <a:ext cx="3996000" cy="50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4" descr="C:\Documents and Settings\김성원\My Documents\내 스캔\2010-11 (11월)\output\스캔0005.jpg"/>
          <p:cNvPicPr preferRelativeResize="0"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60032" y="1269320"/>
            <a:ext cx="3996000" cy="50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8953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357958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10"/>
          <p:cNvGrpSpPr/>
          <p:nvPr/>
        </p:nvGrpSpPr>
        <p:grpSpPr>
          <a:xfrm>
            <a:off x="-285784" y="586995"/>
            <a:ext cx="3857652" cy="523220"/>
            <a:chOff x="-285784" y="586995"/>
            <a:chExt cx="3857652" cy="523220"/>
          </a:xfrm>
        </p:grpSpPr>
        <p:sp>
          <p:nvSpPr>
            <p:cNvPr id="7" name="직사각형 6"/>
            <p:cNvSpPr/>
            <p:nvPr/>
          </p:nvSpPr>
          <p:spPr>
            <a:xfrm>
              <a:off x="-285784" y="625665"/>
              <a:ext cx="3857652" cy="445881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/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998431" y="586995"/>
              <a:ext cx="15151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8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횡 단 면</a:t>
              </a:r>
              <a:endParaRPr lang="en-US" sz="12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3" name="그룹 16"/>
          <p:cNvGrpSpPr/>
          <p:nvPr/>
        </p:nvGrpSpPr>
        <p:grpSpPr>
          <a:xfrm>
            <a:off x="6455986" y="736144"/>
            <a:ext cx="2214578" cy="338554"/>
            <a:chOff x="187365" y="1590248"/>
            <a:chExt cx="2214578" cy="338554"/>
          </a:xfrm>
        </p:grpSpPr>
        <p:sp>
          <p:nvSpPr>
            <p:cNvPr id="18" name="직사각형 17"/>
            <p:cNvSpPr/>
            <p:nvPr/>
          </p:nvSpPr>
          <p:spPr>
            <a:xfrm>
              <a:off x="187365" y="1622008"/>
              <a:ext cx="2214578" cy="296402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942430" y="1590248"/>
              <a:ext cx="8114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야   장</a:t>
              </a:r>
              <a:endParaRPr lang="en-US" sz="6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12" name="Picture 5" descr="C:\Documents and Settings\김성원\My Documents\내 스캔\2010-11 (11월)\output\스캔0006.jpg"/>
          <p:cNvPicPr preferRelativeResize="0">
            <a:picLocks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1520" y="1196752"/>
            <a:ext cx="3996000" cy="50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6" descr="C:\Documents and Settings\김성원\My Documents\내 스캔\2010-11 (11월)\output\스캔0007.jpg"/>
          <p:cNvPicPr preferRelativeResize="0"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60032" y="1197312"/>
            <a:ext cx="3996000" cy="50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8953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357958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10"/>
          <p:cNvGrpSpPr/>
          <p:nvPr/>
        </p:nvGrpSpPr>
        <p:grpSpPr>
          <a:xfrm>
            <a:off x="-285784" y="586995"/>
            <a:ext cx="3857652" cy="523220"/>
            <a:chOff x="-285784" y="586995"/>
            <a:chExt cx="3857652" cy="523220"/>
          </a:xfrm>
        </p:grpSpPr>
        <p:sp>
          <p:nvSpPr>
            <p:cNvPr id="7" name="직사각형 6"/>
            <p:cNvSpPr/>
            <p:nvPr/>
          </p:nvSpPr>
          <p:spPr>
            <a:xfrm>
              <a:off x="-285784" y="625665"/>
              <a:ext cx="3857652" cy="445881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/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998431" y="586995"/>
              <a:ext cx="15151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8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횡 단 면</a:t>
              </a:r>
              <a:endParaRPr lang="en-US" sz="12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3" name="그룹 16"/>
          <p:cNvGrpSpPr/>
          <p:nvPr/>
        </p:nvGrpSpPr>
        <p:grpSpPr>
          <a:xfrm>
            <a:off x="6455986" y="736144"/>
            <a:ext cx="2214578" cy="338554"/>
            <a:chOff x="187365" y="1590248"/>
            <a:chExt cx="2214578" cy="338554"/>
          </a:xfrm>
        </p:grpSpPr>
        <p:sp>
          <p:nvSpPr>
            <p:cNvPr id="18" name="직사각형 17"/>
            <p:cNvSpPr/>
            <p:nvPr/>
          </p:nvSpPr>
          <p:spPr>
            <a:xfrm>
              <a:off x="187365" y="1622008"/>
              <a:ext cx="2214578" cy="296402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942430" y="1590248"/>
              <a:ext cx="8114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야   장</a:t>
              </a:r>
              <a:endParaRPr lang="en-US" sz="6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15" name="Picture 7" descr="C:\Documents and Settings\김성원\My Documents\내 스캔\2010-11 (11월)\output\스캔0008.jpg"/>
          <p:cNvPicPr preferRelativeResize="0">
            <a:picLocks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051720" y="1196752"/>
            <a:ext cx="5040000" cy="50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8953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357958"/>
            <a:ext cx="9144000" cy="500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" name="그룹 10"/>
          <p:cNvGrpSpPr/>
          <p:nvPr/>
        </p:nvGrpSpPr>
        <p:grpSpPr>
          <a:xfrm>
            <a:off x="-285784" y="586995"/>
            <a:ext cx="3857652" cy="523220"/>
            <a:chOff x="-285784" y="586995"/>
            <a:chExt cx="3857652" cy="523220"/>
          </a:xfrm>
        </p:grpSpPr>
        <p:sp>
          <p:nvSpPr>
            <p:cNvPr id="7" name="직사각형 6"/>
            <p:cNvSpPr/>
            <p:nvPr/>
          </p:nvSpPr>
          <p:spPr>
            <a:xfrm>
              <a:off x="-285784" y="625665"/>
              <a:ext cx="3857652" cy="445881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/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755579" y="586995"/>
              <a:ext cx="200086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8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종 단 면 도</a:t>
              </a:r>
              <a:endParaRPr lang="en-US" sz="12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6732240" y="679328"/>
            <a:ext cx="2214578" cy="338554"/>
            <a:chOff x="187365" y="1590248"/>
            <a:chExt cx="2214578" cy="338554"/>
          </a:xfrm>
        </p:grpSpPr>
        <p:sp>
          <p:nvSpPr>
            <p:cNvPr id="14" name="직사각형 13"/>
            <p:cNvSpPr/>
            <p:nvPr/>
          </p:nvSpPr>
          <p:spPr>
            <a:xfrm>
              <a:off x="187365" y="1622008"/>
              <a:ext cx="2214578" cy="296402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829972" y="1590248"/>
              <a:ext cx="10054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b="1" dirty="0" smtClean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계산방</a:t>
              </a:r>
              <a:r>
                <a:rPr lang="ko-KR" altLang="en-US" sz="1600" b="1" dirty="0">
                  <a:ln w="3175">
                    <a:solidFill>
                      <a:schemeClr val="bg1">
                        <a:alpha val="1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법</a:t>
              </a:r>
              <a:endParaRPr lang="en-US" sz="600" b="1" dirty="0" smtClean="0">
                <a:ln w="3175">
                  <a:solidFill>
                    <a:schemeClr val="bg1">
                      <a:alpha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3" name="Picture 2" descr="C:\Documents and Settings\김성원\바탕 화면\asdfasdf.jpg"/>
          <p:cNvPicPr preferRelativeResize="0">
            <a:picLocks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183872" y="1268760"/>
            <a:ext cx="6773456" cy="480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57465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417</Words>
  <Application>Microsoft Office PowerPoint</Application>
  <PresentationFormat>화면 슬라이드 쇼(4:3)</PresentationFormat>
  <Paragraphs>149</Paragraphs>
  <Slides>32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32</vt:i4>
      </vt:variant>
    </vt:vector>
  </HeadingPairs>
  <TitlesOfParts>
    <vt:vector size="33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김태영</dc:creator>
  <cp:lastModifiedBy>김성원</cp:lastModifiedBy>
  <cp:revision>74</cp:revision>
  <dcterms:created xsi:type="dcterms:W3CDTF">2010-10-31T16:37:13Z</dcterms:created>
  <dcterms:modified xsi:type="dcterms:W3CDTF">2010-11-05T08:11:13Z</dcterms:modified>
</cp:coreProperties>
</file>