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378" r:id="rId5"/>
    <p:sldId id="325" r:id="rId6"/>
    <p:sldId id="326" r:id="rId7"/>
    <p:sldId id="379" r:id="rId8"/>
    <p:sldId id="327" r:id="rId9"/>
    <p:sldId id="328" r:id="rId10"/>
    <p:sldId id="329" r:id="rId11"/>
    <p:sldId id="330" r:id="rId12"/>
    <p:sldId id="331" r:id="rId13"/>
    <p:sldId id="332" r:id="rId14"/>
    <p:sldId id="334" r:id="rId15"/>
    <p:sldId id="340" r:id="rId16"/>
    <p:sldId id="335" r:id="rId17"/>
    <p:sldId id="336" r:id="rId18"/>
    <p:sldId id="337" r:id="rId19"/>
    <p:sldId id="338" r:id="rId20"/>
    <p:sldId id="339" r:id="rId21"/>
    <p:sldId id="333" r:id="rId22"/>
    <p:sldId id="324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80" r:id="rId33"/>
    <p:sldId id="381" r:id="rId34"/>
    <p:sldId id="285" r:id="rId35"/>
    <p:sldId id="286" r:id="rId36"/>
    <p:sldId id="382" r:id="rId37"/>
    <p:sldId id="319" r:id="rId38"/>
    <p:sldId id="312" r:id="rId39"/>
    <p:sldId id="323" r:id="rId40"/>
    <p:sldId id="320" r:id="rId41"/>
    <p:sldId id="383" r:id="rId42"/>
    <p:sldId id="322" r:id="rId43"/>
    <p:sldId id="287" r:id="rId44"/>
    <p:sldId id="288" r:id="rId45"/>
    <p:sldId id="384" r:id="rId46"/>
    <p:sldId id="314" r:id="rId47"/>
    <p:sldId id="289" r:id="rId48"/>
    <p:sldId id="290" r:id="rId49"/>
    <p:sldId id="385" r:id="rId50"/>
    <p:sldId id="316" r:id="rId51"/>
    <p:sldId id="296" r:id="rId52"/>
    <p:sldId id="297" r:id="rId53"/>
    <p:sldId id="386" r:id="rId54"/>
    <p:sldId id="318" r:id="rId55"/>
    <p:sldId id="377" r:id="rId56"/>
    <p:sldId id="350" r:id="rId57"/>
    <p:sldId id="351" r:id="rId58"/>
    <p:sldId id="352" r:id="rId59"/>
    <p:sldId id="353" r:id="rId60"/>
    <p:sldId id="354" r:id="rId61"/>
    <p:sldId id="363" r:id="rId62"/>
    <p:sldId id="364" r:id="rId63"/>
    <p:sldId id="365" r:id="rId64"/>
    <p:sldId id="366" r:id="rId65"/>
    <p:sldId id="367" r:id="rId66"/>
    <p:sldId id="368" r:id="rId67"/>
    <p:sldId id="369" r:id="rId68"/>
    <p:sldId id="370" r:id="rId69"/>
    <p:sldId id="371" r:id="rId70"/>
    <p:sldId id="372" r:id="rId71"/>
    <p:sldId id="373" r:id="rId72"/>
    <p:sldId id="374" r:id="rId73"/>
    <p:sldId id="375" r:id="rId74"/>
    <p:sldId id="376" r:id="rId75"/>
    <p:sldId id="292" r:id="rId76"/>
    <p:sldId id="387" r:id="rId77"/>
    <p:sldId id="293" r:id="rId78"/>
    <p:sldId id="295" r:id="rId79"/>
    <p:sldId id="294" r:id="rId8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524" autoAdjust="0"/>
  </p:normalViewPr>
  <p:slideViewPr>
    <p:cSldViewPr>
      <p:cViewPr varScale="1">
        <p:scale>
          <a:sx n="83" d="100"/>
          <a:sy n="83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대각선 방향의 모서리가 둥근 사각형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2010-11-06</a:t>
            </a:fld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2010-11-06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2010-11-06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그림 개체 틀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2010-11-06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대각선 방향의 모서리가 둥근 사각형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1EB4C9B-3CB4-4F1B-848C-A6DDF22F4A6C}" type="datetimeFigureOut">
              <a:rPr lang="ko-KR" altLang="en-US" smtClean="0"/>
              <a:pPr/>
              <a:t>2010-11-06</a:t>
            </a:fld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1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1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1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1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1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1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 도로 연결로 설계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3600" dirty="0" smtClean="0"/>
              <a:t>최종발표자료</a:t>
            </a:r>
            <a:endParaRPr lang="ko-KR" altLang="en-US" sz="36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653242" cy="3467120"/>
          </a:xfrm>
        </p:spPr>
        <p:txBody>
          <a:bodyPr>
            <a:normAutofit fontScale="77500" lnSpcReduction="20000"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일방통행</a:t>
            </a:r>
            <a:endParaRPr lang="en-US" altLang="ko-KR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20526424 </a:t>
            </a:r>
            <a:r>
              <a:rPr lang="ko-KR" altLang="en-US" sz="2000" dirty="0" smtClean="0"/>
              <a:t>박성규</a:t>
            </a:r>
            <a:endParaRPr lang="en-US" altLang="ko-KR" sz="2000" dirty="0" smtClean="0"/>
          </a:p>
          <a:p>
            <a:r>
              <a:rPr lang="en-US" altLang="ko-KR" sz="2000" dirty="0" smtClean="0"/>
              <a:t>20525153 </a:t>
            </a:r>
            <a:r>
              <a:rPr lang="ko-KR" altLang="en-US" sz="2000" dirty="0" smtClean="0"/>
              <a:t>서인호</a:t>
            </a:r>
            <a:endParaRPr lang="en-US" altLang="ko-KR" sz="2000" dirty="0" smtClean="0"/>
          </a:p>
          <a:p>
            <a:r>
              <a:rPr lang="en-US" altLang="ko-KR" sz="2000" dirty="0" smtClean="0"/>
              <a:t>20524921 </a:t>
            </a:r>
            <a:r>
              <a:rPr lang="ko-KR" altLang="en-US" sz="2000" dirty="0" smtClean="0"/>
              <a:t>도용훈</a:t>
            </a:r>
            <a:endParaRPr lang="en-US" altLang="ko-KR" sz="2000" dirty="0" smtClean="0"/>
          </a:p>
          <a:p>
            <a:r>
              <a:rPr lang="en-US" altLang="ko-KR" sz="2000" dirty="0" smtClean="0"/>
              <a:t>20525234 </a:t>
            </a:r>
            <a:r>
              <a:rPr lang="ko-KR" altLang="en-US" sz="2000" dirty="0" smtClean="0"/>
              <a:t>손혁훈</a:t>
            </a:r>
            <a:endParaRPr lang="en-US" altLang="ko-KR" sz="2000" dirty="0" smtClean="0"/>
          </a:p>
          <a:p>
            <a:r>
              <a:rPr lang="en-US" altLang="ko-KR" sz="2000" dirty="0" smtClean="0"/>
              <a:t>20426032 </a:t>
            </a:r>
            <a:r>
              <a:rPr lang="ko-KR" altLang="en-US" sz="2000" dirty="0" smtClean="0"/>
              <a:t>홍수헌</a:t>
            </a:r>
            <a:r>
              <a:rPr lang="en-US" altLang="ko-KR" dirty="0" smtClean="0"/>
              <a:t>                            </a:t>
            </a:r>
            <a:r>
              <a:rPr lang="ko-KR" altLang="en-US" dirty="0" smtClean="0"/>
              <a:t>                  </a:t>
            </a:r>
            <a:endParaRPr lang="en-US" altLang="ko-KR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                                                                                              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횡단지형도</a:t>
            </a:r>
            <a:endParaRPr lang="ko-KR" altLang="en-US" dirty="0"/>
          </a:p>
        </p:txBody>
      </p:sp>
      <p:pic>
        <p:nvPicPr>
          <p:cNvPr id="6" name="내용 개체 틀 5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횡단지형도</a:t>
            </a:r>
            <a:endParaRPr lang="ko-KR" altLang="en-US" dirty="0"/>
          </a:p>
        </p:txBody>
      </p:sp>
      <p:pic>
        <p:nvPicPr>
          <p:cNvPr id="6" name="내용 개체 틀 5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횡단지형도</a:t>
            </a:r>
            <a:endParaRPr lang="ko-KR" altLang="en-US" dirty="0"/>
          </a:p>
        </p:txBody>
      </p:sp>
      <p:pic>
        <p:nvPicPr>
          <p:cNvPr id="6" name="내용 개체 틀 5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횡단지형도</a:t>
            </a:r>
            <a:endParaRPr lang="ko-KR" altLang="en-US" dirty="0"/>
          </a:p>
        </p:txBody>
      </p:sp>
      <p:pic>
        <p:nvPicPr>
          <p:cNvPr id="6" name="내용 개체 틀 5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횡단지형도</a:t>
            </a:r>
            <a:endParaRPr lang="ko-KR" altLang="en-US" dirty="0"/>
          </a:p>
        </p:txBody>
      </p:sp>
      <p:pic>
        <p:nvPicPr>
          <p:cNvPr id="6" name="내용 개체 틀 5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횡단지형도</a:t>
            </a:r>
            <a:endParaRPr lang="ko-KR" altLang="en-US" dirty="0"/>
          </a:p>
        </p:txBody>
      </p:sp>
      <p:pic>
        <p:nvPicPr>
          <p:cNvPr id="6" name="내용 개체 틀 5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횡단지형도</a:t>
            </a:r>
            <a:endParaRPr lang="ko-KR" altLang="en-US" dirty="0"/>
          </a:p>
        </p:txBody>
      </p:sp>
      <p:pic>
        <p:nvPicPr>
          <p:cNvPr id="6" name="내용 개체 틀 5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횡단지형도</a:t>
            </a:r>
            <a:endParaRPr lang="ko-KR" altLang="en-US" dirty="0"/>
          </a:p>
        </p:txBody>
      </p:sp>
      <p:pic>
        <p:nvPicPr>
          <p:cNvPr id="6" name="내용 개체 틀 5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횡단지형도 야장</a:t>
            </a:r>
            <a:endParaRPr lang="ko-KR" altLang="en-US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" y="1340768"/>
            <a:ext cx="4354830" cy="550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25880"/>
            <a:ext cx="4400550" cy="553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횡단지형도 야장</a:t>
            </a:r>
            <a:endParaRPr lang="ko-KR" altLang="en-US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358198" cy="531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430" y="1556792"/>
            <a:ext cx="4365655" cy="531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   차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 dirty="0" err="1" smtClean="0"/>
              <a:t>종횡단수준측량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종단측량 방법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종단면도 및 종단측량야장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횡단측량방법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횡단지형도 및 횡단지형도 야장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추가측량 야장</a:t>
            </a:r>
            <a:endParaRPr lang="en-US" altLang="ko-KR" dirty="0" smtClean="0"/>
          </a:p>
          <a:p>
            <a:r>
              <a:rPr lang="ko-KR" altLang="en-US" dirty="0" smtClean="0"/>
              <a:t>설계속도결정</a:t>
            </a:r>
            <a:endParaRPr lang="en-US" altLang="ko-KR" dirty="0" smtClean="0"/>
          </a:p>
          <a:p>
            <a:r>
              <a:rPr lang="ko-KR" altLang="en-US" dirty="0" smtClean="0"/>
              <a:t>최적 </a:t>
            </a:r>
            <a:r>
              <a:rPr lang="ko-KR" altLang="en-US" dirty="0" err="1" smtClean="0"/>
              <a:t>시공기면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기울기 결정 및 종단곡선 설치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예상  </a:t>
            </a:r>
            <a:r>
              <a:rPr lang="ko-KR" altLang="en-US" dirty="0" err="1" smtClean="0"/>
              <a:t>지반고</a:t>
            </a:r>
            <a:r>
              <a:rPr lang="ko-KR" altLang="en-US" dirty="0" smtClean="0"/>
              <a:t> 계산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횡단면적계산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토량</a:t>
            </a:r>
            <a:r>
              <a:rPr lang="ko-KR" altLang="en-US" dirty="0" smtClean="0"/>
              <a:t> 계산</a:t>
            </a:r>
            <a:endParaRPr lang="en-US" altLang="ko-KR" dirty="0" smtClean="0"/>
          </a:p>
          <a:p>
            <a:r>
              <a:rPr lang="ko-KR" altLang="en-US" dirty="0" smtClean="0"/>
              <a:t>토적도 작성</a:t>
            </a:r>
            <a:endParaRPr lang="en-US" altLang="ko-KR" dirty="0" smtClean="0"/>
          </a:p>
          <a:p>
            <a:r>
              <a:rPr lang="ko-KR" altLang="en-US" dirty="0" smtClean="0"/>
              <a:t>결과</a:t>
            </a:r>
            <a:endParaRPr lang="en-US" altLang="ko-KR" dirty="0" smtClean="0"/>
          </a:p>
          <a:p>
            <a:r>
              <a:rPr lang="ko-KR" altLang="en-US" dirty="0" smtClean="0"/>
              <a:t>문제점 및 고찰</a:t>
            </a:r>
            <a:endParaRPr lang="en-US" altLang="ko-KR" dirty="0" smtClean="0"/>
          </a:p>
          <a:p>
            <a:r>
              <a:rPr lang="ko-KR" altLang="en-US" dirty="0" smtClean="0"/>
              <a:t>설계후기</a:t>
            </a:r>
            <a:endParaRPr lang="en-US" altLang="ko-KR" dirty="0" smtClean="0"/>
          </a:p>
        </p:txBody>
      </p:sp>
      <p:cxnSp>
        <p:nvCxnSpPr>
          <p:cNvPr id="13" name="직선 연결선 12"/>
          <p:cNvCxnSpPr/>
          <p:nvPr/>
        </p:nvCxnSpPr>
        <p:spPr>
          <a:xfrm>
            <a:off x="2195736" y="4797152"/>
            <a:ext cx="23762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rot="5400000" flipH="1" flipV="1">
            <a:off x="4139952" y="4365104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rot="10800000">
            <a:off x="4283968" y="3933056"/>
            <a:ext cx="28803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횡단지형도 야장</a:t>
            </a:r>
            <a:endParaRPr lang="ko-KR" alt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70" y="1325910"/>
            <a:ext cx="4391025" cy="548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25880"/>
            <a:ext cx="43719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횡단지형도 야장</a:t>
            </a:r>
            <a:endParaRPr lang="ko-KR" altLang="en-US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371975" cy="550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860" y="1343030"/>
            <a:ext cx="4382304" cy="551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횡단지형도 야장</a:t>
            </a:r>
            <a:endParaRPr lang="ko-KR" alt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52550"/>
            <a:ext cx="43719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8740"/>
            <a:ext cx="4362450" cy="549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횡단지형도 야장</a:t>
            </a:r>
            <a:endParaRPr lang="ko-KR" altLang="en-US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20" y="1335524"/>
            <a:ext cx="4381500" cy="551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966" y="1325880"/>
            <a:ext cx="43910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횡단지형도 야장</a:t>
            </a:r>
            <a:endParaRPr lang="ko-KR" altLang="en-US" dirty="0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" y="1589723"/>
            <a:ext cx="4305300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7426" y="1556792"/>
            <a:ext cx="4276725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횡단지형도 야장</a:t>
            </a:r>
            <a:endParaRPr lang="ko-KR" altLang="en-US" dirty="0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23" y="1305272"/>
            <a:ext cx="4362450" cy="554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097" y="1291759"/>
            <a:ext cx="4333875" cy="556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횡단지형도 야장</a:t>
            </a:r>
            <a:endParaRPr lang="ko-KR" altLang="en-US" dirty="0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" y="1349693"/>
            <a:ext cx="4305300" cy="548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290" y="1338773"/>
            <a:ext cx="4359271" cy="549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횡단지형도 야장</a:t>
            </a:r>
            <a:endParaRPr lang="ko-KR" altLang="en-US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4" y="1313498"/>
            <a:ext cx="430339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FFFF00"/>
                </a:solidFill>
              </a:rPr>
              <a:t>추가측량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8" y="1234440"/>
            <a:ext cx="4279582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880" y="1245870"/>
            <a:ext cx="4209351" cy="561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FFFF00"/>
                </a:solidFill>
              </a:rPr>
              <a:t>추가측량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63" y="1299557"/>
            <a:ext cx="41433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25880"/>
            <a:ext cx="4159961" cy="553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대구대 본관 뒤 연결로 설계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500174"/>
            <a:ext cx="8372476" cy="4668839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위치 </a:t>
            </a:r>
            <a:r>
              <a:rPr lang="en-US" altLang="ko-KR" sz="2000" dirty="0" smtClean="0"/>
              <a:t>:  </a:t>
            </a:r>
            <a:r>
              <a:rPr lang="ko-KR" altLang="en-US" sz="2000" dirty="0" smtClean="0"/>
              <a:t>대구대학교 본관 뒤 산책로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smtClean="0"/>
              <a:t>길이 </a:t>
            </a:r>
            <a:r>
              <a:rPr lang="en-US" altLang="ko-KR" sz="2000" dirty="0" smtClean="0"/>
              <a:t>: 688.22 M </a:t>
            </a:r>
          </a:p>
          <a:p>
            <a:endParaRPr lang="en-US" altLang="ko-KR" sz="2000" dirty="0"/>
          </a:p>
          <a:p>
            <a:r>
              <a:rPr lang="ko-KR" altLang="en-US" sz="2000" dirty="0" smtClean="0"/>
              <a:t>측정방법 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기고식</a:t>
            </a:r>
            <a:r>
              <a:rPr lang="ko-KR" altLang="en-US" sz="2000" dirty="0" smtClean="0"/>
              <a:t> </a:t>
            </a:r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지점간 거리 </a:t>
            </a:r>
            <a:r>
              <a:rPr lang="en-US" altLang="ko-KR" sz="2000" dirty="0" smtClean="0"/>
              <a:t>: 20 M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</p:txBody>
      </p:sp>
      <p:pic>
        <p:nvPicPr>
          <p:cNvPr id="4" name="그림 3" descr="제목 없음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84784"/>
            <a:ext cx="4006591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FFFF00"/>
                </a:solidFill>
              </a:rPr>
              <a:t>추가측량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67" y="1449670"/>
            <a:ext cx="424014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170" y="1490663"/>
            <a:ext cx="416814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FFFF00"/>
                </a:solidFill>
              </a:rPr>
              <a:t>추가측량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22" y="1316891"/>
            <a:ext cx="4076700" cy="555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설계속도</a:t>
            </a:r>
            <a:endParaRPr lang="ko-KR" altLang="en-US" dirty="0"/>
          </a:p>
        </p:txBody>
      </p:sp>
      <p:graphicFrame>
        <p:nvGraphicFramePr>
          <p:cNvPr id="3074" name="Group 2"/>
          <p:cNvGraphicFramePr>
            <a:graphicFrameLocks noGrp="1"/>
          </p:cNvGraphicFramePr>
          <p:nvPr/>
        </p:nvGraphicFramePr>
        <p:xfrm>
          <a:off x="899592" y="1412776"/>
          <a:ext cx="7772400" cy="5273040"/>
        </p:xfrm>
        <a:graphic>
          <a:graphicData uri="http://schemas.openxmlformats.org/drawingml/2006/table">
            <a:tbl>
              <a:tblPr/>
              <a:tblGrid>
                <a:gridCol w="1554163"/>
                <a:gridCol w="808037"/>
                <a:gridCol w="746125"/>
                <a:gridCol w="777875"/>
                <a:gridCol w="777875"/>
                <a:gridCol w="822325"/>
                <a:gridCol w="731838"/>
                <a:gridCol w="792162"/>
                <a:gridCol w="762000"/>
              </a:tblGrid>
              <a:tr h="34203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최 대 종 단 경 사  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(</a:t>
                      </a:r>
                      <a:r>
                        <a:rPr kumimoji="1" 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퍼센트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)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3535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설계속도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(km/</a:t>
                      </a:r>
                      <a:r>
                        <a:rPr kumimoji="1" 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시간</a:t>
                      </a: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)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고속도로</a:t>
                      </a:r>
                      <a:endParaRPr kumimoji="1" 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간선도로</a:t>
                      </a:r>
                      <a:endParaRPr kumimoji="1" 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집산도로 및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연결로</a:t>
                      </a:r>
                      <a:endParaRPr kumimoji="1" 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국지도로</a:t>
                      </a:r>
                      <a:endParaRPr kumimoji="1" 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20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평지</a:t>
                      </a:r>
                      <a:endParaRPr kumimoji="1" 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산지</a:t>
                      </a:r>
                      <a:endParaRPr kumimoji="1" 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평지</a:t>
                      </a:r>
                      <a:endParaRPr kumimoji="1" 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산지</a:t>
                      </a:r>
                      <a:endParaRPr kumimoji="1" 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평지</a:t>
                      </a:r>
                      <a:endParaRPr kumimoji="1" 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산지</a:t>
                      </a:r>
                      <a:endParaRPr kumimoji="1" 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평지</a:t>
                      </a:r>
                      <a:endParaRPr kumimoji="1" 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산지</a:t>
                      </a:r>
                      <a:endParaRPr kumimoji="1" 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</a:tr>
              <a:tr h="356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120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3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4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110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3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5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100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3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5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3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6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90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4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6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4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6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80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4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6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4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7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6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9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70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5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7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7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10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60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5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8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7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10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7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13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50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5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8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7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10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7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14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40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6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9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7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11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7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15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30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7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12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8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16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20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8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굴림" pitchFamily="50" charset="-127"/>
                        </a:rPr>
                        <a:t>16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종단곡선상 </a:t>
            </a:r>
            <a:r>
              <a:rPr lang="ko-KR" altLang="en-US" dirty="0" err="1" smtClean="0"/>
              <a:t>계획고</a:t>
            </a:r>
            <a:r>
              <a:rPr lang="ko-KR" altLang="en-US" dirty="0" smtClean="0"/>
              <a:t> 계산법</a:t>
            </a:r>
            <a:endParaRPr lang="ko-KR" alt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58748" cy="508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기울기 및 종단곡선 결정</a:t>
            </a:r>
            <a:endParaRPr lang="ko-KR" altLang="en-US" dirty="0"/>
          </a:p>
        </p:txBody>
      </p:sp>
      <p:pic>
        <p:nvPicPr>
          <p:cNvPr id="6" name="내용 개체 틀 5" descr="8.8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590" y="1412776"/>
            <a:ext cx="888111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기울기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839446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4" name="내용 개체 틀 3" descr="8.8,4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" y="1394460"/>
            <a:ext cx="8801099" cy="549783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토량계산</a:t>
            </a:r>
            <a:endParaRPr lang="ko-KR" altLang="en-US" dirty="0"/>
          </a:p>
        </p:txBody>
      </p:sp>
      <p:pic>
        <p:nvPicPr>
          <p:cNvPr id="4" name="내용 개체 틀 3" descr="평균단면법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214554"/>
            <a:ext cx="4786346" cy="3829076"/>
          </a:xfrm>
        </p:spPr>
      </p:pic>
      <p:sp>
        <p:nvSpPr>
          <p:cNvPr id="5" name="TextBox 4"/>
          <p:cNvSpPr txBox="1"/>
          <p:nvPr/>
        </p:nvSpPr>
        <p:spPr>
          <a:xfrm>
            <a:off x="968666" y="2756822"/>
            <a:ext cx="2674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양단면</a:t>
            </a:r>
            <a:r>
              <a:rPr lang="ko-KR" altLang="en-US" dirty="0" smtClean="0"/>
              <a:t> 평균법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- no2 </a:t>
            </a:r>
            <a:r>
              <a:rPr lang="ko-KR" altLang="en-US" dirty="0" smtClean="0"/>
              <a:t>단면과 </a:t>
            </a:r>
            <a:r>
              <a:rPr lang="en-US" altLang="ko-KR" dirty="0" smtClean="0"/>
              <a:t>no3</a:t>
            </a:r>
            <a:r>
              <a:rPr lang="ko-KR" altLang="en-US" dirty="0" smtClean="0"/>
              <a:t>단면을 평균하여 높이</a:t>
            </a:r>
            <a:r>
              <a:rPr lang="en-US" altLang="ko-KR" dirty="0" smtClean="0"/>
              <a:t>(</a:t>
            </a:r>
            <a:r>
              <a:rPr lang="ko-KR" altLang="en-US" dirty="0" smtClean="0"/>
              <a:t>거리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곱하여 나타낸 값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토량계산</a:t>
            </a:r>
            <a:endParaRPr lang="ko-KR" altLang="en-US" sz="2000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81" name="_x79517936" descr="EMB00000d486d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314" y="1400175"/>
            <a:ext cx="4627944" cy="545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차 종단곡선 결정</a:t>
            </a:r>
            <a:endParaRPr lang="ko-KR" altLang="en-US" dirty="0"/>
          </a:p>
        </p:txBody>
      </p:sp>
      <p:pic>
        <p:nvPicPr>
          <p:cNvPr id="8" name="내용 개체 틀 7" descr="8.6-3.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00200"/>
            <a:ext cx="8781608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종단수준측량 방법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600200"/>
            <a:ext cx="4400550" cy="510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 descr="사진 022"/>
          <p:cNvSpPr>
            <a:spLocks noChangeArrowheads="1"/>
          </p:cNvSpPr>
          <p:nvPr/>
        </p:nvSpPr>
        <p:spPr bwMode="auto">
          <a:xfrm>
            <a:off x="4560570" y="1588770"/>
            <a:ext cx="4411980" cy="509778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기울기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428604"/>
            <a:ext cx="5715040" cy="61607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4" name="내용 개체 틀 3" descr="8.6,3.9-Mod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590" y="1394460"/>
            <a:ext cx="8835389" cy="545211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토량계산</a:t>
            </a:r>
            <a:endParaRPr lang="ko-KR" altLang="en-US" sz="20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09" name="_x79147368" descr="EMB00000a0c6d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990" y="1463040"/>
            <a:ext cx="4717414" cy="5394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차 종단곡선 결정</a:t>
            </a:r>
            <a:endParaRPr lang="ko-KR" altLang="en-US" dirty="0"/>
          </a:p>
        </p:txBody>
      </p:sp>
      <p:pic>
        <p:nvPicPr>
          <p:cNvPr id="6" name="내용 개체 틀 5" descr="8.7-4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" y="1586961"/>
            <a:ext cx="8823960" cy="52710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기울기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50122"/>
            <a:ext cx="5929353" cy="58760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4" name="내용 개체 틀 3" descr="8.7,4.1LL-Mod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" y="1394460"/>
            <a:ext cx="8778239" cy="545211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토량계산</a:t>
            </a:r>
            <a:endParaRPr lang="ko-KR" altLang="en-US" sz="2000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5" name="_x81113120" descr="EMB000001fc67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4608512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</a:t>
            </a:r>
            <a:r>
              <a:rPr lang="ko-KR" altLang="en-US" dirty="0" smtClean="0"/>
              <a:t>차 종단곡선 결정</a:t>
            </a:r>
            <a:endParaRPr lang="ko-KR" altLang="en-US" dirty="0"/>
          </a:p>
        </p:txBody>
      </p:sp>
      <p:pic>
        <p:nvPicPr>
          <p:cNvPr id="6" name="내용 개체 틀 5" descr="8.7-4.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" y="1600200"/>
            <a:ext cx="8789669" cy="52463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z="2000" dirty="0"/>
          </a:p>
        </p:txBody>
      </p:sp>
      <p:pic>
        <p:nvPicPr>
          <p:cNvPr id="4" name="내용 개체 틀 3" descr="기울기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357166"/>
            <a:ext cx="5643602" cy="63008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4" name="내용 개체 틀 3" descr="8.7,4.0-Mod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" y="1412776"/>
            <a:ext cx="8789669" cy="544522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종단면도</a:t>
            </a:r>
            <a:endParaRPr lang="ko-KR" altLang="en-US" dirty="0"/>
          </a:p>
        </p:txBody>
      </p:sp>
      <p:pic>
        <p:nvPicPr>
          <p:cNvPr id="4" name="내용 개체 틀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646238"/>
            <a:ext cx="8208912" cy="4879106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토량계산</a:t>
            </a:r>
            <a:endParaRPr lang="ko-KR" altLang="en-US" sz="2000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9" name="_x78772376" descr="EMB00000f886a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1" y="1352551"/>
            <a:ext cx="4559523" cy="550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</a:t>
            </a:r>
            <a:r>
              <a:rPr lang="ko-KR" altLang="en-US" smtClean="0"/>
              <a:t>차 </a:t>
            </a:r>
            <a:r>
              <a:rPr lang="ko-KR" altLang="en-US" dirty="0" smtClean="0"/>
              <a:t>종단곡선 결정</a:t>
            </a:r>
            <a:endParaRPr lang="ko-KR" altLang="en-US" dirty="0"/>
          </a:p>
        </p:txBody>
      </p:sp>
      <p:pic>
        <p:nvPicPr>
          <p:cNvPr id="6" name="내용 개체 틀 5" descr="8.7-3.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" y="1611630"/>
            <a:ext cx="8812529" cy="5269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43900" y="274638"/>
            <a:ext cx="542900" cy="1011222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 descr="기울기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500042"/>
            <a:ext cx="7363028" cy="57404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4" name="내용 개체 틀 3" descr="8.7,3.9-Mod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" y="1383030"/>
            <a:ext cx="8812529" cy="546354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토량계산</a:t>
            </a:r>
            <a:endParaRPr lang="ko-KR" altLang="en-US" sz="20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79515584" descr="EMB000009b06a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5" y="1412776"/>
            <a:ext cx="4400649" cy="5445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최적시공기면선택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3726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8634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기울기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8.8%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4.2%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8.6%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3.9%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8.6%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4.1%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8.6%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4.0%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8.6%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3.9%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18634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누가토량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-1797.86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2330.422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-608.59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16.134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415.565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타원 6"/>
          <p:cNvSpPr/>
          <p:nvPr/>
        </p:nvSpPr>
        <p:spPr>
          <a:xfrm>
            <a:off x="6156176" y="4077072"/>
            <a:ext cx="936104" cy="720080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8.7%-4.0%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6" name="내용 개체 틀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8.7%-4.0%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6" name="내용 개체 틀 5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8.7%-4.0%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6" name="내용 개체 틀 5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8.7%-4.0%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6" name="내용 개체 틀 5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종단측량 야장</a:t>
            </a:r>
            <a:endParaRPr lang="ko-KR" altLang="en-US" dirty="0"/>
          </a:p>
        </p:txBody>
      </p:sp>
      <p:pic>
        <p:nvPicPr>
          <p:cNvPr id="7" name="내용 개체 틀 6" descr="IMG_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05148" y="1646237"/>
            <a:ext cx="3694844" cy="5002753"/>
          </a:xfrm>
        </p:spPr>
      </p:pic>
      <p:pic>
        <p:nvPicPr>
          <p:cNvPr id="8" name="내용 개체 틀 7" descr="IMG_0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9" y="1634808"/>
            <a:ext cx="3709634" cy="4978720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8.7%-4.0%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6" name="내용 개체 틀 5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8.7%-4.0%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8" name="내용 개체 틀 7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8.7%-4.0%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6" name="내용 개체 틀 5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8.7%-4.0%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6" name="내용 개체 틀 5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8.7%-4.0%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6" name="내용 개체 틀 5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8.7%-4.0%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6" name="내용 개체 틀 5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8.7%-4.0%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6" name="내용 개체 틀 5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8.7%-4.0%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6" name="내용 개체 틀 5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8.7%-4.0%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6" name="내용 개체 틀 5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8.7%-4.0%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6" name="내용 개체 틀 5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횡단수준측량 방법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602512"/>
            <a:ext cx="4366260" cy="509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6" descr="사진 013"/>
          <p:cNvSpPr>
            <a:spLocks noChangeArrowheads="1"/>
          </p:cNvSpPr>
          <p:nvPr/>
        </p:nvSpPr>
        <p:spPr bwMode="auto">
          <a:xfrm>
            <a:off x="4560570" y="1600200"/>
            <a:ext cx="4423410" cy="509777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8.7%-4.0%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6" name="내용 개체 틀 5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8.7%-4.0%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6" name="내용 개체 틀 5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8.7%-4.0%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6" name="내용 개체 틀 5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8.7%-4.0%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6" name="내용 개체 틀 5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8.7%-4.0%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6" name="내용 개체 틀 5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토적도 작성</a:t>
            </a:r>
            <a:endParaRPr lang="ko-KR" altLang="en-US" dirty="0"/>
          </a:p>
        </p:txBody>
      </p:sp>
      <p:pic>
        <p:nvPicPr>
          <p:cNvPr id="5" name="내용 개체 틀 4" descr="종곡선-Mod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" y="1405890"/>
            <a:ext cx="8778240" cy="544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장소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대구대학교 본관 뒤 산책로</a:t>
            </a:r>
            <a:endParaRPr lang="en-US" altLang="ko-KR" dirty="0" smtClean="0"/>
          </a:p>
          <a:p>
            <a:r>
              <a:rPr lang="ko-KR" altLang="en-US" dirty="0" smtClean="0"/>
              <a:t>산지 도로 연결로</a:t>
            </a:r>
            <a:endParaRPr lang="en-US" altLang="ko-KR" dirty="0" smtClean="0"/>
          </a:p>
          <a:p>
            <a:r>
              <a:rPr lang="ko-KR" altLang="en-US" dirty="0" smtClean="0"/>
              <a:t>총 길이 </a:t>
            </a:r>
            <a:r>
              <a:rPr lang="en-US" altLang="ko-KR" dirty="0" smtClean="0"/>
              <a:t>: 688.22 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m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최종 </a:t>
            </a:r>
            <a:r>
              <a:rPr lang="ko-KR" altLang="en-US" dirty="0" err="1" smtClean="0"/>
              <a:t>시공기면의</a:t>
            </a:r>
            <a:r>
              <a:rPr lang="ko-KR" altLang="en-US" dirty="0" smtClean="0"/>
              <a:t> 기울기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+8.7%,    -4.0%</a:t>
            </a:r>
          </a:p>
          <a:p>
            <a:r>
              <a:rPr lang="ko-KR" altLang="en-US" dirty="0" smtClean="0"/>
              <a:t>총 </a:t>
            </a:r>
            <a:r>
              <a:rPr lang="ko-KR" altLang="en-US" dirty="0" err="1" smtClean="0"/>
              <a:t>절토량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en-US" altLang="ko-KR" dirty="0" smtClean="0"/>
              <a:t>4804.799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m³</a:t>
            </a:r>
            <a:endParaRPr lang="en-US" altLang="ko-KR" dirty="0" smtClean="0"/>
          </a:p>
          <a:p>
            <a:r>
              <a:rPr lang="ko-KR" altLang="en-US" dirty="0" smtClean="0"/>
              <a:t>총 </a:t>
            </a:r>
            <a:r>
              <a:rPr lang="ko-KR" altLang="en-US" dirty="0" err="1" smtClean="0"/>
              <a:t>성토량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en-US" altLang="ko-KR" dirty="0" smtClean="0"/>
              <a:t>4788.645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m³</a:t>
            </a:r>
            <a:endParaRPr lang="en-US" altLang="ko-KR" dirty="0" smtClean="0"/>
          </a:p>
          <a:p>
            <a:r>
              <a:rPr lang="ko-KR" altLang="en-US" dirty="0" err="1" smtClean="0"/>
              <a:t>누가토량</a:t>
            </a:r>
            <a:r>
              <a:rPr lang="ko-KR" altLang="en-US" dirty="0" smtClean="0"/>
              <a:t> </a:t>
            </a:r>
            <a:r>
              <a:rPr lang="en-US" altLang="ko-KR" dirty="0" smtClean="0"/>
              <a:t>: 16.134</a:t>
            </a:r>
            <a:r>
              <a:rPr lang="en-US" altLang="ko-KR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m³</a:t>
            </a:r>
            <a:endParaRPr lang="ko-KR" alt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문제점 및 고찰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3900486" cy="4114815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면적 계산시 폐합이 되지 않아 추가 측량을 실시</a:t>
            </a:r>
            <a:r>
              <a:rPr lang="en-US" altLang="ko-KR" sz="2800" dirty="0" smtClean="0"/>
              <a:t>.</a:t>
            </a:r>
          </a:p>
          <a:p>
            <a:endParaRPr lang="en-US" altLang="ko-KR" sz="2800" dirty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추가 </a:t>
            </a:r>
            <a:r>
              <a:rPr lang="ko-KR" altLang="en-US" sz="2800" dirty="0" err="1" smtClean="0"/>
              <a:t>측량시</a:t>
            </a:r>
            <a:r>
              <a:rPr lang="ko-KR" altLang="en-US" sz="2800" dirty="0" smtClean="0"/>
              <a:t> 지난 </a:t>
            </a:r>
            <a:r>
              <a:rPr lang="en-US" altLang="ko-KR" sz="2800" dirty="0" smtClean="0"/>
              <a:t>   </a:t>
            </a:r>
            <a:r>
              <a:rPr lang="ko-KR" altLang="en-US" sz="2800" dirty="0" smtClean="0"/>
              <a:t>지점의 위치를 </a:t>
            </a:r>
            <a:r>
              <a:rPr lang="ko-KR" altLang="en-US" sz="2800" dirty="0" err="1" smtClean="0"/>
              <a:t>찾기어려움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.</a:t>
            </a:r>
          </a:p>
          <a:p>
            <a:endParaRPr lang="en-US" altLang="ko-KR" sz="2800" dirty="0"/>
          </a:p>
          <a:p>
            <a:endParaRPr lang="ko-KR" altLang="en-US" sz="2800" dirty="0"/>
          </a:p>
        </p:txBody>
      </p:sp>
      <p:pic>
        <p:nvPicPr>
          <p:cNvPr id="4" name="그림 3" descr="사진 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4357694"/>
            <a:ext cx="2964972" cy="2214578"/>
          </a:xfrm>
          <a:prstGeom prst="rect">
            <a:avLst/>
          </a:prstGeom>
        </p:spPr>
      </p:pic>
      <p:pic>
        <p:nvPicPr>
          <p:cNvPr id="6" name="그림 5" descr="사진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96869" y="1803933"/>
            <a:ext cx="2964972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설계후기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571612"/>
            <a:ext cx="8501122" cy="4600905"/>
          </a:xfrm>
        </p:spPr>
        <p:txBody>
          <a:bodyPr/>
          <a:lstStyle/>
          <a:p>
            <a:r>
              <a:rPr lang="ko-KR" altLang="en-US" dirty="0" smtClean="0"/>
              <a:t> 도로 연결로 설계를 하면서 처음에는 많이 힘이 들고 어려웠지만  조원들과 여러 번의 시행착오를 거쳐가며 더 나은 값을 얻기 위해 노력하다 보니 점점 나아지는 우리의 모습을  보며 보람을 느꼈고  산지의 도로 연결로 설계에 대해서도 많은 자신감을 얻게 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4800" dirty="0" smtClean="0"/>
              <a:t>          </a:t>
            </a:r>
            <a:r>
              <a:rPr lang="en-US" altLang="ko-KR" sz="4800" dirty="0" smtClean="0"/>
              <a:t>              </a:t>
            </a:r>
          </a:p>
          <a:p>
            <a:pPr>
              <a:buNone/>
            </a:pPr>
            <a:r>
              <a:rPr lang="en-US" altLang="ko-KR" sz="4800" dirty="0" smtClean="0"/>
              <a:t>   </a:t>
            </a:r>
            <a:r>
              <a:rPr lang="ko-KR" altLang="en-US" sz="4800" dirty="0" smtClean="0"/>
              <a:t>                                            </a:t>
            </a:r>
            <a:r>
              <a:rPr lang="en-US" altLang="ko-KR" sz="4800" dirty="0" smtClean="0"/>
              <a:t>        </a:t>
            </a:r>
          </a:p>
          <a:p>
            <a:r>
              <a:rPr lang="en-US" altLang="ko-KR" sz="5400" dirty="0"/>
              <a:t> </a:t>
            </a:r>
            <a:r>
              <a:rPr lang="en-US" altLang="ko-KR" sz="5400" dirty="0" smtClean="0"/>
              <a:t>      </a:t>
            </a:r>
            <a:r>
              <a:rPr lang="ko-KR" altLang="en-US" sz="5400" dirty="0" smtClean="0"/>
              <a:t>감사합니다</a:t>
            </a:r>
            <a:endParaRPr lang="ko-KR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횡단지형도</a:t>
            </a:r>
            <a:endParaRPr lang="ko-KR" altLang="en-US" dirty="0"/>
          </a:p>
        </p:txBody>
      </p:sp>
      <p:pic>
        <p:nvPicPr>
          <p:cNvPr id="5" name="내용 개체 틀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횡단지형도</a:t>
            </a:r>
            <a:endParaRPr lang="ko-KR" altLang="en-US" dirty="0"/>
          </a:p>
        </p:txBody>
      </p:sp>
      <p:pic>
        <p:nvPicPr>
          <p:cNvPr id="6" name="내용 개체 틀 5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대장간">
  <a:themeElements>
    <a:clrScheme name="대장간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대장간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대장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587</TotalTime>
  <Words>484</Words>
  <Application>Microsoft Office PowerPoint</Application>
  <PresentationFormat>화면 슬라이드 쇼(4:3)</PresentationFormat>
  <Paragraphs>220</Paragraphs>
  <Slides>79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79</vt:i4>
      </vt:variant>
    </vt:vector>
  </HeadingPairs>
  <TitlesOfParts>
    <vt:vector size="80" baseType="lpstr">
      <vt:lpstr>대장간</vt:lpstr>
      <vt:lpstr> 도로 연결로 설계 최종발표자료</vt:lpstr>
      <vt:lpstr>목   차 </vt:lpstr>
      <vt:lpstr>대구대 본관 뒤 연결로 설계</vt:lpstr>
      <vt:lpstr>종단수준측량 방법</vt:lpstr>
      <vt:lpstr>종단면도</vt:lpstr>
      <vt:lpstr>종단측량 야장</vt:lpstr>
      <vt:lpstr>횡단수준측량 방법</vt:lpstr>
      <vt:lpstr>횡단지형도</vt:lpstr>
      <vt:lpstr>횡단지형도</vt:lpstr>
      <vt:lpstr>횡단지형도</vt:lpstr>
      <vt:lpstr>횡단지형도</vt:lpstr>
      <vt:lpstr>횡단지형도</vt:lpstr>
      <vt:lpstr>횡단지형도</vt:lpstr>
      <vt:lpstr>횡단지형도</vt:lpstr>
      <vt:lpstr>횡단지형도</vt:lpstr>
      <vt:lpstr>횡단지형도</vt:lpstr>
      <vt:lpstr>횡단지형도</vt:lpstr>
      <vt:lpstr>횡단지형도 야장</vt:lpstr>
      <vt:lpstr>횡단지형도 야장</vt:lpstr>
      <vt:lpstr>횡단지형도 야장</vt:lpstr>
      <vt:lpstr>횡단지형도 야장</vt:lpstr>
      <vt:lpstr>횡단지형도 야장</vt:lpstr>
      <vt:lpstr>횡단지형도 야장</vt:lpstr>
      <vt:lpstr>횡단지형도 야장</vt:lpstr>
      <vt:lpstr>횡단지형도 야장</vt:lpstr>
      <vt:lpstr>횡단지형도 야장</vt:lpstr>
      <vt:lpstr>횡단지형도 야장</vt:lpstr>
      <vt:lpstr>추가측량</vt:lpstr>
      <vt:lpstr>추가측량</vt:lpstr>
      <vt:lpstr>추가측량</vt:lpstr>
      <vt:lpstr>추가측량</vt:lpstr>
      <vt:lpstr>설계속도</vt:lpstr>
      <vt:lpstr>종단곡선상 계획고 계산법</vt:lpstr>
      <vt:lpstr>기울기 및 종단곡선 결정</vt:lpstr>
      <vt:lpstr>슬라이드 35</vt:lpstr>
      <vt:lpstr>횡단면도</vt:lpstr>
      <vt:lpstr>토량계산</vt:lpstr>
      <vt:lpstr>토량계산</vt:lpstr>
      <vt:lpstr>2차 종단곡선 결정</vt:lpstr>
      <vt:lpstr>슬라이드 40</vt:lpstr>
      <vt:lpstr>횡단면도</vt:lpstr>
      <vt:lpstr>토량계산</vt:lpstr>
      <vt:lpstr>3차 종단곡선 결정</vt:lpstr>
      <vt:lpstr>슬라이드 44</vt:lpstr>
      <vt:lpstr>횡단면도</vt:lpstr>
      <vt:lpstr>토량계산</vt:lpstr>
      <vt:lpstr>4차 종단곡선 결정</vt:lpstr>
      <vt:lpstr>슬라이드 48</vt:lpstr>
      <vt:lpstr>횡단면도</vt:lpstr>
      <vt:lpstr>토량계산</vt:lpstr>
      <vt:lpstr>5차 종단곡선 결정</vt:lpstr>
      <vt:lpstr>슬라이드 52</vt:lpstr>
      <vt:lpstr>횡단면도</vt:lpstr>
      <vt:lpstr>토량계산</vt:lpstr>
      <vt:lpstr>최적시공기면선택</vt:lpstr>
      <vt:lpstr>8.7%-4.0% 횡단면도</vt:lpstr>
      <vt:lpstr>8.7%-4.0% 횡단면도</vt:lpstr>
      <vt:lpstr>8.7%-4.0% 횡단면도</vt:lpstr>
      <vt:lpstr>8.7%-4.0% 횡단면도</vt:lpstr>
      <vt:lpstr>8.7%-4.0% 횡단면도</vt:lpstr>
      <vt:lpstr>8.7%-4.0% 횡단면도</vt:lpstr>
      <vt:lpstr>8.7%-4.0% 횡단면도</vt:lpstr>
      <vt:lpstr>8.7%-4.0% 횡단면도</vt:lpstr>
      <vt:lpstr>8.7%-4.0% 횡단면도</vt:lpstr>
      <vt:lpstr>8.7%-4.0% 횡단면도</vt:lpstr>
      <vt:lpstr>8.7%-4.0% 횡단면도</vt:lpstr>
      <vt:lpstr>8.7%-4.0% 횡단면도</vt:lpstr>
      <vt:lpstr>8.7%-4.0% 횡단면도</vt:lpstr>
      <vt:lpstr>8.7%-4.0% 횡단면도</vt:lpstr>
      <vt:lpstr>8.7%-4.0% 횡단면도</vt:lpstr>
      <vt:lpstr>8.7%-4.0% 횡단면도</vt:lpstr>
      <vt:lpstr>8.7%-4.0% 횡단면도</vt:lpstr>
      <vt:lpstr>8.7%-4.0% 횡단면도</vt:lpstr>
      <vt:lpstr>8.7%-4.0% 횡단면도</vt:lpstr>
      <vt:lpstr>토적도 작성</vt:lpstr>
      <vt:lpstr>결과</vt:lpstr>
      <vt:lpstr>문제점 및 고찰</vt:lpstr>
      <vt:lpstr>설계후기</vt:lpstr>
      <vt:lpstr>슬라이드 79</vt:lpstr>
    </vt:vector>
  </TitlesOfParts>
  <Company>BlackEdition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종횡단 수준측량</dc:title>
  <dc:creator>Windows XP</dc:creator>
  <cp:lastModifiedBy>SAMSUNG</cp:lastModifiedBy>
  <cp:revision>80</cp:revision>
  <dcterms:created xsi:type="dcterms:W3CDTF">2010-10-31T20:45:16Z</dcterms:created>
  <dcterms:modified xsi:type="dcterms:W3CDTF">2010-11-05T19:55:53Z</dcterms:modified>
</cp:coreProperties>
</file>