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6" r:id="rId3"/>
    <p:sldId id="265" r:id="rId4"/>
    <p:sldId id="269" r:id="rId5"/>
    <p:sldId id="275" r:id="rId6"/>
    <p:sldId id="274" r:id="rId7"/>
    <p:sldId id="283" r:id="rId8"/>
    <p:sldId id="270" r:id="rId9"/>
    <p:sldId id="277" r:id="rId10"/>
    <p:sldId id="281" r:id="rId11"/>
    <p:sldId id="278" r:id="rId12"/>
    <p:sldId id="284" r:id="rId13"/>
    <p:sldId id="272" r:id="rId14"/>
    <p:sldId id="285" r:id="rId15"/>
    <p:sldId id="273" r:id="rId16"/>
    <p:sldId id="263" r:id="rId17"/>
    <p:sldId id="264" r:id="rId18"/>
  </p:sldIdLst>
  <p:sldSz cx="9144000" cy="6858000" type="screen4x3"/>
  <p:notesSz cx="6858000" cy="9144000"/>
  <p:embeddedFontLst>
    <p:embeddedFont>
      <p:font typeface="맑은 고딕" pitchFamily="50" charset="-127"/>
      <p:regular r:id="rId19"/>
      <p:bold r:id="rId20"/>
    </p:embeddedFont>
    <p:embeddedFont>
      <p:font typeface="HY동녘B" pitchFamily="18" charset="-127"/>
      <p:regular r:id="rId21"/>
    </p:embeddedFont>
    <p:embeddedFont>
      <p:font typeface="HY헤드라인B" charset="-127"/>
      <p:regular r:id="rId22"/>
    </p:embeddedFont>
    <p:embeddedFont>
      <p:font typeface="휴먼둥근헤드라인" pitchFamily="18" charset="-127"/>
      <p:regular r:id="rId23"/>
    </p:embeddedFont>
    <p:embeddedFont>
      <p:font typeface="HY강B" pitchFamily="18" charset="-127"/>
      <p:regular r:id="rId24"/>
    </p:embeddedFont>
    <p:embeddedFont>
      <p:font typeface=" 피아노M" charset="-127"/>
      <p:regular r:id="rId2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0EA00"/>
    <a:srgbClr val="C4A908"/>
    <a:srgbClr val="21C125"/>
    <a:srgbClr val="CCCC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28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70B5-09E0-4B67-9100-F035993EC0BB}" type="datetimeFigureOut">
              <a:rPr lang="ko-KR" altLang="en-US" smtClean="0"/>
              <a:pPr/>
              <a:t>2010-11-28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3696-A9BC-4031-A0B1-55D77FC010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70B5-09E0-4B67-9100-F035993EC0BB}" type="datetimeFigureOut">
              <a:rPr lang="ko-KR" altLang="en-US" smtClean="0"/>
              <a:pPr/>
              <a:t>2010-11-28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3696-A9BC-4031-A0B1-55D77FC010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70B5-09E0-4B67-9100-F035993EC0BB}" type="datetimeFigureOut">
              <a:rPr lang="ko-KR" altLang="en-US" smtClean="0"/>
              <a:pPr/>
              <a:t>2010-11-28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3696-A9BC-4031-A0B1-55D77FC010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70B5-09E0-4B67-9100-F035993EC0BB}" type="datetimeFigureOut">
              <a:rPr lang="ko-KR" altLang="en-US" smtClean="0"/>
              <a:pPr/>
              <a:t>2010-11-28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3696-A9BC-4031-A0B1-55D77FC010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70B5-09E0-4B67-9100-F035993EC0BB}" type="datetimeFigureOut">
              <a:rPr lang="ko-KR" altLang="en-US" smtClean="0"/>
              <a:pPr/>
              <a:t>2010-11-28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3696-A9BC-4031-A0B1-55D77FC010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70B5-09E0-4B67-9100-F035993EC0BB}" type="datetimeFigureOut">
              <a:rPr lang="ko-KR" altLang="en-US" smtClean="0"/>
              <a:pPr/>
              <a:t>2010-11-28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3696-A9BC-4031-A0B1-55D77FC010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70B5-09E0-4B67-9100-F035993EC0BB}" type="datetimeFigureOut">
              <a:rPr lang="ko-KR" altLang="en-US" smtClean="0"/>
              <a:pPr/>
              <a:t>2010-11-28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3696-A9BC-4031-A0B1-55D77FC010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70B5-09E0-4B67-9100-F035993EC0BB}" type="datetimeFigureOut">
              <a:rPr lang="ko-KR" altLang="en-US" smtClean="0"/>
              <a:pPr/>
              <a:t>2010-11-28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3696-A9BC-4031-A0B1-55D77FC010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70B5-09E0-4B67-9100-F035993EC0BB}" type="datetimeFigureOut">
              <a:rPr lang="ko-KR" altLang="en-US" smtClean="0"/>
              <a:pPr/>
              <a:t>2010-11-28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3696-A9BC-4031-A0B1-55D77FC010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70B5-09E0-4B67-9100-F035993EC0BB}" type="datetimeFigureOut">
              <a:rPr lang="ko-KR" altLang="en-US" smtClean="0"/>
              <a:pPr/>
              <a:t>2010-11-28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3696-A9BC-4031-A0B1-55D77FC010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70B5-09E0-4B67-9100-F035993EC0BB}" type="datetimeFigureOut">
              <a:rPr lang="ko-KR" altLang="en-US" smtClean="0"/>
              <a:pPr/>
              <a:t>2010-11-28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3696-A9BC-4031-A0B1-55D77FC010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F70B5-09E0-4B67-9100-F035993EC0BB}" type="datetimeFigureOut">
              <a:rPr lang="ko-KR" altLang="en-US" smtClean="0"/>
              <a:pPr/>
              <a:t>2010-11-28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E3696-A9BC-4031-A0B1-55D77FC010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463884" cy="2149980"/>
          </a:xfrm>
        </p:spPr>
        <p:txBody>
          <a:bodyPr>
            <a:noAutofit/>
          </a:bodyPr>
          <a:lstStyle/>
          <a:p>
            <a:r>
              <a:rPr lang="ko-KR" altLang="en-US" sz="9600" b="1" i="1" dirty="0" err="1" smtClean="0">
                <a:ln w="28575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</a:rPr>
              <a:t>아스콘위의</a:t>
            </a:r>
            <a:r>
              <a:rPr lang="en-US" altLang="ko-KR" sz="9600" b="1" i="1" smtClean="0">
                <a:ln w="28575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</a:rPr>
              <a:t/>
            </a:r>
            <a:br>
              <a:rPr lang="en-US" altLang="ko-KR" sz="9600" b="1" i="1" smtClean="0">
                <a:ln w="28575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</a:rPr>
            </a:br>
            <a:r>
              <a:rPr lang="ko-KR" altLang="en-US" sz="9600" b="1" i="1" smtClean="0">
                <a:ln w="28575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</a:rPr>
              <a:t>사나이들</a:t>
            </a:r>
            <a:endParaRPr lang="ko-KR" altLang="en-US" sz="8800" b="1" i="1" dirty="0">
              <a:ln w="28575">
                <a:solidFill>
                  <a:schemeClr val="bg1"/>
                </a:solidFill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21" name="제목 1"/>
          <p:cNvSpPr txBox="1">
            <a:spLocks/>
          </p:cNvSpPr>
          <p:nvPr/>
        </p:nvSpPr>
        <p:spPr>
          <a:xfrm>
            <a:off x="7643834" y="6500835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헤드라인B" pitchFamily="18" charset="-127"/>
                <a:ea typeface="HY헤드라인B" pitchFamily="18" charset="-127"/>
                <a:cs typeface="+mj-cs"/>
              </a:rPr>
              <a:t>-1-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헤드라인B" pitchFamily="18" charset="-127"/>
              <a:ea typeface="HY헤드라인B" pitchFamily="18" charset="-127"/>
              <a:cs typeface="+mj-cs"/>
            </a:endParaRPr>
          </a:p>
        </p:txBody>
      </p:sp>
      <p:sp>
        <p:nvSpPr>
          <p:cNvPr id="22" name="부제목 2"/>
          <p:cNvSpPr txBox="1">
            <a:spLocks/>
          </p:cNvSpPr>
          <p:nvPr/>
        </p:nvSpPr>
        <p:spPr>
          <a:xfrm>
            <a:off x="683568" y="5373216"/>
            <a:ext cx="7704856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b="0" i="0" u="none" strike="noStrike" kern="1200" cap="none" spc="-400" normalizeH="0" baseline="0" noProof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HY동녘B" pitchFamily="18" charset="-127"/>
                <a:ea typeface="HY동녘B" pitchFamily="18" charset="-127"/>
                <a:cs typeface="+mn-cs"/>
              </a:rPr>
              <a:t>20524808</a:t>
            </a:r>
            <a:r>
              <a:rPr kumimoji="0" lang="en-US" altLang="ko-KR" b="0" i="0" u="none" strike="noStrike" kern="1200" cap="none" spc="-40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HY동녘B" pitchFamily="18" charset="-127"/>
                <a:ea typeface="HY동녘B" pitchFamily="18" charset="-127"/>
                <a:cs typeface="+mn-cs"/>
              </a:rPr>
              <a:t>	</a:t>
            </a:r>
            <a:r>
              <a:rPr kumimoji="0" lang="ko-KR" altLang="en-US" b="0" i="0" u="none" strike="noStrike" kern="1200" cap="none" spc="-40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HY동녘B" pitchFamily="18" charset="-127"/>
                <a:ea typeface="HY동녘B" pitchFamily="18" charset="-127"/>
                <a:cs typeface="+mn-cs"/>
              </a:rPr>
              <a:t>김태영</a:t>
            </a:r>
            <a:endParaRPr kumimoji="0" lang="en-US" altLang="ko-KR" b="0" i="0" u="none" strike="noStrike" kern="1200" cap="none" spc="-400" normalizeH="0" baseline="0" noProof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HY동녘B" pitchFamily="18" charset="-127"/>
              <a:ea typeface="HY동녘B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b="0" i="0" u="none" strike="noStrike" kern="1200" cap="none" spc="-40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HY동녘B" pitchFamily="18" charset="-127"/>
                <a:ea typeface="HY동녘B" pitchFamily="18" charset="-127"/>
                <a:cs typeface="+mn-cs"/>
              </a:rPr>
              <a:t>20526084  	</a:t>
            </a:r>
            <a:r>
              <a:rPr kumimoji="0" lang="ko-KR" altLang="en-US" b="0" i="0" u="none" strike="noStrike" kern="1200" cap="none" spc="-400" normalizeH="0" baseline="0" noProof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HY동녘B" pitchFamily="18" charset="-127"/>
                <a:ea typeface="HY동녘B" pitchFamily="18" charset="-127"/>
                <a:cs typeface="+mn-cs"/>
              </a:rPr>
              <a:t>하대곤</a:t>
            </a:r>
            <a:endParaRPr kumimoji="0" lang="en-US" altLang="ko-KR" b="0" i="0" u="none" strike="noStrike" kern="1200" cap="none" spc="-400" normalizeH="0" baseline="0" noProof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HY동녘B" pitchFamily="18" charset="-127"/>
              <a:ea typeface="HY동녘B" pitchFamily="18" charset="-127"/>
              <a:cs typeface="+mn-cs"/>
            </a:endParaRPr>
          </a:p>
          <a:p>
            <a:pPr algn="ctr"/>
            <a:r>
              <a:rPr lang="en-US" altLang="ko-KR" spc="-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20525386   	</a:t>
            </a:r>
            <a:r>
              <a:rPr lang="ko-KR" altLang="en-US" spc="-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오창욱</a:t>
            </a:r>
            <a:endParaRPr lang="en-US" altLang="ko-KR" spc="-40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latin typeface="HY동녘B" pitchFamily="18" charset="-127"/>
              <a:ea typeface="HY동녘B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b="0" i="0" u="none" strike="noStrike" kern="1200" cap="none" spc="-40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HY동녘B" pitchFamily="18" charset="-127"/>
                <a:ea typeface="HY동녘B" pitchFamily="18" charset="-127"/>
                <a:cs typeface="+mn-cs"/>
              </a:rPr>
              <a:t>20627734	</a:t>
            </a:r>
            <a:r>
              <a:rPr kumimoji="0" lang="ko-KR" altLang="en-US" b="0" i="0" u="none" strike="noStrike" kern="1200" cap="none" spc="-40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HY동녘B" pitchFamily="18" charset="-127"/>
                <a:ea typeface="HY동녘B" pitchFamily="18" charset="-127"/>
                <a:cs typeface="+mn-cs"/>
              </a:rPr>
              <a:t>오창민</a:t>
            </a:r>
            <a:endParaRPr kumimoji="0" lang="en-US" altLang="ko-KR" b="0" i="0" u="none" strike="noStrike" kern="1200" cap="none" spc="-400" normalizeH="0" baseline="0" noProof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HY동녘B" pitchFamily="18" charset="-127"/>
              <a:ea typeface="HY동녘B" pitchFamily="18" charset="-127"/>
              <a:cs typeface="+mn-cs"/>
            </a:endParaRPr>
          </a:p>
        </p:txBody>
      </p:sp>
      <p:sp>
        <p:nvSpPr>
          <p:cNvPr id="24" name="부제목 2"/>
          <p:cNvSpPr txBox="1">
            <a:spLocks/>
          </p:cNvSpPr>
          <p:nvPr/>
        </p:nvSpPr>
        <p:spPr>
          <a:xfrm>
            <a:off x="755576" y="3789040"/>
            <a:ext cx="7704856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4800" b="0" i="0" u="none" strike="noStrike" kern="1200" cap="none" spc="-40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HY동녘B" pitchFamily="18" charset="-127"/>
                <a:ea typeface="HY동녘B" pitchFamily="18" charset="-127"/>
                <a:cs typeface="+mn-cs"/>
              </a:rPr>
              <a:t>횡 단 면  설 계</a:t>
            </a:r>
            <a:endParaRPr kumimoji="0" lang="en-US" altLang="ko-KR" sz="4800" b="0" i="0" u="none" strike="noStrike" kern="1200" cap="none" spc="-400" normalizeH="0" baseline="0" noProof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HY동녘B" pitchFamily="18" charset="-127"/>
              <a:ea typeface="HY동녘B" pitchFamily="18" charset="-127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41424 -0.37107 " pathEditMode="relative" rAng="0" ptsTypes="AA">
                                      <p:cBhvr>
                                        <p:cTn id="2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" y="-18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/>
      <p:bldP spid="22" grpId="0"/>
      <p:bldP spid="22" grpId="1"/>
      <p:bldP spid="24" grpId="0"/>
      <p:bldP spid="2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0" y="6483096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251520" y="260648"/>
            <a:ext cx="3672408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3. </a:t>
            </a:r>
            <a:r>
              <a:rPr lang="ko-KR" altLang="en-US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도로설계</a:t>
            </a:r>
            <a:endParaRPr kumimoji="0" lang="ko-KR" altLang="en-US" sz="4000" b="1" i="1" u="none" strike="noStrike" kern="1200" cap="none" spc="0" normalizeH="0" baseline="0" noProof="0" dirty="0">
              <a:ln w="2857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7429520" y="0"/>
            <a:ext cx="1714480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동녘B" pitchFamily="18" charset="-127"/>
                <a:ea typeface="HY동녘B" pitchFamily="18" charset="-127"/>
                <a:cs typeface="+mj-cs"/>
              </a:rPr>
              <a:t>도로기하구조</a:t>
            </a: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0" y="0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i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횡단설계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28" name="제목 13"/>
          <p:cNvSpPr>
            <a:spLocks noGrp="1"/>
          </p:cNvSpPr>
          <p:nvPr>
            <p:ph type="ctrTitle"/>
          </p:nvPr>
        </p:nvSpPr>
        <p:spPr>
          <a:xfrm>
            <a:off x="4860032" y="1412776"/>
            <a:ext cx="3816424" cy="2088232"/>
          </a:xfrm>
          <a:noFill/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ts val="6000"/>
              </a:lnSpc>
            </a:pPr>
            <a:r>
              <a:rPr lang="ko-KR" altLang="en-US" sz="40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연석</a:t>
            </a:r>
            <a:r>
              <a:rPr lang="en-US" altLang="ko-KR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/>
            </a:r>
            <a:br>
              <a:rPr lang="en-US" altLang="ko-KR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</a:br>
            <a:r>
              <a:rPr lang="ko-KR" altLang="en-US" sz="2400" b="1" dirty="0" err="1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등책형을</a:t>
            </a:r>
            <a:r>
              <a:rPr lang="ko-KR" altLang="en-US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 사용</a:t>
            </a:r>
            <a:r>
              <a:rPr lang="en-US" altLang="ko-KR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/>
            </a:r>
            <a:br>
              <a:rPr lang="en-US" altLang="ko-KR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</a:br>
            <a:r>
              <a:rPr lang="ko-KR" altLang="en-US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높이 </a:t>
            </a:r>
            <a:r>
              <a:rPr lang="en-US" altLang="ko-KR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: 20cm</a:t>
            </a:r>
            <a:r>
              <a:rPr lang="ko-KR" altLang="en-US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z="2400" b="1" dirty="0" err="1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로</a:t>
            </a:r>
            <a:r>
              <a:rPr lang="ko-KR" altLang="en-US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 설계</a:t>
            </a:r>
            <a:r>
              <a:rPr lang="en-US" altLang="ko-KR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/>
            </a:r>
            <a:br>
              <a:rPr lang="en-US" altLang="ko-KR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</a:br>
            <a:endParaRPr lang="ko-KR" altLang="en-US" sz="2400" b="1" dirty="0">
              <a:ln w="3175">
                <a:solidFill>
                  <a:schemeClr val="tx1"/>
                </a:solidFill>
              </a:ln>
              <a:solidFill>
                <a:srgbClr val="F0E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  <p:pic>
        <p:nvPicPr>
          <p:cNvPr id="16" name="Picture 4" descr="C:\Users\오창욱\Desktop\도로캡쳐\미ㅏㅇ널;ㅣㅏㄴ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861048"/>
            <a:ext cx="8820472" cy="2711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7" name="직선 화살표 연결선 16"/>
          <p:cNvCxnSpPr/>
          <p:nvPr/>
        </p:nvCxnSpPr>
        <p:spPr>
          <a:xfrm rot="16200000" flipH="1">
            <a:off x="3563888" y="4293096"/>
            <a:ext cx="792088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 rot="16200000" flipH="1">
            <a:off x="683568" y="4293096"/>
            <a:ext cx="792088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 rot="5400000">
            <a:off x="7344308" y="4401108"/>
            <a:ext cx="792088" cy="2880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 rot="5400000">
            <a:off x="4716016" y="4293096"/>
            <a:ext cx="648072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4" name="Picture 2" descr="C:\Users\오창욱\Desktop\도로캡쳐\연석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96752"/>
            <a:ext cx="7029451" cy="3733800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제목 1"/>
          <p:cNvSpPr txBox="1">
            <a:spLocks/>
          </p:cNvSpPr>
          <p:nvPr/>
        </p:nvSpPr>
        <p:spPr>
          <a:xfrm>
            <a:off x="7643834" y="6500835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헤드라인B" pitchFamily="18" charset="-127"/>
                <a:ea typeface="HY헤드라인B" pitchFamily="18" charset="-127"/>
                <a:cs typeface="+mj-cs"/>
              </a:rPr>
              <a:t>-10-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헤드라인B" pitchFamily="18" charset="-127"/>
              <a:ea typeface="HY헤드라인B" pitchFamily="18" charset="-127"/>
              <a:cs typeface="+mj-cs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2699792" y="3573016"/>
            <a:ext cx="1296144" cy="1368152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4" grpId="0" animBg="1"/>
      <p:bldP spid="2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0" y="6483096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251520" y="260648"/>
            <a:ext cx="3672408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3. </a:t>
            </a:r>
            <a:r>
              <a:rPr lang="ko-KR" altLang="en-US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도로설계</a:t>
            </a:r>
            <a:endParaRPr kumimoji="0" lang="ko-KR" altLang="en-US" sz="4000" b="1" i="1" u="none" strike="noStrike" kern="1200" cap="none" spc="0" normalizeH="0" baseline="0" noProof="0" dirty="0">
              <a:ln w="2857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7429520" y="0"/>
            <a:ext cx="1714480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동녘B" pitchFamily="18" charset="-127"/>
                <a:ea typeface="HY동녘B" pitchFamily="18" charset="-127"/>
                <a:cs typeface="+mj-cs"/>
              </a:rPr>
              <a:t>도로기하구조</a:t>
            </a: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0" y="0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i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횡단설계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16" name="제목 13"/>
          <p:cNvSpPr txBox="1">
            <a:spLocks/>
          </p:cNvSpPr>
          <p:nvPr/>
        </p:nvSpPr>
        <p:spPr>
          <a:xfrm>
            <a:off x="-3420888" y="3573016"/>
            <a:ext cx="475252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ts val="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중앙분리대</a:t>
            </a:r>
            <a:endParaRPr kumimoji="0" lang="ko-KR" altLang="en-US" sz="2400" b="1" i="0" u="none" strike="noStrike" kern="1200" cap="none" spc="0" normalizeH="0" baseline="0" noProof="0" dirty="0"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0E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휴먼둥근헤드라인" pitchFamily="18" charset="-127"/>
              <a:ea typeface="휴먼둥근헤드라인" pitchFamily="18" charset="-127"/>
              <a:cs typeface="+mj-cs"/>
            </a:endParaRPr>
          </a:p>
        </p:txBody>
      </p:sp>
      <p:pic>
        <p:nvPicPr>
          <p:cNvPr id="14" name="Picture 4" descr="C:\Users\오창욱\Desktop\도로캡쳐\미ㅏㅇ널;ㅣㅏㄴ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861048"/>
            <a:ext cx="8820472" cy="2711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0" name="Picture 2" descr="C:\Users\오창욱\Desktop\도로캡쳐\중앙분리대폭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340768"/>
            <a:ext cx="8846063" cy="1656184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4" name="직선 화살표 연결선 23"/>
          <p:cNvCxnSpPr/>
          <p:nvPr/>
        </p:nvCxnSpPr>
        <p:spPr>
          <a:xfrm rot="10800000" flipV="1">
            <a:off x="4644008" y="2996952"/>
            <a:ext cx="2520282" cy="187220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1" name="Picture 3" descr="C:\Users\오창욱\Desktop\도로캡쳐\news5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340768"/>
            <a:ext cx="4833212" cy="2736304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제목 1"/>
          <p:cNvSpPr txBox="1">
            <a:spLocks/>
          </p:cNvSpPr>
          <p:nvPr/>
        </p:nvSpPr>
        <p:spPr>
          <a:xfrm>
            <a:off x="7643834" y="6500835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헤드라인B" pitchFamily="18" charset="-127"/>
                <a:ea typeface="HY헤드라인B" pitchFamily="18" charset="-127"/>
                <a:cs typeface="+mj-cs"/>
              </a:rPr>
              <a:t>-11-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헤드라인B" pitchFamily="18" charset="-127"/>
              <a:ea typeface="HY헤드라인B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0" y="6483096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251520" y="260648"/>
            <a:ext cx="3672408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3. </a:t>
            </a:r>
            <a:r>
              <a:rPr lang="ko-KR" altLang="en-US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도로설계</a:t>
            </a:r>
            <a:endParaRPr kumimoji="0" lang="ko-KR" altLang="en-US" sz="4000" b="1" i="1" u="none" strike="noStrike" kern="1200" cap="none" spc="0" normalizeH="0" baseline="0" noProof="0" dirty="0">
              <a:ln w="2857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7429520" y="0"/>
            <a:ext cx="1714480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동녘B" pitchFamily="18" charset="-127"/>
                <a:ea typeface="HY동녘B" pitchFamily="18" charset="-127"/>
                <a:cs typeface="+mj-cs"/>
              </a:rPr>
              <a:t>도로기하구조</a:t>
            </a:r>
          </a:p>
        </p:txBody>
      </p:sp>
      <p:pic>
        <p:nvPicPr>
          <p:cNvPr id="4100" name="Picture 4" descr="C:\Users\오창욱\Desktop\도로캡쳐\미ㅏㅇ널;ㅣㅏㄴ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861048"/>
            <a:ext cx="8820472" cy="2711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0" y="0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i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횡단설계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1745" name="_x121279008" descr="EMB0000170455c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492896"/>
            <a:ext cx="4104456" cy="3384376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제목 13"/>
          <p:cNvSpPr>
            <a:spLocks noGrp="1"/>
          </p:cNvSpPr>
          <p:nvPr>
            <p:ph type="ctrTitle"/>
          </p:nvPr>
        </p:nvSpPr>
        <p:spPr>
          <a:xfrm>
            <a:off x="3563888" y="1628800"/>
            <a:ext cx="3024336" cy="864096"/>
          </a:xfrm>
          <a:noFill/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ts val="6000"/>
              </a:lnSpc>
            </a:pPr>
            <a:r>
              <a:rPr lang="ko-KR" altLang="en-US" sz="5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가로등</a:t>
            </a:r>
            <a:r>
              <a:rPr lang="en-US" altLang="ko-KR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/>
            </a:r>
            <a:br>
              <a:rPr lang="en-US" altLang="ko-KR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</a:br>
            <a:endParaRPr lang="ko-KR" altLang="en-US" sz="2400" b="1" dirty="0">
              <a:ln w="3175">
                <a:solidFill>
                  <a:schemeClr val="tx1"/>
                </a:solidFill>
              </a:ln>
              <a:solidFill>
                <a:srgbClr val="F0E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643834" y="6500835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헤드라인B" pitchFamily="18" charset="-127"/>
                <a:ea typeface="HY헤드라인B" pitchFamily="18" charset="-127"/>
                <a:cs typeface="+mj-cs"/>
              </a:rPr>
              <a:t>-12-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헤드라인B" pitchFamily="18" charset="-127"/>
              <a:ea typeface="HY헤드라인B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0" y="6483096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251520" y="260648"/>
            <a:ext cx="3672408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3. CAD </a:t>
            </a:r>
            <a:r>
              <a:rPr lang="ko-KR" altLang="en-US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도면</a:t>
            </a:r>
            <a:endParaRPr kumimoji="0" lang="ko-KR" altLang="en-US" sz="4000" b="1" i="1" u="none" strike="noStrike" kern="1200" cap="none" spc="0" normalizeH="0" baseline="0" noProof="0" dirty="0">
              <a:ln w="2857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pic>
        <p:nvPicPr>
          <p:cNvPr id="6145" name="Picture 1" descr="C:\Users\오창욱\Desktop\도로캡쳐\완성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1757050"/>
            <a:ext cx="8496944" cy="466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제목 13"/>
          <p:cNvSpPr>
            <a:spLocks noGrp="1"/>
          </p:cNvSpPr>
          <p:nvPr>
            <p:ph type="ctrTitle"/>
          </p:nvPr>
        </p:nvSpPr>
        <p:spPr>
          <a:xfrm>
            <a:off x="6444208" y="980728"/>
            <a:ext cx="2952328" cy="792088"/>
          </a:xfrm>
          <a:noFill/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ts val="6000"/>
              </a:lnSpc>
            </a:pPr>
            <a:r>
              <a:rPr lang="ko-KR" altLang="en-US" sz="40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횡단</a:t>
            </a:r>
            <a:r>
              <a:rPr lang="en-US" altLang="ko-KR" sz="40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CAD</a:t>
            </a:r>
            <a:endParaRPr lang="ko-KR" altLang="en-US" sz="2400" b="1" dirty="0">
              <a:ln w="3175">
                <a:solidFill>
                  <a:schemeClr val="tx1"/>
                </a:solidFill>
              </a:ln>
              <a:solidFill>
                <a:srgbClr val="F0E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7429520" y="0"/>
            <a:ext cx="1714480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동녘B" pitchFamily="18" charset="-127"/>
                <a:ea typeface="HY동녘B" pitchFamily="18" charset="-127"/>
                <a:cs typeface="+mj-cs"/>
              </a:rPr>
              <a:t>도로기하구조</a:t>
            </a: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0" y="0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i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횡단설계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21" name="제목 1"/>
          <p:cNvSpPr txBox="1">
            <a:spLocks/>
          </p:cNvSpPr>
          <p:nvPr/>
        </p:nvSpPr>
        <p:spPr>
          <a:xfrm>
            <a:off x="7643834" y="6500835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헤드라인B" pitchFamily="18" charset="-127"/>
                <a:ea typeface="HY헤드라인B" pitchFamily="18" charset="-127"/>
                <a:cs typeface="+mj-cs"/>
              </a:rPr>
              <a:t>-15-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헤드라인B" pitchFamily="18" charset="-127"/>
              <a:ea typeface="HY헤드라인B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0" y="6483096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6" name="Picture 2" descr="C:\Users\오창욱\Desktop\도로캡쳐\완성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4017" y="1700808"/>
            <a:ext cx="8820471" cy="453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제목 1"/>
          <p:cNvSpPr txBox="1">
            <a:spLocks/>
          </p:cNvSpPr>
          <p:nvPr/>
        </p:nvSpPr>
        <p:spPr>
          <a:xfrm>
            <a:off x="7429520" y="0"/>
            <a:ext cx="1714480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동녘B" pitchFamily="18" charset="-127"/>
                <a:ea typeface="HY동녘B" pitchFamily="18" charset="-127"/>
                <a:cs typeface="+mj-cs"/>
              </a:rPr>
              <a:t>도로기하구조</a:t>
            </a: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0" y="0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i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횡단설계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2987824" y="1268760"/>
            <a:ext cx="4248472" cy="3456384"/>
            <a:chOff x="1115616" y="1268760"/>
            <a:chExt cx="6840760" cy="3744416"/>
          </a:xfrm>
        </p:grpSpPr>
        <p:pic>
          <p:nvPicPr>
            <p:cNvPr id="11" name="Picture 2" descr="C:\Users\오창욱\Desktop\보도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5736" y="1268760"/>
              <a:ext cx="4752528" cy="2592288"/>
            </a:xfrm>
            <a:prstGeom prst="rect">
              <a:avLst/>
            </a:prstGeom>
            <a:noFill/>
            <a:effectLst>
              <a:glow rad="228600">
                <a:srgbClr val="FFFF00">
                  <a:alpha val="40000"/>
                </a:srgbClr>
              </a:glow>
            </a:effectLst>
          </p:spPr>
        </p:pic>
        <p:cxnSp>
          <p:nvCxnSpPr>
            <p:cNvPr id="17" name="직선 화살표 연결선 16"/>
            <p:cNvCxnSpPr/>
            <p:nvPr/>
          </p:nvCxnSpPr>
          <p:spPr>
            <a:xfrm>
              <a:off x="4572000" y="3861048"/>
              <a:ext cx="3384376" cy="100811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/>
            <p:cNvCxnSpPr>
              <a:stCxn id="11" idx="2"/>
            </p:cNvCxnSpPr>
            <p:nvPr/>
          </p:nvCxnSpPr>
          <p:spPr>
            <a:xfrm rot="5400000">
              <a:off x="2267744" y="2708920"/>
              <a:ext cx="1152128" cy="345638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제목 1"/>
          <p:cNvSpPr txBox="1">
            <a:spLocks/>
          </p:cNvSpPr>
          <p:nvPr/>
        </p:nvSpPr>
        <p:spPr>
          <a:xfrm>
            <a:off x="251520" y="260648"/>
            <a:ext cx="3672408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3. </a:t>
            </a:r>
            <a:r>
              <a:rPr lang="ko-KR" altLang="en-US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도로설계</a:t>
            </a:r>
            <a:endParaRPr kumimoji="0" lang="ko-KR" altLang="en-US" sz="4000" b="1" i="1" u="none" strike="noStrike" kern="1200" cap="none" spc="0" normalizeH="0" baseline="0" noProof="0" dirty="0">
              <a:ln w="2857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26" name="제목 1"/>
          <p:cNvSpPr txBox="1">
            <a:spLocks/>
          </p:cNvSpPr>
          <p:nvPr/>
        </p:nvSpPr>
        <p:spPr>
          <a:xfrm>
            <a:off x="7643834" y="6500835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헤드라인B" pitchFamily="18" charset="-127"/>
                <a:ea typeface="HY헤드라인B" pitchFamily="18" charset="-127"/>
                <a:cs typeface="+mj-cs"/>
              </a:rPr>
              <a:t>-13-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헤드라인B" pitchFamily="18" charset="-127"/>
              <a:ea typeface="HY헤드라인B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0" y="6483096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251520" y="260648"/>
            <a:ext cx="3672408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3. </a:t>
            </a:r>
            <a:r>
              <a:rPr lang="ko-KR" altLang="en-US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도로설계</a:t>
            </a:r>
            <a:endParaRPr kumimoji="0" lang="ko-KR" altLang="en-US" sz="4000" b="1" i="1" u="none" strike="noStrike" kern="1200" cap="none" spc="0" normalizeH="0" baseline="0" noProof="0" dirty="0">
              <a:ln w="2857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7429520" y="0"/>
            <a:ext cx="1714480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동녘B" pitchFamily="18" charset="-127"/>
                <a:ea typeface="HY동녘B" pitchFamily="18" charset="-127"/>
                <a:cs typeface="+mj-cs"/>
              </a:rPr>
              <a:t>도로기하구조</a:t>
            </a: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0" y="0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i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횡단설계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7643834" y="6500835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헤드라인B" pitchFamily="18" charset="-127"/>
                <a:ea typeface="HY헤드라인B" pitchFamily="18" charset="-127"/>
                <a:cs typeface="+mj-cs"/>
              </a:rPr>
              <a:t>-16-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헤드라인B" pitchFamily="18" charset="-127"/>
              <a:ea typeface="HY헤드라인B" pitchFamily="18" charset="-127"/>
              <a:cs typeface="+mj-cs"/>
            </a:endParaRPr>
          </a:p>
        </p:txBody>
      </p:sp>
      <p:pic>
        <p:nvPicPr>
          <p:cNvPr id="11" name="Picture 2" descr="C:\Users\오창욱\Desktop\도로캡쳐\완성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4017" y="1700808"/>
            <a:ext cx="8820471" cy="453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0" y="6483096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-32" y="285728"/>
            <a:ext cx="4500594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5.</a:t>
            </a:r>
            <a:r>
              <a:rPr lang="ko-KR" altLang="en-US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소감</a:t>
            </a:r>
            <a:endParaRPr kumimoji="0" lang="ko-KR" altLang="en-US" sz="4000" b="1" i="1" u="none" strike="noStrike" kern="1200" cap="none" spc="0" normalizeH="0" baseline="0" noProof="0" dirty="0">
              <a:ln w="2857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399419"/>
            <a:ext cx="7000924" cy="4672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357298"/>
            <a:ext cx="7000924" cy="4708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1476" y="1340768"/>
            <a:ext cx="7000924" cy="4723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1340768"/>
            <a:ext cx="7000924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제목 1"/>
          <p:cNvSpPr txBox="1">
            <a:spLocks/>
          </p:cNvSpPr>
          <p:nvPr/>
        </p:nvSpPr>
        <p:spPr>
          <a:xfrm>
            <a:off x="7429520" y="0"/>
            <a:ext cx="1714480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동녘B" pitchFamily="18" charset="-127"/>
                <a:ea typeface="HY동녘B" pitchFamily="18" charset="-127"/>
                <a:cs typeface="+mj-cs"/>
              </a:rPr>
              <a:t>도로기하구조</a:t>
            </a:r>
          </a:p>
        </p:txBody>
      </p:sp>
      <p:sp>
        <p:nvSpPr>
          <p:cNvPr id="24" name="제목 1"/>
          <p:cNvSpPr txBox="1">
            <a:spLocks/>
          </p:cNvSpPr>
          <p:nvPr/>
        </p:nvSpPr>
        <p:spPr>
          <a:xfrm>
            <a:off x="0" y="0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i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횡단설계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7643834" y="6500835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헤드라인B" pitchFamily="18" charset="-127"/>
                <a:ea typeface="HY헤드라인B" pitchFamily="18" charset="-127"/>
                <a:cs typeface="+mj-cs"/>
              </a:rPr>
              <a:t>-17-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헤드라인B" pitchFamily="18" charset="-127"/>
              <a:ea typeface="HY헤드라인B" pitchFamily="18" charset="-127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2" name="그룹 41"/>
          <p:cNvGrpSpPr/>
          <p:nvPr/>
        </p:nvGrpSpPr>
        <p:grpSpPr>
          <a:xfrm>
            <a:off x="1324298" y="1214422"/>
            <a:ext cx="6950715" cy="5473545"/>
            <a:chOff x="1324298" y="1214422"/>
            <a:chExt cx="6950715" cy="5473545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43102" y="1214422"/>
              <a:ext cx="5631911" cy="528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softEdge rad="31750"/>
            </a:effectLst>
          </p:spPr>
        </p:pic>
        <p:grpSp>
          <p:nvGrpSpPr>
            <p:cNvPr id="33" name="그룹 32"/>
            <p:cNvGrpSpPr/>
            <p:nvPr/>
          </p:nvGrpSpPr>
          <p:grpSpPr>
            <a:xfrm>
              <a:off x="1324298" y="1445734"/>
              <a:ext cx="2986398" cy="5242233"/>
              <a:chOff x="1324298" y="1445734"/>
              <a:chExt cx="2986398" cy="5242233"/>
            </a:xfrm>
          </p:grpSpPr>
          <p:grpSp>
            <p:nvGrpSpPr>
              <p:cNvPr id="31" name="그룹 30"/>
              <p:cNvGrpSpPr/>
              <p:nvPr/>
            </p:nvGrpSpPr>
            <p:grpSpPr>
              <a:xfrm rot="21157362">
                <a:off x="1324298" y="1445734"/>
                <a:ext cx="2986398" cy="5242233"/>
                <a:chOff x="767213" y="1609284"/>
                <a:chExt cx="2986398" cy="5242233"/>
              </a:xfrm>
            </p:grpSpPr>
            <p:sp>
              <p:nvSpPr>
                <p:cNvPr id="14" name="타원 13"/>
                <p:cNvSpPr/>
                <p:nvPr/>
              </p:nvSpPr>
              <p:spPr>
                <a:xfrm>
                  <a:off x="1571604" y="1609284"/>
                  <a:ext cx="865531" cy="110533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" name="타원 16"/>
                <p:cNvSpPr/>
                <p:nvPr/>
              </p:nvSpPr>
              <p:spPr>
                <a:xfrm rot="17734388">
                  <a:off x="1687490" y="3479141"/>
                  <a:ext cx="754971" cy="152458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타원 19"/>
                <p:cNvSpPr/>
                <p:nvPr/>
              </p:nvSpPr>
              <p:spPr>
                <a:xfrm rot="252207">
                  <a:off x="1315676" y="5094840"/>
                  <a:ext cx="685659" cy="175667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" name="타원 15"/>
                <p:cNvSpPr/>
                <p:nvPr/>
              </p:nvSpPr>
              <p:spPr>
                <a:xfrm rot="20944538">
                  <a:off x="1094425" y="3630858"/>
                  <a:ext cx="874327" cy="22957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" name="타원 14"/>
                <p:cNvSpPr/>
                <p:nvPr/>
              </p:nvSpPr>
              <p:spPr>
                <a:xfrm rot="1053399">
                  <a:off x="778559" y="2465036"/>
                  <a:ext cx="1560471" cy="192882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타원 17"/>
                <p:cNvSpPr/>
                <p:nvPr/>
              </p:nvSpPr>
              <p:spPr>
                <a:xfrm rot="20827593">
                  <a:off x="2463926" y="4277776"/>
                  <a:ext cx="754971" cy="168251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타원 24"/>
                <p:cNvSpPr/>
                <p:nvPr/>
              </p:nvSpPr>
              <p:spPr>
                <a:xfrm rot="18489920">
                  <a:off x="2442112" y="2353513"/>
                  <a:ext cx="695364" cy="18254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타원 25"/>
                <p:cNvSpPr/>
                <p:nvPr/>
              </p:nvSpPr>
              <p:spPr>
                <a:xfrm rot="16849750">
                  <a:off x="3032652" y="5354457"/>
                  <a:ext cx="434795" cy="100712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타원 26"/>
                <p:cNvSpPr/>
                <p:nvPr/>
              </p:nvSpPr>
              <p:spPr>
                <a:xfrm rot="18489920">
                  <a:off x="1710871" y="2458209"/>
                  <a:ext cx="530336" cy="18254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타원 23"/>
                <p:cNvSpPr/>
                <p:nvPr/>
              </p:nvSpPr>
              <p:spPr>
                <a:xfrm rot="15896912">
                  <a:off x="1088684" y="2189817"/>
                  <a:ext cx="1285884" cy="192882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타원 28"/>
                <p:cNvSpPr/>
                <p:nvPr/>
              </p:nvSpPr>
              <p:spPr>
                <a:xfrm rot="15896912">
                  <a:off x="707206" y="3747473"/>
                  <a:ext cx="1285884" cy="101946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2" name="타원 31"/>
              <p:cNvSpPr/>
              <p:nvPr/>
            </p:nvSpPr>
            <p:spPr>
              <a:xfrm rot="5593092">
                <a:off x="1364129" y="2395785"/>
                <a:ext cx="1285884" cy="37070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0" name="제목 29"/>
          <p:cNvSpPr>
            <a:spLocks noGrp="1"/>
          </p:cNvSpPr>
          <p:nvPr>
            <p:ph type="ctrTitle"/>
          </p:nvPr>
        </p:nvSpPr>
        <p:spPr>
          <a:xfrm rot="633709">
            <a:off x="1640921" y="1472012"/>
            <a:ext cx="1357322" cy="1143008"/>
          </a:xfrm>
        </p:spPr>
        <p:txBody>
          <a:bodyPr>
            <a:noAutofit/>
          </a:bodyPr>
          <a:lstStyle/>
          <a:p>
            <a:r>
              <a:rPr lang="ko-KR" altLang="en-US" sz="60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횡</a:t>
            </a:r>
            <a:endParaRPr lang="ko-KR" altLang="en-US" sz="6000" b="1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4" name="제목 29"/>
          <p:cNvSpPr txBox="1">
            <a:spLocks/>
          </p:cNvSpPr>
          <p:nvPr/>
        </p:nvSpPr>
        <p:spPr>
          <a:xfrm rot="547750">
            <a:off x="1287772" y="2209599"/>
            <a:ext cx="1293348" cy="1123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j-cs"/>
              </a:rPr>
              <a:t>단</a:t>
            </a: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Y강B" pitchFamily="18" charset="-127"/>
              <a:ea typeface="HY강B" pitchFamily="18" charset="-127"/>
              <a:cs typeface="+mj-cs"/>
            </a:endParaRPr>
          </a:p>
        </p:txBody>
      </p:sp>
      <p:sp>
        <p:nvSpPr>
          <p:cNvPr id="35" name="제목 29"/>
          <p:cNvSpPr txBox="1">
            <a:spLocks/>
          </p:cNvSpPr>
          <p:nvPr/>
        </p:nvSpPr>
        <p:spPr>
          <a:xfrm rot="21371977">
            <a:off x="1036488" y="2885208"/>
            <a:ext cx="1357322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j-cs"/>
              </a:rPr>
              <a:t>설</a:t>
            </a: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Y강B" pitchFamily="18" charset="-127"/>
              <a:ea typeface="HY강B" pitchFamily="18" charset="-127"/>
              <a:cs typeface="+mj-cs"/>
            </a:endParaRPr>
          </a:p>
        </p:txBody>
      </p:sp>
      <p:sp>
        <p:nvSpPr>
          <p:cNvPr id="36" name="제목 29"/>
          <p:cNvSpPr txBox="1">
            <a:spLocks/>
          </p:cNvSpPr>
          <p:nvPr/>
        </p:nvSpPr>
        <p:spPr>
          <a:xfrm rot="21371977">
            <a:off x="1250802" y="3687040"/>
            <a:ext cx="1357322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j-cs"/>
              </a:rPr>
              <a:t>계</a:t>
            </a: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Y강B" pitchFamily="18" charset="-127"/>
              <a:ea typeface="HY강B" pitchFamily="18" charset="-127"/>
              <a:cs typeface="+mj-cs"/>
            </a:endParaRPr>
          </a:p>
        </p:txBody>
      </p:sp>
      <p:sp>
        <p:nvSpPr>
          <p:cNvPr id="37" name="제목 29"/>
          <p:cNvSpPr txBox="1">
            <a:spLocks/>
          </p:cNvSpPr>
          <p:nvPr/>
        </p:nvSpPr>
        <p:spPr>
          <a:xfrm rot="20946640">
            <a:off x="812331" y="1308843"/>
            <a:ext cx="110857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6000" b="1" dirty="0" smtClean="0">
                <a:latin typeface=" 피아노M" pitchFamily="18" charset="-127"/>
                <a:ea typeface=" 피아노M" pitchFamily="18" charset="-127"/>
                <a:cs typeface="+mj-cs"/>
              </a:rPr>
              <a:t>!!</a:t>
            </a: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 피아노M" pitchFamily="18" charset="-127"/>
              <a:ea typeface=" 피아노M" pitchFamily="18" charset="-127"/>
              <a:cs typeface="+mj-cs"/>
            </a:endParaRPr>
          </a:p>
        </p:txBody>
      </p:sp>
      <p:grpSp>
        <p:nvGrpSpPr>
          <p:cNvPr id="40" name="그룹 39"/>
          <p:cNvGrpSpPr/>
          <p:nvPr/>
        </p:nvGrpSpPr>
        <p:grpSpPr>
          <a:xfrm>
            <a:off x="921166" y="3398955"/>
            <a:ext cx="1428760" cy="2143141"/>
            <a:chOff x="921166" y="3398955"/>
            <a:chExt cx="1428760" cy="2143141"/>
          </a:xfrm>
        </p:grpSpPr>
        <p:sp>
          <p:nvSpPr>
            <p:cNvPr id="38" name="원호 37"/>
            <p:cNvSpPr/>
            <p:nvPr/>
          </p:nvSpPr>
          <p:spPr>
            <a:xfrm rot="11033385">
              <a:off x="921166" y="3613270"/>
              <a:ext cx="1285884" cy="1928826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원호 38"/>
            <p:cNvSpPr/>
            <p:nvPr/>
          </p:nvSpPr>
          <p:spPr>
            <a:xfrm rot="11033385">
              <a:off x="1064042" y="3398955"/>
              <a:ext cx="1285884" cy="1928826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0" y="6483120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제목 1"/>
          <p:cNvSpPr txBox="1">
            <a:spLocks/>
          </p:cNvSpPr>
          <p:nvPr/>
        </p:nvSpPr>
        <p:spPr>
          <a:xfrm>
            <a:off x="0" y="6525344"/>
            <a:ext cx="3707904" cy="2993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1" u="none" strike="noStrike" kern="1200" cap="none" spc="0" normalizeH="0" baseline="0" noProof="0" dirty="0" err="1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동녘B" pitchFamily="18" charset="-127"/>
                <a:ea typeface="HY동녘B" pitchFamily="18" charset="-127"/>
                <a:cs typeface="+mj-cs"/>
              </a:rPr>
              <a:t>팀명</a:t>
            </a:r>
            <a:r>
              <a:rPr kumimoji="0" lang="ko-KR" altLang="en-US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동녘B" pitchFamily="18" charset="-127"/>
                <a:ea typeface="HY동녘B" pitchFamily="18" charset="-127"/>
                <a:cs typeface="+mj-cs"/>
              </a:rPr>
              <a:t> </a:t>
            </a:r>
            <a:r>
              <a:rPr kumimoji="0" lang="en-US" altLang="ko-KR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동녘B" pitchFamily="18" charset="-127"/>
                <a:ea typeface="HY동녘B" pitchFamily="18" charset="-127"/>
                <a:cs typeface="+mj-cs"/>
              </a:rPr>
              <a:t>: </a:t>
            </a:r>
            <a:r>
              <a:rPr kumimoji="0" lang="ko-KR" altLang="en-US" sz="2000" b="1" i="1" u="none" strike="noStrike" kern="1200" cap="none" spc="0" normalizeH="0" baseline="0" noProof="0" dirty="0" err="1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동녘B" pitchFamily="18" charset="-127"/>
                <a:ea typeface="HY동녘B" pitchFamily="18" charset="-127"/>
                <a:cs typeface="+mj-cs"/>
              </a:rPr>
              <a:t>아스콘위의사나이들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467544" y="2221964"/>
            <a:ext cx="8001056" cy="21431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1" u="none" strike="noStrike" kern="1200" cap="none" spc="0" normalizeH="0" baseline="0" noProof="0" dirty="0" smtClean="0">
                <a:ln w="28575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헤드라인B" pitchFamily="18" charset="-127"/>
                <a:ea typeface="HY헤드라인B" pitchFamily="18" charset="-127"/>
                <a:cs typeface="+mj-cs"/>
              </a:rPr>
              <a:t>이상 발표를 마치겠습니다</a:t>
            </a:r>
            <a:r>
              <a:rPr kumimoji="0" lang="en-US" altLang="ko-KR" sz="4400" b="1" i="1" u="none" strike="noStrike" kern="1200" cap="none" spc="0" normalizeH="0" baseline="0" noProof="0" dirty="0" smtClean="0">
                <a:ln w="28575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헤드라인B" pitchFamily="18" charset="-127"/>
                <a:ea typeface="HY헤드라인B" pitchFamily="18" charset="-127"/>
                <a:cs typeface="+mj-cs"/>
              </a:rPr>
              <a:t>.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7200" b="1" i="1" dirty="0" smtClean="0">
                <a:ln w="28575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B" pitchFamily="18" charset="-127"/>
                <a:ea typeface="HY헤드라인B" pitchFamily="18" charset="-127"/>
                <a:cs typeface="+mj-cs"/>
              </a:rPr>
              <a:t>감사합니다</a:t>
            </a:r>
            <a:r>
              <a:rPr lang="en-US" altLang="ko-KR" sz="7200" b="1" i="1" dirty="0" smtClean="0">
                <a:ln w="28575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B" pitchFamily="18" charset="-127"/>
                <a:ea typeface="HY헤드라인B" pitchFamily="18" charset="-127"/>
                <a:cs typeface="+mj-cs"/>
              </a:rPr>
              <a:t>.</a:t>
            </a:r>
            <a:endParaRPr kumimoji="0" lang="ko-KR" altLang="en-US" sz="7200" b="1" i="1" u="none" strike="noStrike" kern="1200" cap="none" spc="0" normalizeH="0" baseline="0" noProof="0" dirty="0">
              <a:ln w="28575">
                <a:solidFill>
                  <a:schemeClr val="bg1"/>
                </a:solidFill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헤드라인B" pitchFamily="18" charset="-127"/>
              <a:ea typeface="HY헤드라인B" pitchFamily="18" charset="-127"/>
              <a:cs typeface="+mj-cs"/>
            </a:endParaRPr>
          </a:p>
        </p:txBody>
      </p:sp>
      <p:sp>
        <p:nvSpPr>
          <p:cNvPr id="41" name="제목 1"/>
          <p:cNvSpPr txBox="1">
            <a:spLocks/>
          </p:cNvSpPr>
          <p:nvPr/>
        </p:nvSpPr>
        <p:spPr>
          <a:xfrm>
            <a:off x="7429520" y="0"/>
            <a:ext cx="1714480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동녘B" pitchFamily="18" charset="-127"/>
                <a:ea typeface="HY동녘B" pitchFamily="18" charset="-127"/>
                <a:cs typeface="+mj-cs"/>
              </a:rPr>
              <a:t>도로기하구조</a:t>
            </a:r>
          </a:p>
        </p:txBody>
      </p:sp>
      <p:sp>
        <p:nvSpPr>
          <p:cNvPr id="43" name="제목 1"/>
          <p:cNvSpPr txBox="1">
            <a:spLocks/>
          </p:cNvSpPr>
          <p:nvPr/>
        </p:nvSpPr>
        <p:spPr>
          <a:xfrm>
            <a:off x="0" y="0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i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횡단설계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45" name="제목 1"/>
          <p:cNvSpPr txBox="1">
            <a:spLocks/>
          </p:cNvSpPr>
          <p:nvPr/>
        </p:nvSpPr>
        <p:spPr>
          <a:xfrm>
            <a:off x="7643834" y="6500835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헤드라인B" pitchFamily="18" charset="-127"/>
                <a:ea typeface="HY헤드라인B" pitchFamily="18" charset="-127"/>
                <a:cs typeface="+mj-cs"/>
              </a:rPr>
              <a:t>-END-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헤드라인B" pitchFamily="18" charset="-127"/>
              <a:ea typeface="HY헤드라인B" pitchFamily="18" charset="-127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2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2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2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2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7429520" y="0"/>
            <a:ext cx="1714480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동녘B" pitchFamily="18" charset="-127"/>
                <a:ea typeface="HY동녘B" pitchFamily="18" charset="-127"/>
                <a:cs typeface="+mj-cs"/>
              </a:rPr>
              <a:t>도로기하구조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0" y="6483096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3"/>
          <p:cNvSpPr>
            <a:spLocks noGrp="1"/>
          </p:cNvSpPr>
          <p:nvPr>
            <p:ph type="ctrTitle"/>
          </p:nvPr>
        </p:nvSpPr>
        <p:spPr>
          <a:xfrm>
            <a:off x="3419872" y="1268760"/>
            <a:ext cx="4143404" cy="4714908"/>
          </a:xfrm>
        </p:spPr>
        <p:txBody>
          <a:bodyPr>
            <a:noAutofit/>
          </a:bodyPr>
          <a:lstStyle/>
          <a:p>
            <a:pPr algn="l">
              <a:lnSpc>
                <a:spcPts val="6000"/>
              </a:lnSpc>
            </a:pPr>
            <a:r>
              <a:rPr lang="en-US" altLang="ko-KR" sz="28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1. </a:t>
            </a:r>
            <a:r>
              <a:rPr lang="ko-KR" altLang="en-US" sz="28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설계조건</a:t>
            </a:r>
            <a:r>
              <a:rPr lang="en-US" altLang="ko-KR" sz="28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/>
            </a:r>
            <a:br>
              <a:rPr lang="en-US" altLang="ko-KR" sz="28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</a:br>
            <a:r>
              <a:rPr lang="en-US" altLang="ko-KR" sz="28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2. </a:t>
            </a:r>
            <a:r>
              <a:rPr lang="ko-KR" altLang="en-US" sz="2800" b="1" dirty="0" err="1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차로수</a:t>
            </a:r>
            <a:r>
              <a:rPr lang="ko-KR" altLang="en-US" sz="28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 계산</a:t>
            </a:r>
            <a:r>
              <a:rPr lang="en-US" altLang="ko-KR" sz="28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/>
            </a:r>
            <a:br>
              <a:rPr lang="en-US" altLang="ko-KR" sz="28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</a:br>
            <a:r>
              <a:rPr lang="en-US" altLang="ko-KR" sz="28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3. </a:t>
            </a:r>
            <a:r>
              <a:rPr lang="ko-KR" altLang="en-US" sz="28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횡단면설계</a:t>
            </a:r>
            <a:r>
              <a:rPr lang="en-US" altLang="ko-KR" sz="28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/>
            </a:r>
            <a:br>
              <a:rPr lang="en-US" altLang="ko-KR" sz="28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</a:br>
            <a:r>
              <a:rPr lang="en-US" altLang="ko-KR" sz="28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4. CAD </a:t>
            </a:r>
            <a:r>
              <a:rPr lang="ko-KR" altLang="en-US" sz="28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도면 </a:t>
            </a:r>
            <a:r>
              <a:rPr lang="en-US" altLang="ko-KR" sz="28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/>
            </a:r>
            <a:br>
              <a:rPr lang="en-US" altLang="ko-KR" sz="28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</a:br>
            <a:r>
              <a:rPr lang="en-US" altLang="ko-KR" sz="28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5. </a:t>
            </a:r>
            <a:r>
              <a:rPr lang="ko-KR" altLang="en-US" sz="28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소감</a:t>
            </a:r>
            <a:endParaRPr lang="ko-KR" altLang="en-US" sz="2800" b="1" dirty="0"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0E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179512" y="404664"/>
            <a:ext cx="1857388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1.</a:t>
            </a:r>
            <a:r>
              <a:rPr lang="en-US" altLang="ko-KR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B" pitchFamily="18" charset="-127"/>
                <a:ea typeface="HY헤드라인B" pitchFamily="18" charset="-127"/>
                <a:cs typeface="+mj-cs"/>
              </a:rPr>
              <a:t> </a:t>
            </a:r>
            <a:r>
              <a:rPr lang="ko-KR" altLang="en-US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목차</a:t>
            </a:r>
            <a:endParaRPr kumimoji="0" lang="ko-KR" altLang="en-US" sz="4000" b="1" i="1" u="none" strike="noStrike" kern="1200" cap="none" spc="0" normalizeH="0" baseline="0" noProof="0" dirty="0">
              <a:ln w="2857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22" name="제목 1"/>
          <p:cNvSpPr txBox="1">
            <a:spLocks/>
          </p:cNvSpPr>
          <p:nvPr/>
        </p:nvSpPr>
        <p:spPr>
          <a:xfrm>
            <a:off x="0" y="0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i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횡단설계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7643834" y="6500835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헤드라인B" pitchFamily="18" charset="-127"/>
                <a:ea typeface="HY헤드라인B" pitchFamily="18" charset="-127"/>
                <a:cs typeface="+mj-cs"/>
              </a:rPr>
              <a:t>-2-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헤드라인B" pitchFamily="18" charset="-127"/>
              <a:ea typeface="HY헤드라인B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0" y="6483096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3"/>
          <p:cNvSpPr>
            <a:spLocks noGrp="1"/>
          </p:cNvSpPr>
          <p:nvPr>
            <p:ph type="ctrTitle"/>
          </p:nvPr>
        </p:nvSpPr>
        <p:spPr>
          <a:xfrm>
            <a:off x="1187624" y="1268760"/>
            <a:ext cx="7344816" cy="4968552"/>
          </a:xfrm>
        </p:spPr>
        <p:txBody>
          <a:bodyPr>
            <a:noAutofit/>
          </a:bodyPr>
          <a:lstStyle/>
          <a:p>
            <a:pPr algn="l">
              <a:lnSpc>
                <a:spcPts val="6000"/>
              </a:lnSpc>
            </a:pPr>
            <a:r>
              <a:rPr lang="ko-KR" altLang="en-US" sz="32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도로기하구조 </a:t>
            </a:r>
            <a:r>
              <a:rPr lang="en-US" altLang="ko-KR" sz="32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– </a:t>
            </a:r>
            <a:r>
              <a:rPr lang="ko-KR" altLang="en-US" sz="32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횡단면설계</a:t>
            </a:r>
            <a:r>
              <a:rPr lang="en-US" altLang="ko-KR" sz="28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/>
            </a:r>
            <a:br>
              <a:rPr lang="en-US" altLang="ko-KR" sz="28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</a:br>
            <a:r>
              <a:rPr lang="en-US" altLang="ko-KR" sz="24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-</a:t>
            </a:r>
            <a:r>
              <a:rPr lang="ko-KR" altLang="en-US" sz="24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설계속도 </a:t>
            </a:r>
            <a:r>
              <a:rPr lang="en-US" altLang="ko-KR" sz="24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: 80kph</a:t>
            </a:r>
            <a:br>
              <a:rPr lang="en-US" altLang="ko-KR" sz="24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</a:br>
            <a:r>
              <a:rPr lang="en-US" altLang="ko-KR" sz="24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-AADT : 50,000</a:t>
            </a:r>
            <a:r>
              <a:rPr lang="ko-KR" altLang="en-US" sz="24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대</a:t>
            </a:r>
            <a:r>
              <a:rPr lang="en-US" altLang="ko-KR" sz="24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/</a:t>
            </a:r>
            <a:r>
              <a:rPr lang="ko-KR" altLang="en-US" sz="24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일</a:t>
            </a:r>
            <a:r>
              <a:rPr lang="en-US" altLang="ko-KR" sz="24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/>
            </a:r>
            <a:br>
              <a:rPr lang="en-US" altLang="ko-KR" sz="24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</a:br>
            <a:r>
              <a:rPr lang="en-US" altLang="ko-KR" sz="24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-2.5</a:t>
            </a:r>
            <a:r>
              <a:rPr lang="ko-KR" altLang="en-US" sz="24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톤 이상의 중형트럭 </a:t>
            </a:r>
            <a:r>
              <a:rPr lang="ko-KR" altLang="en-US" sz="2400" b="1" dirty="0" err="1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혼입률</a:t>
            </a:r>
            <a:r>
              <a:rPr lang="ko-KR" altLang="en-US" sz="24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en-US" altLang="ko-KR" sz="24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: 15%</a:t>
            </a:r>
            <a:br>
              <a:rPr lang="en-US" altLang="ko-KR" sz="24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</a:br>
            <a:r>
              <a:rPr lang="en-US" altLang="ko-KR" sz="24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-PHF : 0.95</a:t>
            </a:r>
            <a:br>
              <a:rPr lang="en-US" altLang="ko-KR" sz="24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</a:br>
            <a:r>
              <a:rPr lang="en-US" altLang="ko-KR" sz="24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-</a:t>
            </a:r>
            <a:r>
              <a:rPr lang="ko-KR" altLang="en-US" sz="2400" b="1" dirty="0" err="1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도로폭</a:t>
            </a:r>
            <a:r>
              <a:rPr lang="ko-KR" altLang="en-US" sz="24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en-US" altLang="ko-KR" sz="2400" b="1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: 30m</a:t>
            </a:r>
            <a:endParaRPr lang="ko-KR" altLang="en-US" sz="2400" b="1" dirty="0"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0E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251520" y="260648"/>
            <a:ext cx="324036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2.</a:t>
            </a:r>
            <a:r>
              <a:rPr lang="en-US" altLang="ko-KR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B" pitchFamily="18" charset="-127"/>
                <a:ea typeface="HY헤드라인B" pitchFamily="18" charset="-127"/>
                <a:cs typeface="+mj-cs"/>
              </a:rPr>
              <a:t> </a:t>
            </a:r>
            <a:r>
              <a:rPr lang="ko-KR" altLang="en-US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설계조건</a:t>
            </a:r>
            <a:endParaRPr kumimoji="0" lang="ko-KR" altLang="en-US" sz="4000" b="1" i="1" u="none" strike="noStrike" kern="1200" cap="none" spc="0" normalizeH="0" baseline="0" noProof="0" dirty="0">
              <a:ln w="2857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7643834" y="6500835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헤드라인B" pitchFamily="18" charset="-127"/>
                <a:ea typeface="HY헤드라인B" pitchFamily="18" charset="-127"/>
                <a:cs typeface="+mj-cs"/>
              </a:rPr>
              <a:t>-3-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헤드라인B" pitchFamily="18" charset="-127"/>
              <a:ea typeface="HY헤드라인B" pitchFamily="18" charset="-127"/>
              <a:cs typeface="+mj-cs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7429520" y="0"/>
            <a:ext cx="1714480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동녘B" pitchFamily="18" charset="-127"/>
                <a:ea typeface="HY동녘B" pitchFamily="18" charset="-127"/>
                <a:cs typeface="+mj-cs"/>
              </a:rPr>
              <a:t>도로기하구조</a:t>
            </a: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0" y="0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i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횡단설계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0" y="6483096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251520" y="260648"/>
            <a:ext cx="3672408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3. </a:t>
            </a:r>
            <a:r>
              <a:rPr lang="ko-KR" altLang="en-US" sz="4000" b="1" i="1" dirty="0" err="1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차로수계산</a:t>
            </a:r>
            <a:endParaRPr kumimoji="0" lang="ko-KR" altLang="en-US" sz="4000" b="1" i="1" u="none" strike="noStrike" kern="1200" cap="none" spc="0" normalizeH="0" baseline="0" noProof="0" dirty="0">
              <a:ln w="2857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7643834" y="6500835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헤드라인B" pitchFamily="18" charset="-127"/>
                <a:ea typeface="HY헤드라인B" pitchFamily="18" charset="-127"/>
                <a:cs typeface="+mj-cs"/>
              </a:rPr>
              <a:t>-4-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헤드라인B" pitchFamily="18" charset="-127"/>
              <a:ea typeface="HY헤드라인B" pitchFamily="18" charset="-127"/>
              <a:cs typeface="+mj-cs"/>
            </a:endParaRPr>
          </a:p>
        </p:txBody>
      </p:sp>
      <p:pic>
        <p:nvPicPr>
          <p:cNvPr id="1031" name="Picture 7" descr="C:\Users\오창욱\Desktop\도로캡쳐\1조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200000" cy="1528370"/>
          </a:xfrm>
          <a:prstGeom prst="rect">
            <a:avLst/>
          </a:prstGeom>
          <a:ln w="57150">
            <a:solidFill>
              <a:srgbClr val="FF0000"/>
            </a:solidFill>
            <a:prstDash val="soli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C:\Users\오창욱\Desktop\도로캡쳐\2.수요교통량산정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996952"/>
            <a:ext cx="7200000" cy="3295774"/>
          </a:xfrm>
          <a:prstGeom prst="rect">
            <a:avLst/>
          </a:prstGeom>
          <a:ln w="57150">
            <a:solidFill>
              <a:srgbClr val="FF0000"/>
            </a:solidFill>
            <a:prstDash val="soli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제목 1"/>
          <p:cNvSpPr txBox="1">
            <a:spLocks/>
          </p:cNvSpPr>
          <p:nvPr/>
        </p:nvSpPr>
        <p:spPr>
          <a:xfrm>
            <a:off x="7429520" y="0"/>
            <a:ext cx="1714480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동녘B" pitchFamily="18" charset="-127"/>
                <a:ea typeface="HY동녘B" pitchFamily="18" charset="-127"/>
                <a:cs typeface="+mj-cs"/>
              </a:rPr>
              <a:t>도로기하구조</a:t>
            </a:r>
          </a:p>
        </p:txBody>
      </p:sp>
      <p:sp>
        <p:nvSpPr>
          <p:cNvPr id="21" name="제목 1"/>
          <p:cNvSpPr txBox="1">
            <a:spLocks/>
          </p:cNvSpPr>
          <p:nvPr/>
        </p:nvSpPr>
        <p:spPr>
          <a:xfrm>
            <a:off x="0" y="0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i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횡단설계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0" y="6483096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251520" y="260648"/>
            <a:ext cx="3672408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3. </a:t>
            </a:r>
            <a:r>
              <a:rPr lang="ko-KR" altLang="en-US" sz="4000" b="1" i="1" dirty="0" err="1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차로수계산</a:t>
            </a:r>
            <a:endParaRPr kumimoji="0" lang="ko-KR" altLang="en-US" sz="4000" b="1" i="1" u="none" strike="noStrike" kern="1200" cap="none" spc="0" normalizeH="0" baseline="0" noProof="0" dirty="0">
              <a:ln w="2857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7643834" y="6500835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헤드라인B" pitchFamily="18" charset="-127"/>
                <a:ea typeface="HY헤드라인B" pitchFamily="18" charset="-127"/>
                <a:cs typeface="+mj-cs"/>
              </a:rPr>
              <a:t>-5-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헤드라인B" pitchFamily="18" charset="-127"/>
              <a:ea typeface="HY헤드라인B" pitchFamily="18" charset="-127"/>
              <a:cs typeface="+mj-cs"/>
            </a:endParaRPr>
          </a:p>
        </p:txBody>
      </p:sp>
      <p:pic>
        <p:nvPicPr>
          <p:cNvPr id="14" name="Picture 3" descr="C:\Users\오창욱\Desktop\도로캡쳐\3.차로당 서비스 교통량산정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36912"/>
            <a:ext cx="7200000" cy="2954032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제목 1"/>
          <p:cNvSpPr txBox="1">
            <a:spLocks/>
          </p:cNvSpPr>
          <p:nvPr/>
        </p:nvSpPr>
        <p:spPr>
          <a:xfrm>
            <a:off x="7429520" y="0"/>
            <a:ext cx="1714480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동녘B" pitchFamily="18" charset="-127"/>
                <a:ea typeface="HY동녘B" pitchFamily="18" charset="-127"/>
                <a:cs typeface="+mj-cs"/>
              </a:rPr>
              <a:t>도로기하구조</a:t>
            </a: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0" y="0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i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횡단설계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pic>
        <p:nvPicPr>
          <p:cNvPr id="3074" name="Picture 2" descr="C:\Users\오창욱\Desktop\도로캡쳐\측방여유폭 보정계수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052736"/>
            <a:ext cx="6480720" cy="2448272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4" name="Shape 23"/>
          <p:cNvCxnSpPr/>
          <p:nvPr/>
        </p:nvCxnSpPr>
        <p:spPr>
          <a:xfrm rot="10800000" flipV="1">
            <a:off x="2771800" y="2636912"/>
            <a:ext cx="2304256" cy="1296144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0" y="6483096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251520" y="260648"/>
            <a:ext cx="3672408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3. </a:t>
            </a:r>
            <a:r>
              <a:rPr lang="ko-KR" altLang="en-US" sz="4000" b="1" i="1" dirty="0" err="1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차로수계산</a:t>
            </a:r>
            <a:endParaRPr kumimoji="0" lang="ko-KR" altLang="en-US" sz="4000" b="1" i="1" u="none" strike="noStrike" kern="1200" cap="none" spc="0" normalizeH="0" baseline="0" noProof="0" dirty="0">
              <a:ln w="2857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pic>
        <p:nvPicPr>
          <p:cNvPr id="1034" name="Picture 10" descr="C:\Users\오창욱\Desktop\도로캡쳐\4. 차로수 계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000" y="1846800"/>
            <a:ext cx="7200000" cy="1388409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5" name="Picture 11" descr="C:\Users\오창욱\Desktop\도로캡쳐\5.6차로로 건설할 때의 서비스 수준 분석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699862"/>
            <a:ext cx="7200000" cy="1529338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제목 1"/>
          <p:cNvSpPr txBox="1">
            <a:spLocks/>
          </p:cNvSpPr>
          <p:nvPr/>
        </p:nvSpPr>
        <p:spPr>
          <a:xfrm>
            <a:off x="7429520" y="0"/>
            <a:ext cx="1714480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동녘B" pitchFamily="18" charset="-127"/>
                <a:ea typeface="HY동녘B" pitchFamily="18" charset="-127"/>
                <a:cs typeface="+mj-cs"/>
              </a:rPr>
              <a:t>도로기하구조</a:t>
            </a: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0" y="0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i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횡단설계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21" name="제목 1"/>
          <p:cNvSpPr txBox="1">
            <a:spLocks/>
          </p:cNvSpPr>
          <p:nvPr/>
        </p:nvSpPr>
        <p:spPr>
          <a:xfrm>
            <a:off x="7643834" y="6500835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헤드라인B" pitchFamily="18" charset="-127"/>
                <a:ea typeface="HY헤드라인B" pitchFamily="18" charset="-127"/>
                <a:cs typeface="+mj-cs"/>
              </a:rPr>
              <a:t>-6-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헤드라인B" pitchFamily="18" charset="-127"/>
              <a:ea typeface="HY헤드라인B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0" y="6483096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251520" y="260648"/>
            <a:ext cx="3672408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3. </a:t>
            </a:r>
            <a:r>
              <a:rPr lang="ko-KR" altLang="en-US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도로설계</a:t>
            </a:r>
            <a:endParaRPr kumimoji="0" lang="ko-KR" altLang="en-US" sz="4000" b="1" i="1" u="none" strike="noStrike" kern="1200" cap="none" spc="0" normalizeH="0" baseline="0" noProof="0" dirty="0">
              <a:ln w="2857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7429520" y="0"/>
            <a:ext cx="1714480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동녘B" pitchFamily="18" charset="-127"/>
                <a:ea typeface="HY동녘B" pitchFamily="18" charset="-127"/>
                <a:cs typeface="+mj-cs"/>
              </a:rPr>
              <a:t>도로기하구조</a:t>
            </a: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0" y="0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i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횡단설계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16" name="제목 13"/>
          <p:cNvSpPr txBox="1">
            <a:spLocks/>
          </p:cNvSpPr>
          <p:nvPr/>
        </p:nvSpPr>
        <p:spPr>
          <a:xfrm>
            <a:off x="-3420888" y="3573016"/>
            <a:ext cx="475252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ts val="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중앙분리대</a:t>
            </a:r>
            <a:endParaRPr kumimoji="0" lang="ko-KR" altLang="en-US" sz="2400" b="1" i="0" u="none" strike="noStrike" kern="1200" cap="none" spc="0" normalizeH="0" baseline="0" noProof="0" dirty="0"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0E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휴먼둥근헤드라인" pitchFamily="18" charset="-127"/>
              <a:ea typeface="휴먼둥근헤드라인" pitchFamily="18" charset="-127"/>
              <a:cs typeface="+mj-cs"/>
            </a:endParaRPr>
          </a:p>
        </p:txBody>
      </p:sp>
      <p:pic>
        <p:nvPicPr>
          <p:cNvPr id="22" name="Picture 4" descr="C:\Users\오창욱\Desktop\도로캡쳐\미ㅏㅇ널;ㅣㅏㄴ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861048"/>
            <a:ext cx="8820472" cy="2711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4" name="직선 화살표 연결선 23"/>
          <p:cNvCxnSpPr/>
          <p:nvPr/>
        </p:nvCxnSpPr>
        <p:spPr>
          <a:xfrm rot="5400000">
            <a:off x="1799692" y="4257092"/>
            <a:ext cx="648072" cy="4320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 rot="5400000">
            <a:off x="2231740" y="4473116"/>
            <a:ext cx="864096" cy="7200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rot="16200000" flipH="1">
            <a:off x="2915816" y="4293096"/>
            <a:ext cx="792088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제목 13"/>
          <p:cNvSpPr>
            <a:spLocks noGrp="1"/>
          </p:cNvSpPr>
          <p:nvPr>
            <p:ph type="ctrTitle"/>
          </p:nvPr>
        </p:nvSpPr>
        <p:spPr>
          <a:xfrm>
            <a:off x="3563888" y="1772816"/>
            <a:ext cx="5400600" cy="2088232"/>
          </a:xfrm>
          <a:noFill/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ts val="6000"/>
              </a:lnSpc>
            </a:pPr>
            <a:r>
              <a:rPr lang="ko-KR" altLang="en-US" sz="40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노면경사</a:t>
            </a:r>
            <a:r>
              <a:rPr lang="en-US" altLang="ko-KR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/>
            </a:r>
            <a:br>
              <a:rPr lang="en-US" altLang="ko-KR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</a:br>
            <a:r>
              <a:rPr lang="en-US" altLang="ko-KR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1</a:t>
            </a:r>
            <a:r>
              <a:rPr lang="ko-KR" altLang="en-US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차로 </a:t>
            </a:r>
            <a:r>
              <a:rPr lang="en-US" altLang="ko-KR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: 1.5% 	3</a:t>
            </a:r>
            <a:r>
              <a:rPr lang="ko-KR" altLang="en-US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차로 </a:t>
            </a:r>
            <a:r>
              <a:rPr lang="en-US" altLang="ko-KR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: 2.5%</a:t>
            </a:r>
            <a:br>
              <a:rPr lang="en-US" altLang="ko-KR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</a:br>
            <a:r>
              <a:rPr lang="en-US" altLang="ko-KR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2</a:t>
            </a:r>
            <a:r>
              <a:rPr lang="ko-KR" altLang="en-US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차로 </a:t>
            </a:r>
            <a:r>
              <a:rPr lang="en-US" altLang="ko-KR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: 2.0%	</a:t>
            </a:r>
            <a:r>
              <a:rPr lang="ko-KR" altLang="en-US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z="2400" b="1" dirty="0" err="1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길어깨</a:t>
            </a:r>
            <a:r>
              <a:rPr lang="ko-KR" altLang="en-US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en-US" altLang="ko-KR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: 3.0% </a:t>
            </a:r>
            <a:br>
              <a:rPr lang="en-US" altLang="ko-KR" sz="2400" b="1" dirty="0" smtClean="0">
                <a:ln w="3175">
                  <a:solidFill>
                    <a:schemeClr val="tx1"/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</a:br>
            <a:endParaRPr lang="ko-KR" altLang="en-US" sz="2400" b="1" dirty="0">
              <a:ln w="3175">
                <a:solidFill>
                  <a:schemeClr val="tx1"/>
                </a:solidFill>
              </a:ln>
              <a:solidFill>
                <a:srgbClr val="F0E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  <p:cxnSp>
        <p:nvCxnSpPr>
          <p:cNvPr id="32" name="직선 화살표 연결선 31"/>
          <p:cNvCxnSpPr/>
          <p:nvPr/>
        </p:nvCxnSpPr>
        <p:spPr>
          <a:xfrm rot="5400000">
            <a:off x="1295636" y="4257092"/>
            <a:ext cx="648072" cy="4320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rot="16200000" flipH="1">
            <a:off x="6516216" y="4365104"/>
            <a:ext cx="792088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 rot="16200000" flipH="1">
            <a:off x="5580112" y="4293096"/>
            <a:ext cx="792088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 rot="16200000" flipH="1">
            <a:off x="4788024" y="4293096"/>
            <a:ext cx="792088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 rot="16200000" flipH="1">
            <a:off x="7020272" y="4293096"/>
            <a:ext cx="792088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제목 1"/>
          <p:cNvSpPr txBox="1">
            <a:spLocks/>
          </p:cNvSpPr>
          <p:nvPr/>
        </p:nvSpPr>
        <p:spPr>
          <a:xfrm>
            <a:off x="7643834" y="6500835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헤드라인B" pitchFamily="18" charset="-127"/>
                <a:ea typeface="HY헤드라인B" pitchFamily="18" charset="-127"/>
                <a:cs typeface="+mj-cs"/>
              </a:rPr>
              <a:t>-7-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헤드라인B" pitchFamily="18" charset="-127"/>
              <a:ea typeface="HY헤드라인B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0" y="6483096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251520" y="260648"/>
            <a:ext cx="3672408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3. </a:t>
            </a:r>
            <a:r>
              <a:rPr lang="ko-KR" altLang="en-US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도로설계</a:t>
            </a:r>
            <a:endParaRPr kumimoji="0" lang="ko-KR" altLang="en-US" sz="4000" b="1" i="1" u="none" strike="noStrike" kern="1200" cap="none" spc="0" normalizeH="0" baseline="0" noProof="0" dirty="0">
              <a:ln w="2857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7429520" y="0"/>
            <a:ext cx="1714480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동녘B" pitchFamily="18" charset="-127"/>
                <a:ea typeface="HY동녘B" pitchFamily="18" charset="-127"/>
                <a:cs typeface="+mj-cs"/>
              </a:rPr>
              <a:t>도로기하구조</a:t>
            </a: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0" y="0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i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횡단설계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16" name="제목 13"/>
          <p:cNvSpPr txBox="1">
            <a:spLocks/>
          </p:cNvSpPr>
          <p:nvPr/>
        </p:nvSpPr>
        <p:spPr>
          <a:xfrm>
            <a:off x="-3420888" y="3573016"/>
            <a:ext cx="475252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ts val="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중앙분리대</a:t>
            </a:r>
            <a:endParaRPr kumimoji="0" lang="ko-KR" altLang="en-US" sz="2400" b="1" i="0" u="none" strike="noStrike" kern="1200" cap="none" spc="0" normalizeH="0" baseline="0" noProof="0" dirty="0"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0E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휴먼둥근헤드라인" pitchFamily="18" charset="-127"/>
              <a:ea typeface="휴먼둥근헤드라인" pitchFamily="18" charset="-127"/>
              <a:cs typeface="+mj-cs"/>
            </a:endParaRPr>
          </a:p>
        </p:txBody>
      </p:sp>
      <p:pic>
        <p:nvPicPr>
          <p:cNvPr id="20" name="Picture 2" descr="C:\Users\오창욱\Desktop\도로캡쳐\길어깨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966" y="1412776"/>
            <a:ext cx="7410450" cy="1943100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4" descr="C:\Users\오창욱\Desktop\도로캡쳐\미ㅏㅇ널;ㅣㅏㄴ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861048"/>
            <a:ext cx="8820472" cy="2711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제목 1"/>
          <p:cNvSpPr txBox="1">
            <a:spLocks/>
          </p:cNvSpPr>
          <p:nvPr/>
        </p:nvSpPr>
        <p:spPr>
          <a:xfrm>
            <a:off x="7643834" y="6500835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헤드라인B" pitchFamily="18" charset="-127"/>
                <a:ea typeface="HY헤드라인B" pitchFamily="18" charset="-127"/>
                <a:cs typeface="+mj-cs"/>
              </a:rPr>
              <a:t>-8-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헤드라인B" pitchFamily="18" charset="-127"/>
              <a:ea typeface="HY헤드라인B" pitchFamily="18" charset="-127"/>
              <a:cs typeface="+mj-cs"/>
            </a:endParaRPr>
          </a:p>
        </p:txBody>
      </p:sp>
      <p:cxnSp>
        <p:nvCxnSpPr>
          <p:cNvPr id="24" name="직선 화살표 연결선 23"/>
          <p:cNvCxnSpPr>
            <a:stCxn id="20" idx="2"/>
          </p:cNvCxnSpPr>
          <p:nvPr/>
        </p:nvCxnSpPr>
        <p:spPr>
          <a:xfrm rot="5400000">
            <a:off x="1818730" y="2940795"/>
            <a:ext cx="2377380" cy="320754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0" y="6483096"/>
            <a:ext cx="9144000" cy="3749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251520" y="260648"/>
            <a:ext cx="3672408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3. </a:t>
            </a:r>
            <a:r>
              <a:rPr lang="ko-KR" altLang="en-US" sz="4000" b="1" i="1" dirty="0" smtClean="0">
                <a:ln w="28575">
                  <a:solidFill>
                    <a:schemeClr val="bg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도로설계</a:t>
            </a:r>
            <a:endParaRPr kumimoji="0" lang="ko-KR" altLang="en-US" sz="4000" b="1" i="1" u="none" strike="noStrike" kern="1200" cap="none" spc="0" normalizeH="0" baseline="0" noProof="0" dirty="0">
              <a:ln w="28575">
                <a:solidFill>
                  <a:schemeClr val="bg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7429520" y="0"/>
            <a:ext cx="1714480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동녘B" pitchFamily="18" charset="-127"/>
                <a:ea typeface="HY동녘B" pitchFamily="18" charset="-127"/>
                <a:cs typeface="+mj-cs"/>
              </a:rPr>
              <a:t>도로기하구조</a:t>
            </a: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0" y="0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i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동녘B" pitchFamily="18" charset="-127"/>
                <a:ea typeface="HY동녘B" pitchFamily="18" charset="-127"/>
                <a:cs typeface="+mj-cs"/>
              </a:rPr>
              <a:t>횡단설계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동녘B" pitchFamily="18" charset="-127"/>
              <a:ea typeface="HY동녘B" pitchFamily="18" charset="-127"/>
              <a:cs typeface="+mj-cs"/>
            </a:endParaRPr>
          </a:p>
        </p:txBody>
      </p:sp>
      <p:sp>
        <p:nvSpPr>
          <p:cNvPr id="16" name="제목 13"/>
          <p:cNvSpPr txBox="1">
            <a:spLocks/>
          </p:cNvSpPr>
          <p:nvPr/>
        </p:nvSpPr>
        <p:spPr>
          <a:xfrm>
            <a:off x="-3420888" y="3573016"/>
            <a:ext cx="475252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ts val="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smtClean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0E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휴먼둥근헤드라인" pitchFamily="18" charset="-127"/>
                <a:ea typeface="휴먼둥근헤드라인" pitchFamily="18" charset="-127"/>
                <a:cs typeface="+mj-cs"/>
              </a:rPr>
              <a:t>중앙분리대</a:t>
            </a:r>
            <a:endParaRPr kumimoji="0" lang="ko-KR" altLang="en-US" sz="2400" b="1" i="0" u="none" strike="noStrike" kern="1200" cap="none" spc="0" normalizeH="0" baseline="0" noProof="0" dirty="0"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0E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휴먼둥근헤드라인" pitchFamily="18" charset="-127"/>
              <a:ea typeface="휴먼둥근헤드라인" pitchFamily="18" charset="-127"/>
              <a:cs typeface="+mj-cs"/>
            </a:endParaRPr>
          </a:p>
        </p:txBody>
      </p:sp>
      <p:pic>
        <p:nvPicPr>
          <p:cNvPr id="17" name="Picture 4" descr="C:\Users\오창욱\Desktop\도로캡쳐\미ㅏㅇ널;ㅣㅏㄴ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861048"/>
            <a:ext cx="8820472" cy="2711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6" name="Picture 2" descr="C:\Users\오창욱\Desktop\도로캡쳐\z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628800"/>
            <a:ext cx="4608512" cy="2707350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직선 화살표 연결선 13"/>
          <p:cNvCxnSpPr>
            <a:stCxn id="26626" idx="2"/>
          </p:cNvCxnSpPr>
          <p:nvPr/>
        </p:nvCxnSpPr>
        <p:spPr>
          <a:xfrm rot="5400000">
            <a:off x="2757322" y="2982476"/>
            <a:ext cx="605020" cy="33123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제목 1"/>
          <p:cNvSpPr txBox="1">
            <a:spLocks/>
          </p:cNvSpPr>
          <p:nvPr/>
        </p:nvSpPr>
        <p:spPr>
          <a:xfrm>
            <a:off x="7643834" y="6500835"/>
            <a:ext cx="1500166" cy="35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 smtClean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HY헤드라인B" pitchFamily="18" charset="-127"/>
                <a:ea typeface="HY헤드라인B" pitchFamily="18" charset="-127"/>
                <a:cs typeface="+mj-cs"/>
              </a:rPr>
              <a:t>-9-</a:t>
            </a:r>
            <a:endParaRPr kumimoji="0" lang="ko-KR" altLang="en-US" sz="2000" b="1" i="1" u="none" strike="noStrike" kern="1200" cap="none" spc="0" normalizeH="0" baseline="0" noProof="0" dirty="0" smtClean="0">
              <a:ln w="3175"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HY헤드라인B" pitchFamily="18" charset="-127"/>
              <a:ea typeface="HY헤드라인B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2.1|7.1|6.5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654</TotalTime>
  <Words>148</Words>
  <Application>Microsoft Office PowerPoint</Application>
  <PresentationFormat>화면 슬라이드 쇼(4:3)</PresentationFormat>
  <Paragraphs>88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6" baseType="lpstr">
      <vt:lpstr>굴림</vt:lpstr>
      <vt:lpstr>Arial</vt:lpstr>
      <vt:lpstr>맑은 고딕</vt:lpstr>
      <vt:lpstr>HY동녘B</vt:lpstr>
      <vt:lpstr>HY헤드라인B</vt:lpstr>
      <vt:lpstr>휴먼둥근헤드라인</vt:lpstr>
      <vt:lpstr>HY강B</vt:lpstr>
      <vt:lpstr> 피아노M</vt:lpstr>
      <vt:lpstr>Office 테마</vt:lpstr>
      <vt:lpstr>아스콘위의 사나이들</vt:lpstr>
      <vt:lpstr>1. 설계조건 2. 차로수 계산 3. 횡단면설계 4. CAD 도면  5. 소감</vt:lpstr>
      <vt:lpstr>도로기하구조 – 횡단면설계 -설계속도 : 80kph -AADT : 50,000대/일 -2.5톤 이상의 중형트럭 혼입률 : 15% -PHF : 0.95 -도로폭 : 30m</vt:lpstr>
      <vt:lpstr>슬라이드 4</vt:lpstr>
      <vt:lpstr>슬라이드 5</vt:lpstr>
      <vt:lpstr>슬라이드 6</vt:lpstr>
      <vt:lpstr>노면경사 1차로 : 1.5%  3차로 : 2.5% 2차로 : 2.0%  길어깨 : 3.0%  </vt:lpstr>
      <vt:lpstr>슬라이드 8</vt:lpstr>
      <vt:lpstr>슬라이드 9</vt:lpstr>
      <vt:lpstr>연석 등책형을 사용 높이 : 20cm 로 설계 </vt:lpstr>
      <vt:lpstr>슬라이드 11</vt:lpstr>
      <vt:lpstr>가로등 </vt:lpstr>
      <vt:lpstr>횡단CAD</vt:lpstr>
      <vt:lpstr>슬라이드 14</vt:lpstr>
      <vt:lpstr>슬라이드 15</vt:lpstr>
      <vt:lpstr>슬라이드 16</vt:lpstr>
      <vt:lpstr>횡</vt:lpstr>
    </vt:vector>
  </TitlesOfParts>
  <Company>구조대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pc1</dc:creator>
  <cp:lastModifiedBy>오창욱</cp:lastModifiedBy>
  <cp:revision>83</cp:revision>
  <dcterms:created xsi:type="dcterms:W3CDTF">2010-03-12T14:39:55Z</dcterms:created>
  <dcterms:modified xsi:type="dcterms:W3CDTF">2010-11-28T14:40:12Z</dcterms:modified>
</cp:coreProperties>
</file>