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61" r:id="rId4"/>
    <p:sldId id="260" r:id="rId5"/>
    <p:sldId id="259" r:id="rId6"/>
    <p:sldId id="257" r:id="rId7"/>
    <p:sldId id="258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B406660-E281-4C48-B22B-C335C58F6BCD}" type="datetimeFigureOut">
              <a:rPr lang="ko-KR" altLang="en-US" smtClean="0"/>
              <a:pPr/>
              <a:t>2010-11-20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3EF686A-EFCF-42A5-AF90-42E8A56A56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sndAc>
      <p:stSnd>
        <p:snd r:embed="rId13" name="chimes.wav"/>
      </p:stSnd>
    </p:sndAc>
  </p:transition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package" Target="../embeddings/Microsoft_Office_Excel_____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Excel_____3.xlsx"/><Relationship Id="rId5" Type="http://schemas.openxmlformats.org/officeDocument/2006/relationships/package" Target="../embeddings/Microsoft_Office_Excel_____2.xlsx"/><Relationship Id="rId4" Type="http://schemas.openxmlformats.org/officeDocument/2006/relationships/package" Target="../embeddings/Microsoft_Office_Excel_____1.xls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57224" y="1571612"/>
            <a:ext cx="8072494" cy="1828800"/>
          </a:xfrm>
        </p:spPr>
        <p:txBody>
          <a:bodyPr>
            <a:noAutofit/>
          </a:bodyPr>
          <a:lstStyle/>
          <a:p>
            <a:pPr algn="ctr"/>
            <a:r>
              <a:rPr lang="en-US" altLang="ko-KR" sz="4400" dirty="0" smtClean="0"/>
              <a:t/>
            </a:r>
            <a:br>
              <a:rPr lang="en-US" altLang="ko-KR" sz="4400" dirty="0" smtClean="0"/>
            </a:br>
            <a:r>
              <a:rPr lang="en-US" altLang="ko-KR" sz="4400" dirty="0" smtClean="0"/>
              <a:t/>
            </a:r>
            <a:br>
              <a:rPr lang="en-US" altLang="ko-KR" sz="4400" dirty="0" smtClean="0"/>
            </a:br>
            <a:r>
              <a:rPr lang="ko-KR" altLang="en-US" sz="4400" dirty="0" smtClean="0"/>
              <a:t>고객요구조사 및 설계사양 </a:t>
            </a:r>
            <a:r>
              <a:rPr lang="en-US" altLang="ko-KR" sz="4400" dirty="0" smtClean="0"/>
              <a:t/>
            </a:r>
            <a:br>
              <a:rPr lang="en-US" altLang="ko-KR" sz="4400" dirty="0" smtClean="0"/>
            </a:br>
            <a:r>
              <a:rPr lang="ko-KR" altLang="en-US" sz="4400" dirty="0" smtClean="0"/>
              <a:t>조사과정</a:t>
            </a:r>
            <a:r>
              <a:rPr lang="en-US" altLang="ko-KR" sz="4400" dirty="0" smtClean="0"/>
              <a:t/>
            </a:r>
            <a:br>
              <a:rPr lang="en-US" altLang="ko-KR" sz="4400" dirty="0" smtClean="0"/>
            </a:br>
            <a:r>
              <a:rPr lang="en-US" altLang="ko-KR" sz="4400" dirty="0" smtClean="0"/>
              <a:t/>
            </a:r>
            <a:br>
              <a:rPr lang="en-US" altLang="ko-KR" sz="4400" dirty="0" smtClean="0"/>
            </a:br>
            <a:endParaRPr lang="ko-KR" altLang="en-US" sz="4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14348" y="4071942"/>
            <a:ext cx="7772400" cy="16430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ko-KR" altLang="en-US" sz="2400" b="1" dirty="0" smtClean="0">
                <a:solidFill>
                  <a:srgbClr val="002060"/>
                </a:solidFill>
              </a:rPr>
              <a:t>프로젝트 명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: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강당의 원활한 소통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algn="l"/>
            <a:r>
              <a:rPr lang="ko-KR" altLang="en-US" sz="2400" b="1" dirty="0" smtClean="0">
                <a:solidFill>
                  <a:srgbClr val="002060"/>
                </a:solidFill>
              </a:rPr>
              <a:t>팀 명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: </a:t>
            </a:r>
            <a:r>
              <a:rPr lang="ko-KR" altLang="en-US" sz="2400" b="1" dirty="0" err="1" smtClean="0">
                <a:solidFill>
                  <a:srgbClr val="002060"/>
                </a:solidFill>
              </a:rPr>
              <a:t>유레카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algn="l"/>
            <a:r>
              <a:rPr lang="ko-KR" altLang="en-US" sz="2400" b="1" dirty="0" smtClean="0">
                <a:solidFill>
                  <a:srgbClr val="002060"/>
                </a:solidFill>
              </a:rPr>
              <a:t>팀원 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: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김동현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,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김주환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,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심재권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,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이형우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, </a:t>
            </a:r>
            <a:r>
              <a:rPr lang="ko-KR" altLang="en-US" sz="2400" b="1" dirty="0" err="1" smtClean="0">
                <a:solidFill>
                  <a:srgbClr val="002060"/>
                </a:solidFill>
              </a:rPr>
              <a:t>진경흠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algn="l"/>
            <a:r>
              <a:rPr lang="ko-KR" altLang="en-US" sz="2400" b="1" dirty="0" smtClean="0">
                <a:solidFill>
                  <a:srgbClr val="002060"/>
                </a:solidFill>
              </a:rPr>
              <a:t>발표 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: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심재권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, </a:t>
            </a:r>
            <a:r>
              <a:rPr lang="ko-KR" altLang="en-US" sz="2400" b="1" dirty="0" err="1" smtClean="0">
                <a:solidFill>
                  <a:srgbClr val="002060"/>
                </a:solidFill>
              </a:rPr>
              <a:t>진경흠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2500306"/>
            <a:ext cx="6357982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smtClean="0">
                <a:solidFill>
                  <a:schemeClr val="accent1"/>
                </a:solidFill>
                <a:latin typeface="+mn-ea"/>
              </a:rPr>
              <a:t>입문공학설계 발표자료</a:t>
            </a:r>
            <a:endParaRPr lang="en-US" altLang="ko-KR" sz="2800" b="1" dirty="0" smtClean="0">
              <a:solidFill>
                <a:schemeClr val="accent1"/>
              </a:solidFill>
              <a:latin typeface="+mn-ea"/>
            </a:endParaRPr>
          </a:p>
          <a:p>
            <a:pPr algn="ctr"/>
            <a:r>
              <a:rPr lang="ko-KR" altLang="en-US" sz="2800" b="1" dirty="0" smtClean="0">
                <a:solidFill>
                  <a:schemeClr val="accent1"/>
                </a:solidFill>
                <a:latin typeface="+mn-ea"/>
              </a:rPr>
              <a:t>담당교수 </a:t>
            </a:r>
            <a:r>
              <a:rPr lang="en-US" altLang="ko-KR" sz="2800" b="1" dirty="0" smtClean="0">
                <a:solidFill>
                  <a:schemeClr val="accent1"/>
                </a:solidFill>
                <a:latin typeface="+mn-ea"/>
              </a:rPr>
              <a:t>: </a:t>
            </a:r>
            <a:r>
              <a:rPr lang="ko-KR" altLang="en-US" sz="2800" b="1" dirty="0" smtClean="0">
                <a:solidFill>
                  <a:schemeClr val="accent1"/>
                </a:solidFill>
                <a:latin typeface="+mn-ea"/>
              </a:rPr>
              <a:t>이영우</a:t>
            </a:r>
            <a:endParaRPr lang="ko-KR" altLang="en-US" sz="2800" b="1" dirty="0">
              <a:solidFill>
                <a:schemeClr val="accent1"/>
              </a:solidFill>
              <a:latin typeface="+mn-ea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0"/>
            <a:ext cx="8183880" cy="105156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3.1. </a:t>
            </a:r>
            <a:r>
              <a:rPr lang="ko-KR" altLang="en-US" dirty="0" smtClean="0">
                <a:solidFill>
                  <a:srgbClr val="FFFF00"/>
                </a:solidFill>
              </a:rPr>
              <a:t>설계사양 후보 리스트</a:t>
            </a:r>
            <a:endParaRPr lang="ko-KR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183562" cy="51917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63927"/>
                <a:gridCol w="1363927"/>
                <a:gridCol w="2168690"/>
                <a:gridCol w="936104"/>
                <a:gridCol w="1008112"/>
                <a:gridCol w="134280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요구순위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설계사양번호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측정기준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단위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목표 값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설계 제한요소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dirty="0" smtClean="0"/>
                    </a:p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A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강당 문의 폭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4</a:t>
                      </a:r>
                      <a:r>
                        <a:rPr kumimoji="0"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B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강당 문의 높이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altLang="ko-K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의자 사이의 간격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70</a:t>
                      </a:r>
                      <a:r>
                        <a:rPr kumimoji="0" lang="ko-KR" alt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위험을 줄일 수 있는 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r>
                        <a:rPr lang="ko-KR" altLang="en-US" sz="1400" dirty="0" smtClean="0"/>
                        <a:t>점 척도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r>
                        <a:rPr lang="ko-KR" altLang="en-US" sz="1400" dirty="0" smtClean="0"/>
                        <a:t>점 이상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안전성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강당 </a:t>
                      </a:r>
                      <a:r>
                        <a:rPr lang="ko-KR" altLang="en-US" sz="1400" baseline="0" dirty="0" smtClean="0"/>
                        <a:t>문 개수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수량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r>
                        <a:rPr lang="ko-KR" altLang="en-US" sz="1400" dirty="0" smtClean="0"/>
                        <a:t>개 이상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강당 문 닫을 때 소리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/>
                        <a:t>25~30</a:t>
                      </a:r>
                      <a:r>
                        <a:rPr kumimoji="0" lang="ko-KR" altLang="en-US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G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강당 문의 디자인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r>
                        <a:rPr lang="ko-KR" altLang="en-US" sz="1400" dirty="0" smtClean="0"/>
                        <a:t>점 척도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r>
                        <a:rPr lang="ko-KR" altLang="en-US" sz="1400" dirty="0" smtClean="0"/>
                        <a:t>점 이상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미학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H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장애자 공간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폭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altLang="ko-KR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1.5</a:t>
                      </a:r>
                      <a:r>
                        <a:rPr kumimoji="0"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I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통로 개수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수량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r>
                        <a:rPr lang="ko-KR" altLang="en-US" sz="1400" dirty="0" smtClean="0"/>
                        <a:t>개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J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출입문 위치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r>
                        <a:rPr lang="ko-KR" altLang="en-US" sz="1400" dirty="0" smtClean="0"/>
                        <a:t>점 척도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r>
                        <a:rPr lang="ko-KR" altLang="en-US" sz="1400" dirty="0" smtClean="0"/>
                        <a:t>점 이상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K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장애자 전용 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수량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r>
                        <a:rPr lang="ko-KR" altLang="en-US" sz="1400" dirty="0" smtClean="0"/>
                        <a:t>개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구조적으로 편리한 강당구조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r>
                        <a:rPr lang="ko-KR" altLang="en-US" sz="1400" dirty="0" smtClean="0"/>
                        <a:t>점 척도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r>
                        <a:rPr lang="ko-KR" altLang="en-US" sz="1400" dirty="0" smtClean="0"/>
                        <a:t>점 이상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M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/>
                        <a:t>기능적으로 편리한 의자설계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r>
                        <a:rPr lang="ko-KR" altLang="en-US" sz="1400" dirty="0" smtClean="0"/>
                        <a:t>점 척도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r>
                        <a:rPr lang="ko-KR" altLang="en-US" sz="1400" dirty="0" smtClean="0"/>
                        <a:t>점 이상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편의성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3.2. </a:t>
            </a:r>
            <a:r>
              <a:rPr lang="ko-KR" altLang="en-US" dirty="0" smtClean="0">
                <a:solidFill>
                  <a:srgbClr val="FFFF00"/>
                </a:solidFill>
              </a:rPr>
              <a:t>설계사양 </a:t>
            </a:r>
            <a:r>
              <a:rPr lang="ko-KR" altLang="en-US" dirty="0" err="1" smtClean="0">
                <a:solidFill>
                  <a:srgbClr val="FFFF00"/>
                </a:solidFill>
              </a:rPr>
              <a:t>상관표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39552" y="1340768"/>
          <a:ext cx="7992884" cy="4968548"/>
        </p:xfrm>
        <a:graphic>
          <a:graphicData uri="http://schemas.openxmlformats.org/drawingml/2006/table">
            <a:tbl>
              <a:tblPr/>
              <a:tblGrid>
                <a:gridCol w="511172"/>
                <a:gridCol w="635093"/>
                <a:gridCol w="495683"/>
                <a:gridCol w="495683"/>
                <a:gridCol w="495683"/>
                <a:gridCol w="495683"/>
                <a:gridCol w="495683"/>
                <a:gridCol w="495683"/>
                <a:gridCol w="495683"/>
                <a:gridCol w="495683"/>
                <a:gridCol w="495683"/>
                <a:gridCol w="495683"/>
                <a:gridCol w="495683"/>
                <a:gridCol w="697053"/>
                <a:gridCol w="697053"/>
              </a:tblGrid>
              <a:tr h="259294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바탕"/>
                        </a:rPr>
                        <a:t>상관도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8E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E8E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바탕"/>
                        </a:rPr>
                        <a:t>설계사양</a:t>
                      </a:r>
                    </a:p>
                  </a:txBody>
                  <a:tcPr marL="57892" marR="57892" marT="28946" marB="28946">
                    <a:lnL w="3175" cap="flat" cmpd="sng" algn="ctr">
                      <a:solidFill>
                        <a:srgbClr val="E8E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9294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A</a:t>
                      </a:r>
                    </a:p>
                  </a:txBody>
                  <a:tcPr marL="57892" marR="57892" marT="28946" marB="28946">
                    <a:lnL w="3175" cap="flat" cmpd="sng" algn="ctr">
                      <a:solidFill>
                        <a:srgbClr val="E8E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B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C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D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E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F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G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H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I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J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K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L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latin typeface="바탕"/>
                        </a:rPr>
                        <a:t>M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</a:tr>
              <a:tr h="4877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요구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8E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1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E8E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7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순위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2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3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4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5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6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7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8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9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10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11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700">
                          <a:solidFill>
                            <a:srgbClr val="000000"/>
                          </a:solidFill>
                          <a:latin typeface="맑은 고딕"/>
                        </a:rPr>
                        <a:t>　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600">
                          <a:solidFill>
                            <a:srgbClr val="000000"/>
                          </a:solidFill>
                          <a:latin typeface="바탕"/>
                        </a:rPr>
                        <a:t>12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○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◎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　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바탕"/>
                        </a:rPr>
                        <a:t>●</a:t>
                      </a:r>
                      <a:endParaRPr lang="ko-KR" alt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86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600">
                          <a:solidFill>
                            <a:srgbClr val="000000"/>
                          </a:solidFill>
                          <a:latin typeface="바탕"/>
                        </a:rPr>
                        <a:t>점수</a:t>
                      </a: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E8E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15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3175" cap="flat" cmpd="sng" algn="ctr">
                      <a:solidFill>
                        <a:srgbClr val="E8E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9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12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8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14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13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11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13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14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7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17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바탕"/>
                        </a:rPr>
                        <a:t>8</a:t>
                      </a:r>
                      <a:endParaRPr lang="en-US" sz="6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바탕"/>
                        </a:rPr>
                        <a:t>21</a:t>
                      </a:r>
                      <a:endParaRPr lang="en-US" sz="6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57892" marR="57892" marT="28946" marB="2894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3.3. </a:t>
            </a:r>
            <a:r>
              <a:rPr lang="ko-KR" altLang="en-US" dirty="0" smtClean="0">
                <a:solidFill>
                  <a:srgbClr val="FFFF00"/>
                </a:solidFill>
              </a:rPr>
              <a:t>주요설계사양 및 설계 제한요소</a:t>
            </a:r>
            <a:endParaRPr lang="ko-KR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683569" y="1628802"/>
          <a:ext cx="7632846" cy="4279409"/>
        </p:xfrm>
        <a:graphic>
          <a:graphicData uri="http://schemas.openxmlformats.org/drawingml/2006/table">
            <a:tbl>
              <a:tblPr/>
              <a:tblGrid>
                <a:gridCol w="844009"/>
                <a:gridCol w="992940"/>
                <a:gridCol w="1217267"/>
                <a:gridCol w="2154869"/>
                <a:gridCol w="738902"/>
                <a:gridCol w="860350"/>
                <a:gridCol w="824509"/>
              </a:tblGrid>
              <a:tr h="6843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설계사양</a:t>
                      </a:r>
                      <a:endParaRPr lang="ko-KR" altLang="en-US" sz="9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번호</a:t>
                      </a:r>
                      <a:endParaRPr lang="ko-KR" altLang="en-US" sz="9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1777" marR="81777" marT="40889" marB="4088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해당 요구순위 번호</a:t>
                      </a:r>
                      <a:endParaRPr lang="ko-KR" altLang="en-US" sz="9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점수</a:t>
                      </a:r>
                      <a:endParaRPr lang="ko-KR" altLang="en-US" sz="9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측정기준</a:t>
                      </a:r>
                      <a:endParaRPr lang="ko-KR" altLang="en-US" sz="9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단위</a:t>
                      </a:r>
                      <a:endParaRPr lang="ko-KR" altLang="en-US" sz="9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>
                          <a:solidFill>
                            <a:srgbClr val="000000"/>
                          </a:solidFill>
                          <a:latin typeface="바탕"/>
                        </a:rPr>
                        <a:t>목표 값</a:t>
                      </a:r>
                      <a:endParaRPr lang="ko-KR" altLang="en-US" sz="9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dirty="0">
                          <a:solidFill>
                            <a:srgbClr val="000000"/>
                          </a:solidFill>
                          <a:latin typeface="바탕"/>
                        </a:rPr>
                        <a:t>설계제한요소</a:t>
                      </a:r>
                      <a:endParaRPr lang="ko-KR" altLang="en-US" sz="9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49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바탕"/>
                        </a:rPr>
                        <a:t>M</a:t>
                      </a:r>
                    </a:p>
                  </a:txBody>
                  <a:tcPr marL="81777" marR="81777" marT="40889" marB="4088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12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21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장애자 전용 문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수량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개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편의성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바탕"/>
                        </a:rPr>
                        <a:t>K</a:t>
                      </a:r>
                    </a:p>
                  </a:txBody>
                  <a:tcPr marL="81777" marR="81777" marT="40889" marB="4088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10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17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출입문 위치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5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점척도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4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점이상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편의성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바탕"/>
                        </a:rPr>
                        <a:t>A</a:t>
                      </a:r>
                    </a:p>
                  </a:txBody>
                  <a:tcPr marL="81777" marR="81777" marT="40889" marB="4088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15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강당문의 폭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바탕"/>
                        </a:rPr>
                        <a:t>m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바탕"/>
                        </a:rPr>
                        <a:t>4m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편의성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바탕"/>
                        </a:rPr>
                        <a:t>E</a:t>
                      </a:r>
                    </a:p>
                  </a:txBody>
                  <a:tcPr marL="81777" marR="81777" marT="40889" marB="4088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5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14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위험을 줄일 수 있는 문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5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점척도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4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점이상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안전성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바탕"/>
                        </a:rPr>
                        <a:t>I</a:t>
                      </a:r>
                    </a:p>
                  </a:txBody>
                  <a:tcPr marL="81777" marR="81777" marT="40889" marB="4088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9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14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강당 문 개수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수량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2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개이상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편의성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바탕"/>
                        </a:rPr>
                        <a:t>F</a:t>
                      </a:r>
                    </a:p>
                  </a:txBody>
                  <a:tcPr marL="81777" marR="81777" marT="40889" marB="4088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6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13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통로 개수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수량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5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개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편의성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바탕"/>
                        </a:rPr>
                        <a:t>H</a:t>
                      </a:r>
                    </a:p>
                  </a:txBody>
                  <a:tcPr marL="81777" marR="81777" marT="40889" marB="4088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8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13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고객에게 편리한 의자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5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점척도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4</a:t>
                      </a: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점이상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편의성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바탕"/>
                        </a:rPr>
                        <a:t>C</a:t>
                      </a:r>
                    </a:p>
                  </a:txBody>
                  <a:tcPr marL="81777" marR="81777" marT="40889" marB="40889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2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12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의자사이의 간격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>
                          <a:solidFill>
                            <a:srgbClr val="000000"/>
                          </a:solidFill>
                          <a:latin typeface="바탕"/>
                        </a:rPr>
                        <a:t>㎝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>
                          <a:solidFill>
                            <a:srgbClr val="000000"/>
                          </a:solidFill>
                          <a:latin typeface="바탕"/>
                        </a:rPr>
                        <a:t>70㎝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dirty="0">
                          <a:solidFill>
                            <a:srgbClr val="000000"/>
                          </a:solidFill>
                          <a:latin typeface="바탕"/>
                        </a:rPr>
                        <a:t>편의성</a:t>
                      </a:r>
                    </a:p>
                  </a:txBody>
                  <a:tcPr marL="81777" marR="81777" marT="40889" marB="4088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683568" y="2132856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ko-KR" altLang="en-US" sz="8800" dirty="0" smtClean="0"/>
              <a:t>감사합니다</a:t>
            </a:r>
            <a:r>
              <a:rPr lang="en-US" altLang="ko-KR" sz="8800" dirty="0" smtClean="0"/>
              <a:t>.</a:t>
            </a:r>
            <a:endParaRPr lang="ko-KR" altLang="en-US" sz="8800" dirty="0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183880" cy="1051560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차례</a:t>
            </a:r>
            <a:endParaRPr lang="ko-KR" altLang="en-US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42910" y="1500174"/>
            <a:ext cx="8183880" cy="418795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b="1" dirty="0" smtClean="0">
                <a:solidFill>
                  <a:srgbClr val="002060"/>
                </a:solidFill>
              </a:rPr>
              <a:t>1.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팀 프로젝트 소개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altLang="ko-KR" sz="2400" b="1" dirty="0" smtClean="0">
                <a:solidFill>
                  <a:srgbClr val="002060"/>
                </a:solidFill>
              </a:rPr>
              <a:t>2.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고객요구조사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altLang="ko-KR" sz="2400" b="1" dirty="0" smtClean="0">
                <a:solidFill>
                  <a:srgbClr val="002060"/>
                </a:solidFill>
              </a:rPr>
              <a:t>   2.1.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설문조사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altLang="ko-KR" sz="2400" b="1" dirty="0" smtClean="0">
                <a:solidFill>
                  <a:srgbClr val="002060"/>
                </a:solidFill>
              </a:rPr>
              <a:t>   2.2.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고객의 요구리스트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altLang="ko-KR" sz="2400" b="1" dirty="0" smtClean="0">
                <a:solidFill>
                  <a:srgbClr val="002060"/>
                </a:solidFill>
              </a:rPr>
              <a:t>   2.3.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요구 순위 결정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altLang="ko-KR" sz="2400" b="1" dirty="0" smtClean="0">
                <a:solidFill>
                  <a:srgbClr val="002060"/>
                </a:solidFill>
              </a:rPr>
              <a:t>3.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설계사양조사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altLang="ko-KR" sz="2400" b="1" dirty="0" smtClean="0">
                <a:solidFill>
                  <a:srgbClr val="002060"/>
                </a:solidFill>
              </a:rPr>
              <a:t>   3.1.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설계사양 후보 리스트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altLang="ko-KR" sz="2400" b="1" dirty="0" smtClean="0">
                <a:solidFill>
                  <a:srgbClr val="002060"/>
                </a:solidFill>
              </a:rPr>
              <a:t>   3.2.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설계사양 상관 표</a:t>
            </a:r>
            <a:endParaRPr lang="en-US" altLang="ko-KR" sz="2400" b="1" dirty="0" smtClean="0">
              <a:solidFill>
                <a:srgbClr val="002060"/>
              </a:solidFill>
            </a:endParaRPr>
          </a:p>
          <a:p>
            <a:pPr marL="514350" indent="-514350">
              <a:buNone/>
            </a:pPr>
            <a:r>
              <a:rPr lang="en-US" altLang="ko-KR" sz="2400" b="1" dirty="0" smtClean="0">
                <a:solidFill>
                  <a:srgbClr val="002060"/>
                </a:solidFill>
              </a:rPr>
              <a:t>   3.3.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주요 설계사양 및 설계제한요소</a:t>
            </a:r>
            <a:endParaRPr lang="en-US" altLang="ko-KR" sz="24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accent2">
                    <a:lumMod val="50000"/>
                  </a:schemeClr>
                </a:solidFill>
              </a:rPr>
              <a:t>1. </a:t>
            </a:r>
            <a:r>
              <a:rPr lang="ko-KR" altLang="en-US" dirty="0" smtClean="0">
                <a:solidFill>
                  <a:schemeClr val="accent2">
                    <a:lumMod val="50000"/>
                  </a:schemeClr>
                </a:solidFill>
              </a:rPr>
              <a:t>팀 프로젝트 소개</a:t>
            </a:r>
            <a:endParaRPr lang="ko-KR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714488"/>
            <a:ext cx="4857784" cy="4187952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강당의 원활한 소통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sz="1800" b="1" dirty="0" smtClean="0"/>
              <a:t>소통(疏通) </a:t>
            </a:r>
            <a:r>
              <a:rPr lang="en-US" altLang="ko-KR" sz="1800" b="1" dirty="0" smtClean="0"/>
              <a:t>: </a:t>
            </a:r>
            <a:r>
              <a:rPr lang="ko-KR" altLang="en-US" sz="1800" b="1" dirty="0" smtClean="0"/>
              <a:t>막히지 아니하고 잘 통함</a:t>
            </a:r>
            <a:r>
              <a:rPr lang="en-US" altLang="ko-KR" sz="1800" b="1" dirty="0" smtClean="0"/>
              <a:t>.</a:t>
            </a:r>
          </a:p>
          <a:p>
            <a:pPr>
              <a:buNone/>
            </a:pPr>
            <a:endParaRPr lang="en-US" altLang="ko-KR" sz="1800" b="1" dirty="0" smtClean="0"/>
          </a:p>
          <a:p>
            <a:pPr>
              <a:buNone/>
            </a:pPr>
            <a:r>
              <a:rPr lang="ko-KR" altLang="en-US" sz="1800" b="1" dirty="0" smtClean="0"/>
              <a:t>팀 프로젝트 선정 동기 </a:t>
            </a:r>
            <a:endParaRPr lang="en-US" altLang="ko-KR" sz="1800" b="1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1800" b="1" dirty="0" smtClean="0"/>
              <a:t>   캠퍼스 환경 개선이라는 메인 프로젝트에 맞는 주제를 찾던 중 강당 에 소통에 불편하게 만드는 요소가 곳곳에 보였고 이 요소들을 개선하기 위해 선정</a:t>
            </a:r>
            <a:endParaRPr lang="en-US" altLang="ko-KR" sz="1800" b="1" dirty="0" smtClean="0"/>
          </a:p>
          <a:p>
            <a:pPr>
              <a:buNone/>
            </a:pPr>
            <a:endParaRPr lang="en-US" altLang="ko-KR" sz="1800" b="1" dirty="0" smtClean="0"/>
          </a:p>
        </p:txBody>
      </p:sp>
      <p:pic>
        <p:nvPicPr>
          <p:cNvPr id="4" name="그림 3" descr="D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785794"/>
            <a:ext cx="3212038" cy="4929222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2.1 </a:t>
            </a:r>
            <a:r>
              <a:rPr lang="ko-KR" altLang="en-US" dirty="0" smtClean="0">
                <a:solidFill>
                  <a:srgbClr val="FFFF00"/>
                </a:solidFill>
              </a:rPr>
              <a:t>설문조사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2400" b="1" dirty="0" smtClean="0"/>
              <a:t>설문조사 </a:t>
            </a:r>
            <a:r>
              <a:rPr lang="ko-KR" altLang="en-US" sz="2400" b="1" dirty="0" smtClean="0"/>
              <a:t>내</a:t>
            </a:r>
            <a:r>
              <a:rPr lang="ko-KR" altLang="en-US" sz="2400" b="1" dirty="0" smtClean="0"/>
              <a:t>용</a:t>
            </a:r>
            <a:endParaRPr lang="ko-KR" alt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2400" dirty="0" smtClean="0"/>
              <a:t>(</a:t>
            </a:r>
            <a:r>
              <a:rPr lang="ko-KR" altLang="en-US" sz="2400" dirty="0" smtClean="0"/>
              <a:t>주제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강당의 원활한 소통</a:t>
            </a:r>
            <a:r>
              <a:rPr lang="en-US" altLang="ko-KR" sz="2400" dirty="0" smtClean="0"/>
              <a:t>)</a:t>
            </a:r>
            <a:endParaRPr lang="ko-KR" altLang="en-US" sz="240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400" dirty="0" smtClean="0"/>
              <a:t>◉설문 조사표의 배포 수 </a:t>
            </a:r>
            <a:r>
              <a:rPr lang="en-US" altLang="ko-KR" sz="2400" dirty="0" smtClean="0"/>
              <a:t>: 30</a:t>
            </a:r>
            <a:r>
              <a:rPr lang="ko-KR" altLang="en-US" sz="2400" dirty="0" smtClean="0"/>
              <a:t>부</a:t>
            </a:r>
            <a:endParaRPr lang="en-US" altLang="ko-KR" sz="24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유효 회답 수 </a:t>
            </a:r>
            <a:r>
              <a:rPr lang="en-US" altLang="ko-KR" sz="2400" dirty="0" smtClean="0"/>
              <a:t>: 20</a:t>
            </a:r>
            <a:r>
              <a:rPr lang="ko-KR" altLang="en-US" sz="2400" dirty="0" smtClean="0"/>
              <a:t>부 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  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무효 회답 수 </a:t>
            </a:r>
            <a:r>
              <a:rPr lang="en-US" altLang="ko-KR" sz="2400" dirty="0" smtClean="0"/>
              <a:t>: 10</a:t>
            </a:r>
            <a:r>
              <a:rPr lang="ko-KR" altLang="en-US" sz="2400" dirty="0" smtClean="0"/>
              <a:t>부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400" dirty="0" smtClean="0"/>
              <a:t>◉장소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기숙사 </a:t>
            </a:r>
            <a:r>
              <a:rPr lang="ko-KR" altLang="en-US" sz="2400" dirty="0" smtClean="0"/>
              <a:t>및 </a:t>
            </a:r>
            <a:r>
              <a:rPr lang="ko-KR" altLang="en-US" sz="2400" dirty="0" smtClean="0"/>
              <a:t>학생회관 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400" dirty="0" smtClean="0"/>
              <a:t>◉ 연령층 </a:t>
            </a:r>
            <a:r>
              <a:rPr lang="en-US" altLang="ko-KR" sz="2400" dirty="0" smtClean="0"/>
              <a:t>: 20</a:t>
            </a:r>
            <a:r>
              <a:rPr lang="ko-KR" altLang="en-US" sz="2400" dirty="0" smtClean="0"/>
              <a:t>대</a:t>
            </a:r>
            <a:r>
              <a:rPr lang="en-US" altLang="ko-KR" sz="2400" dirty="0" smtClean="0"/>
              <a:t>~30</a:t>
            </a:r>
            <a:r>
              <a:rPr lang="ko-KR" altLang="en-US" sz="2400" dirty="0" smtClean="0"/>
              <a:t>대</a:t>
            </a:r>
          </a:p>
          <a:p>
            <a:endParaRPr lang="ko-KR" altLang="en-US" sz="2400" dirty="0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428604"/>
            <a:ext cx="8541070" cy="6072230"/>
          </a:xfrm>
        </p:spPr>
        <p:txBody>
          <a:bodyPr/>
          <a:lstStyle/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</a:rPr>
              <a:t> </a:t>
            </a:r>
            <a:endParaRPr kumimoji="1" lang="ko-KR" altLang="ko-KR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바탕"/>
                <a:ea typeface="굴림" pitchFamily="50" charset="-127"/>
              </a:rPr>
              <a:t> </a:t>
            </a:r>
            <a:r>
              <a:rPr kumimoji="1" lang="ko-KR" altLang="ko-KR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굴림" pitchFamily="50" charset="-127"/>
                <a:ea typeface="굴림" pitchFamily="50" charset="-127"/>
              </a:rPr>
              <a:t> </a:t>
            </a: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00034" y="500042"/>
          <a:ext cx="4155722" cy="2643206"/>
        </p:xfrm>
        <a:graphic>
          <a:graphicData uri="http://schemas.openxmlformats.org/presentationml/2006/ole">
            <p:oleObj spid="_x0000_s16386" name="워크시트" r:id="rId4" imgW="4591203" imgH="2762386" progId="Excel.Sheet.12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786314" y="500042"/>
          <a:ext cx="3837119" cy="2714644"/>
        </p:xfrm>
        <a:graphic>
          <a:graphicData uri="http://schemas.openxmlformats.org/presentationml/2006/ole">
            <p:oleObj spid="_x0000_s16387" name="워크시트" r:id="rId5" imgW="4591203" imgH="3248161" progId="Excel.Sheet.12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500034" y="3214686"/>
          <a:ext cx="4143404" cy="2857520"/>
        </p:xfrm>
        <a:graphic>
          <a:graphicData uri="http://schemas.openxmlformats.org/presentationml/2006/ole">
            <p:oleObj spid="_x0000_s16389" name="워크시트" r:id="rId6" imgW="4572000" imgH="3362461" progId="Excel.Sheet.12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4788024" y="3212976"/>
          <a:ext cx="3870954" cy="2714644"/>
        </p:xfrm>
        <a:graphic>
          <a:graphicData uri="http://schemas.openxmlformats.org/presentationml/2006/ole">
            <p:oleObj spid="_x0000_s16390" name="워크시트" r:id="rId7" imgW="4591203" imgH="2762386" progId="Excel.Sheet.12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62293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2.2 </a:t>
            </a:r>
            <a:r>
              <a:rPr lang="ko-KR" altLang="en-US" dirty="0" smtClean="0">
                <a:solidFill>
                  <a:srgbClr val="FFFF00"/>
                </a:solidFill>
              </a:rPr>
              <a:t>고객의 요구 리스트</a:t>
            </a:r>
            <a:endParaRPr lang="ko-KR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10" name="내용 개체 틀 9"/>
          <p:cNvGraphicFramePr>
            <a:graphicFrameLocks noGrp="1"/>
          </p:cNvGraphicFramePr>
          <p:nvPr>
            <p:ph idx="1"/>
          </p:nvPr>
        </p:nvGraphicFramePr>
        <p:xfrm>
          <a:off x="571472" y="1571612"/>
          <a:ext cx="8072493" cy="4143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534"/>
                <a:gridCol w="3341182"/>
                <a:gridCol w="3631467"/>
                <a:gridCol w="673310"/>
              </a:tblGrid>
              <a:tr h="517476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고객의 표현과 요구로서의 표현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요구순위</a:t>
                      </a:r>
                      <a:endParaRPr lang="ko-KR" altLang="en-US" dirty="0"/>
                    </a:p>
                  </a:txBody>
                  <a:tcPr/>
                </a:tc>
              </a:tr>
              <a:tr h="67384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번호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고객의 솔직한 표현</a:t>
                      </a:r>
                      <a:endParaRPr lang="en-US" altLang="ko-KR" dirty="0" smtClean="0"/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문제점을 나타내는 표현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설계에 반영할 수 있는 형태로 표현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목표를 나타내는 표현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454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사람들이 앉아있는 경우 의자간 앞뒤간격 공간확보가 어려워 이동하기 힘들다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사람들이 앉아있을 때에도 앞뒤</a:t>
                      </a:r>
                      <a:r>
                        <a:rPr lang="ko-KR" altLang="en-US" sz="1400" baseline="0" dirty="0" smtClean="0"/>
                        <a:t> 의자간격</a:t>
                      </a:r>
                      <a:r>
                        <a:rPr lang="ko-KR" altLang="en-US" sz="1400" dirty="0" smtClean="0"/>
                        <a:t> 공간확보가 쉬운 의자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454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수업 중에 문을 열고 닫을 때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소음이 거슬린다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열고 닫을 때 소음이 적은 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7010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장애학우들의 전동휠체어가 자리할 곳이 없어 통로에서 자리하고 있어 통행에 불편하다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장애 학우들의 전동휠체어가 자리하고 있어도 통행에 불편을 주지 않는 통로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454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수업이 끝날 때 출입문으로 사람이 몰려 불편하다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출입문으로 사람이 몰려도 불편하지 않은 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4549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화재 등 재난 발생 시 출입구가 한쪽에 있어 탈출하기 힘들다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재난 발생시 탈출에 용이한 출입문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39552" y="1916832"/>
          <a:ext cx="8143932" cy="42148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7452"/>
                <a:gridCol w="3574514"/>
                <a:gridCol w="3460870"/>
                <a:gridCol w="611096"/>
              </a:tblGrid>
              <a:tr h="656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/>
                        <a:t>6</a:t>
                      </a:r>
                      <a:endParaRPr lang="ko-KR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/>
                        <a:t>장애학우들만 따로  출입할 수 있는 문이 없다</a:t>
                      </a:r>
                      <a:r>
                        <a:rPr lang="en-US" altLang="ko-KR" sz="1400" b="0" dirty="0" smtClean="0"/>
                        <a:t>.</a:t>
                      </a:r>
                      <a:endParaRPr lang="ko-KR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/>
                        <a:t>장애학우들만 따로 이용할 수 있는 문</a:t>
                      </a:r>
                      <a:endParaRPr lang="ko-KR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5299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문이 단조롭다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단조롭지 않은 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56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강당 안에 통로의 개수가 적어 이동하기가 불편하다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불편하지 않은 통로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56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강당 문이 너무 건물 구조에만 맞추어져 있다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사용자의 편의에 맞는 </a:t>
                      </a:r>
                      <a:r>
                        <a:rPr lang="ko-KR" altLang="en-US" sz="1400" dirty="0" err="1" smtClean="0"/>
                        <a:t>문위치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5625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강당에 사람이 너무 많아 구조적으로 불편하다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구조적으로 편리한 강당구조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299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기능적인 의자가 부족하다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기능적으로 편리한 의자설계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299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문이 안전사고의 위험이 있다</a:t>
                      </a:r>
                      <a:r>
                        <a:rPr lang="en-US" altLang="ko-KR" sz="1400" dirty="0" smtClean="0"/>
                        <a:t>.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안전사고의 위험을 줄일 수 있는 문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622932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2.2 </a:t>
            </a:r>
            <a:r>
              <a:rPr lang="ko-KR" altLang="en-US" dirty="0" smtClean="0">
                <a:solidFill>
                  <a:srgbClr val="FFFF00"/>
                </a:solidFill>
              </a:rPr>
              <a:t>고객의 요구 리스트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69437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2.3. </a:t>
            </a:r>
            <a:r>
              <a:rPr lang="ko-KR" altLang="en-US" dirty="0" smtClean="0">
                <a:solidFill>
                  <a:srgbClr val="FFFF00"/>
                </a:solidFill>
              </a:rPr>
              <a:t>요구 순위 결정</a:t>
            </a:r>
            <a:endParaRPr lang="ko-KR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500034" y="1214423"/>
          <a:ext cx="8183562" cy="250033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27854"/>
                <a:gridCol w="2727854"/>
                <a:gridCol w="2727854"/>
              </a:tblGrid>
              <a:tr h="53009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판정기준 후보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얻은 투표수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순위</a:t>
                      </a:r>
                      <a:endParaRPr lang="ko-KR" altLang="en-US" sz="2400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창의성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1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6</a:t>
                      </a:r>
                      <a:endParaRPr lang="ko-KR" altLang="en-US" sz="12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편의성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3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4</a:t>
                      </a:r>
                      <a:endParaRPr lang="ko-KR" altLang="en-US" sz="12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안정성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5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1</a:t>
                      </a:r>
                      <a:endParaRPr lang="ko-KR" altLang="en-US" sz="12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설계비용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2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5</a:t>
                      </a:r>
                      <a:endParaRPr lang="ko-KR" altLang="en-US" sz="12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실용성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4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2</a:t>
                      </a:r>
                      <a:endParaRPr lang="ko-KR" altLang="en-US" sz="1200" b="1" dirty="0"/>
                    </a:p>
                  </a:txBody>
                  <a:tcPr/>
                </a:tc>
              </a:tr>
              <a:tr h="32837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디자인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4</a:t>
                      </a:r>
                      <a:endParaRPr lang="ko-KR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2</a:t>
                      </a:r>
                      <a:endParaRPr lang="ko-KR" altLang="en-US" sz="12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571604" y="3929066"/>
          <a:ext cx="6096000" cy="1854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판정기준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가중치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안정성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0.4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실용성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0.3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디자인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0.3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총합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54868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 smtClean="0">
                <a:solidFill>
                  <a:srgbClr val="FFFF00"/>
                </a:solidFill>
              </a:rPr>
              <a:t>2.3. </a:t>
            </a:r>
            <a:r>
              <a:rPr lang="ko-KR" altLang="en-US" sz="3600" b="1" dirty="0" smtClean="0">
                <a:solidFill>
                  <a:srgbClr val="FFFF00"/>
                </a:solidFill>
              </a:rPr>
              <a:t>요구 순위 결정</a:t>
            </a:r>
            <a:endParaRPr lang="ko-KR" altLang="en-US" sz="3600" b="1" dirty="0">
              <a:solidFill>
                <a:srgbClr val="FFFF00"/>
              </a:solidFill>
            </a:endParaRPr>
          </a:p>
        </p:txBody>
      </p:sp>
      <p:graphicFrame>
        <p:nvGraphicFramePr>
          <p:cNvPr id="9" name="내용 개체 틀 8"/>
          <p:cNvGraphicFramePr>
            <a:graphicFrameLocks noGrp="1"/>
          </p:cNvGraphicFramePr>
          <p:nvPr>
            <p:ph idx="1"/>
          </p:nvPr>
        </p:nvGraphicFramePr>
        <p:xfrm>
          <a:off x="1691680" y="1268760"/>
          <a:ext cx="5760639" cy="48158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04456"/>
                <a:gridCol w="1008112"/>
                <a:gridCol w="648071"/>
              </a:tblGrid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고객 요구 리스트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총점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순위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사람이 몰려도 불편하지 않은 강당 문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3.4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공간 확보가 쉬운 의자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3.0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수업 중에 문을 닫을 때 소음이 적은 출입문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2.7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안전사고의 위험을 줄일 수 있는 출입문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장애학우들이 있어도 통행에 불편 없는 통로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2.1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dirty="0" smtClean="0"/>
                        <a:t>사람이 많아도 불편하지 않은 통로</a:t>
                      </a:r>
                      <a:endParaRPr lang="ko-KR" altLang="en-US" sz="1400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2.1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기능적으로 편리한 의자설계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1.9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재난 발생 시 탈출에 용이한 출입구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1.4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단조롭지 않은 문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1.1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사용자의 편의에 맞는 문 위치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0.8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구조적으로 편리한 강당구조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0.7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11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장애학우들만 따로 이용할 수 있는 출입문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0.3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298</TotalTime>
  <Words>847</Words>
  <Application>Microsoft Office PowerPoint</Application>
  <PresentationFormat>화면 슬라이드 쇼(4:3)</PresentationFormat>
  <Paragraphs>511</Paragraphs>
  <Slides>13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모양</vt:lpstr>
      <vt:lpstr>워크시트</vt:lpstr>
      <vt:lpstr>  고객요구조사 및 설계사양  조사과정  </vt:lpstr>
      <vt:lpstr>차례</vt:lpstr>
      <vt:lpstr>1. 팀 프로젝트 소개</vt:lpstr>
      <vt:lpstr>2.1 설문조사</vt:lpstr>
      <vt:lpstr>슬라이드 5</vt:lpstr>
      <vt:lpstr>2.2 고객의 요구 리스트</vt:lpstr>
      <vt:lpstr>2.2 고객의 요구 리스트</vt:lpstr>
      <vt:lpstr>2.3. 요구 순위 결정</vt:lpstr>
      <vt:lpstr>슬라이드 9</vt:lpstr>
      <vt:lpstr>3.1. 설계사양 후보 리스트</vt:lpstr>
      <vt:lpstr>3.2. 설계사양 상관표</vt:lpstr>
      <vt:lpstr>3.3. 주요설계사양 및 설계 제한요소</vt:lpstr>
      <vt:lpstr>감사합니다.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고객요구조사 및 설계사양  조사과정  </dc:title>
  <dc:creator>Korean</dc:creator>
  <cp:lastModifiedBy>Windows XP</cp:lastModifiedBy>
  <cp:revision>31</cp:revision>
  <dcterms:created xsi:type="dcterms:W3CDTF">2010-11-20T02:13:49Z</dcterms:created>
  <dcterms:modified xsi:type="dcterms:W3CDTF">2010-11-20T12:38:28Z</dcterms:modified>
</cp:coreProperties>
</file>