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8"/>
  </p:notesMasterIdLst>
  <p:sldIdLst>
    <p:sldId id="256" r:id="rId2"/>
    <p:sldId id="261" r:id="rId3"/>
    <p:sldId id="286" r:id="rId4"/>
    <p:sldId id="263" r:id="rId5"/>
    <p:sldId id="271" r:id="rId6"/>
    <p:sldId id="270" r:id="rId7"/>
    <p:sldId id="287" r:id="rId8"/>
    <p:sldId id="266" r:id="rId9"/>
    <p:sldId id="284" r:id="rId10"/>
    <p:sldId id="285" r:id="rId11"/>
    <p:sldId id="322" r:id="rId12"/>
    <p:sldId id="323" r:id="rId13"/>
    <p:sldId id="283" r:id="rId14"/>
    <p:sldId id="282" r:id="rId15"/>
    <p:sldId id="281" r:id="rId16"/>
    <p:sldId id="295" r:id="rId17"/>
    <p:sldId id="303" r:id="rId18"/>
    <p:sldId id="302" r:id="rId19"/>
    <p:sldId id="301" r:id="rId20"/>
    <p:sldId id="300" r:id="rId21"/>
    <p:sldId id="299" r:id="rId22"/>
    <p:sldId id="298" r:id="rId23"/>
    <p:sldId id="297" r:id="rId24"/>
    <p:sldId id="288" r:id="rId25"/>
    <p:sldId id="280" r:id="rId26"/>
    <p:sldId id="327" r:id="rId27"/>
    <p:sldId id="289" r:id="rId28"/>
    <p:sldId id="279" r:id="rId29"/>
    <p:sldId id="278" r:id="rId30"/>
    <p:sldId id="277" r:id="rId31"/>
    <p:sldId id="305" r:id="rId32"/>
    <p:sldId id="328" r:id="rId33"/>
    <p:sldId id="306" r:id="rId34"/>
    <p:sldId id="276" r:id="rId35"/>
    <p:sldId id="331" r:id="rId36"/>
    <p:sldId id="332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BE"/>
    <a:srgbClr val="E5F3E9"/>
    <a:srgbClr val="D4ECDB"/>
    <a:srgbClr val="7CC693"/>
    <a:srgbClr val="9BCDFF"/>
    <a:srgbClr val="66CCFF"/>
    <a:srgbClr val="CAE8D3"/>
    <a:srgbClr val="006666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7" autoAdjust="0"/>
    <p:restoredTop sz="96071" autoAdjust="0"/>
  </p:normalViewPr>
  <p:slideViewPr>
    <p:cSldViewPr>
      <p:cViewPr>
        <p:scale>
          <a:sx n="100" d="100"/>
          <a:sy n="100" d="100"/>
        </p:scale>
        <p:origin x="-57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fld id="{57ACEB3C-E221-4DDF-BBE4-0698A6610E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CEB3C-E221-4DDF-BBE4-0698A6610EB8}" type="slidenum">
              <a:rPr lang="en-US" altLang="ko-KR" smtClean="0"/>
              <a:pPr/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94" name="Picture 86" descr="ptmind_m119_속지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93" name="Picture 85" descr="ptmind_m119_속지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34" name="Picture 26" descr="CampusMon"/>
          <p:cNvPicPr>
            <a:picLocks noChangeAspect="1" noChangeArrowheads="1"/>
          </p:cNvPicPr>
          <p:nvPr userDrawn="1"/>
        </p:nvPicPr>
        <p:blipFill>
          <a:blip r:embed="rId1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5" name="Picture 27" descr="H_Mon_noTag_CMYK"/>
          <p:cNvPicPr>
            <a:picLocks noChangeAspect="1" noChangeArrowheads="1"/>
          </p:cNvPicPr>
          <p:nvPr userDrawn="1"/>
        </p:nvPicPr>
        <p:blipFill>
          <a:blip r:embed="rId16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95" name="Picture 87" descr="ptmind_m119_속지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1"/>
            <a:ext cx="8963025" cy="828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4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4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Picture 150" descr="ptmind_m119_표지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2197" name="Picture 149" descr="ptmind_m119_표지"/>
          <p:cNvPicPr>
            <a:picLocks noChangeAspect="1" noChangeArrowheads="1"/>
          </p:cNvPicPr>
          <p:nvPr/>
        </p:nvPicPr>
        <p:blipFill>
          <a:blip r:embed="rId3" cstate="print"/>
          <a:srcRect t="8067" b="11211"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</p:spPr>
      </p:pic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948264" y="4077072"/>
            <a:ext cx="19764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en-US" altLang="ko-KR" sz="2000" b="1" dirty="0" smtClean="0">
                <a:latin typeface="HY중고딕" pitchFamily="18" charset="-127"/>
                <a:ea typeface="HY중고딕" pitchFamily="18" charset="-127"/>
              </a:rPr>
              <a:t>2</a:t>
            </a: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조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김동혁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김민제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이병재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정현호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err="1" smtClean="0">
                <a:latin typeface="HY중고딕" pitchFamily="18" charset="-127"/>
                <a:ea typeface="HY중고딕" pitchFamily="18" charset="-127"/>
              </a:rPr>
              <a:t>채선우</a:t>
            </a:r>
            <a:endParaRPr kumimoji="1" lang="ko-KR" altLang="en-US" sz="2000" b="1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038226" y="1911350"/>
            <a:ext cx="677413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ko-KR" altLang="en-US" sz="3600" dirty="0" smtClean="0">
                <a:latin typeface="HY헤드라인M" pitchFamily="18" charset="-127"/>
                <a:ea typeface="HY헤드라인M" pitchFamily="18" charset="-127"/>
              </a:rPr>
              <a:t>도로기하구조 설계</a:t>
            </a:r>
            <a:endParaRPr kumimoji="1" lang="en-US" altLang="ko-KR" sz="3600" dirty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en-US" altLang="ko-KR" sz="3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3600" dirty="0" smtClean="0">
                <a:latin typeface="HY견명조" pitchFamily="18" charset="-127"/>
                <a:ea typeface="HY견명조" pitchFamily="18" charset="-127"/>
              </a:rPr>
              <a:t>대구대학교 토목공학과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571736" y="1071546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결과부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515" t="18571" r="51563" b="16428"/>
          <a:stretch>
            <a:fillRect/>
          </a:stretch>
        </p:blipFill>
        <p:spPr bwMode="auto">
          <a:xfrm>
            <a:off x="0" y="1428736"/>
            <a:ext cx="8929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571736" y="1071546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결과부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l="32813" t="18571" r="22265" b="15714"/>
          <a:stretch>
            <a:fillRect/>
          </a:stretch>
        </p:blipFill>
        <p:spPr bwMode="auto">
          <a:xfrm>
            <a:off x="0" y="1428736"/>
            <a:ext cx="8929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571736" y="1071546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결과부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l="53516" t="18571" r="1953" b="16428"/>
          <a:stretch>
            <a:fillRect/>
          </a:stretch>
        </p:blipFill>
        <p:spPr bwMode="auto">
          <a:xfrm>
            <a:off x="0" y="1428736"/>
            <a:ext cx="8929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IMG_098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46314" y="2397364"/>
            <a:ext cx="4680000" cy="3600000"/>
          </a:xfrm>
          <a:prstGeom prst="rect">
            <a:avLst/>
          </a:prstGeom>
        </p:spPr>
      </p:pic>
      <p:pic>
        <p:nvPicPr>
          <p:cNvPr id="7" name="그림 6" descr="IMG_102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857364"/>
            <a:ext cx="3600000" cy="4680000"/>
          </a:xfrm>
          <a:prstGeom prst="rect">
            <a:avLst/>
          </a:prstGeom>
        </p:spPr>
      </p:pic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과정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643042" y="6072206"/>
            <a:ext cx="1357322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A+16.73m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929322" y="6072206"/>
            <a:ext cx="1357322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rPr>
              <a:t>No.18</a:t>
            </a: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 descr="IMG_099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571472" y="1820834"/>
            <a:ext cx="3600000" cy="4680000"/>
          </a:xfrm>
          <a:prstGeom prst="rect">
            <a:avLst/>
          </a:prstGeom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그림 8" descr="IMG_099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829652" y="1820834"/>
            <a:ext cx="3600000" cy="4680000"/>
          </a:xfrm>
          <a:prstGeom prst="rect">
            <a:avLst/>
          </a:prstGeom>
        </p:spPr>
      </p:pic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과정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 l="28515" t="18571" r="26953" b="24286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3" cstate="print"/>
          <a:srcRect l="31641" t="15714" r="24609" b="27857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3" cstate="print"/>
          <a:srcRect l="29297" t="17857" r="28515" b="25714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4034" name="Picture 2"/>
          <p:cNvPicPr>
            <a:picLocks noChangeArrowheads="1"/>
          </p:cNvPicPr>
          <p:nvPr/>
        </p:nvPicPr>
        <p:blipFill>
          <a:blip r:embed="rId3" cstate="print"/>
          <a:srcRect l="32813" t="16429" r="23437" b="27142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>
          <a:blip r:embed="rId3" cstate="print"/>
          <a:srcRect l="31641" t="16429" r="25390" b="27142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4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90" y="1557338"/>
            <a:ext cx="1970087" cy="2030412"/>
          </a:xfrm>
          <a:prstGeom prst="rect">
            <a:avLst/>
          </a:prstGeom>
          <a:noFill/>
        </p:spPr>
      </p:pic>
      <p:sp>
        <p:nvSpPr>
          <p:cNvPr id="71935" name="AutoShape 255"/>
          <p:cNvSpPr>
            <a:spLocks noChangeArrowheads="1"/>
          </p:cNvSpPr>
          <p:nvPr/>
        </p:nvSpPr>
        <p:spPr bwMode="auto">
          <a:xfrm>
            <a:off x="5364163" y="2773332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 설계 계획</a:t>
            </a:r>
            <a:endParaRPr kumimoji="1"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938" name="AutoShape 258"/>
          <p:cNvSpPr>
            <a:spLocks noChangeArrowheads="1"/>
          </p:cNvSpPr>
          <p:nvPr/>
        </p:nvSpPr>
        <p:spPr bwMode="auto">
          <a:xfrm>
            <a:off x="5364163" y="3684960"/>
            <a:ext cx="1579563" cy="39211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횡단 측량 실시</a:t>
            </a:r>
            <a:endParaRPr kumimoji="1"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71881" name="Text Box 201"/>
          <p:cNvSpPr txBox="1">
            <a:spLocks noChangeArrowheads="1"/>
          </p:cNvSpPr>
          <p:nvPr/>
        </p:nvSpPr>
        <p:spPr bwMode="auto">
          <a:xfrm flipH="1">
            <a:off x="1763690" y="234888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ko-KR" altLang="en-US" sz="2400" dirty="0" smtClean="0">
                <a:latin typeface="Arial Black" pitchFamily="34" charset="0"/>
                <a:ea typeface="HY헤드라인M" pitchFamily="18" charset="-127"/>
              </a:rPr>
              <a:t>목 차</a:t>
            </a:r>
            <a:endParaRPr kumimoji="1" lang="en-US" altLang="ko-KR" sz="2400" dirty="0"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3" cstate="print"/>
          <a:srcRect l="33985" t="20000" r="30859" b="35000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3" cstate="print"/>
          <a:srcRect l="36719" t="18572" r="28515" b="35714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8131" name="Picture 3"/>
          <p:cNvPicPr>
            <a:picLocks noChangeArrowheads="1"/>
          </p:cNvPicPr>
          <p:nvPr/>
        </p:nvPicPr>
        <p:blipFill>
          <a:blip r:embed="rId3" cstate="print"/>
          <a:srcRect l="36328" t="17143" r="29297" b="37857"/>
          <a:stretch>
            <a:fillRect/>
          </a:stretch>
        </p:blipFill>
        <p:spPr bwMode="auto">
          <a:xfrm>
            <a:off x="1332000" y="1820834"/>
            <a:ext cx="64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측량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32031" t="22857" r="33984" b="32143"/>
          <a:stretch>
            <a:fillRect/>
          </a:stretch>
        </p:blipFill>
        <p:spPr bwMode="auto">
          <a:xfrm>
            <a:off x="1464447" y="1857364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34245" y="3075057"/>
            <a:ext cx="4152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400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09" y="2214554"/>
            <a:ext cx="1970087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615925" y="2008753"/>
            <a:ext cx="357190" cy="35719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9" name="내용 개체 틀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963990" cy="47244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 </a:t>
            </a:r>
            <a:r>
              <a:rPr lang="ko-KR" altLang="en-US" sz="2000" dirty="0" smtClean="0"/>
              <a:t>측정한 횡단 지형도에 종단면도의 </a:t>
            </a:r>
            <a:r>
              <a:rPr lang="ko-KR" altLang="en-US" sz="2000" dirty="0" err="1" smtClean="0"/>
              <a:t>계획고에</a:t>
            </a:r>
            <a:r>
              <a:rPr lang="ko-KR" altLang="en-US" sz="2000" dirty="0" smtClean="0"/>
              <a:t> 맞게 시공단면을 설치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시공단면의 </a:t>
            </a:r>
            <a:r>
              <a:rPr lang="ko-KR" altLang="en-US" sz="2000" dirty="0" err="1" smtClean="0"/>
              <a:t>성토고는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1:1.5, </a:t>
            </a:r>
            <a:r>
              <a:rPr lang="ko-KR" altLang="en-US" sz="2000" dirty="0" err="1" smtClean="0"/>
              <a:t>절토고는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1:1 </a:t>
            </a:r>
            <a:r>
              <a:rPr lang="ko-KR" altLang="en-US" sz="2000" dirty="0" smtClean="0"/>
              <a:t>의 경사로 하므로서 </a:t>
            </a:r>
            <a:r>
              <a:rPr lang="ko-KR" altLang="en-US" sz="2000" dirty="0" err="1" smtClean="0"/>
              <a:t>시공후</a:t>
            </a:r>
            <a:r>
              <a:rPr lang="ko-KR" altLang="en-US" sz="2000" dirty="0" smtClean="0"/>
              <a:t> 사면의 안정을 고려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토공량</a:t>
            </a:r>
            <a:r>
              <a:rPr lang="ko-KR" altLang="en-US" sz="2000" dirty="0" smtClean="0"/>
              <a:t> 산출을 위하여 횡단지형도와 시공단면이 만나지 않는 부분은 추가 측량을 실시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내용 개체 틀 3" descr="2차포물선.hwp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t="8151"/>
          <a:stretch>
            <a:fillRect/>
          </a:stretch>
        </p:blipFill>
        <p:spPr>
          <a:xfrm>
            <a:off x="415104" y="2071678"/>
            <a:ext cx="8313793" cy="392909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 bwMode="auto">
          <a:xfrm>
            <a:off x="615925" y="2008753"/>
            <a:ext cx="357190" cy="35719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3496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2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차 포물선에 의한 종단곡선 설치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615925" y="2008753"/>
            <a:ext cx="357190" cy="35719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1802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경사 결정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14348" y="1785926"/>
          <a:ext cx="7572429" cy="4903470"/>
        </p:xfrm>
        <a:graphic>
          <a:graphicData uri="http://schemas.openxmlformats.org/drawingml/2006/table">
            <a:tbl>
              <a:tblPr/>
              <a:tblGrid>
                <a:gridCol w="1067990"/>
                <a:gridCol w="719786"/>
                <a:gridCol w="719786"/>
                <a:gridCol w="719786"/>
                <a:gridCol w="968503"/>
                <a:gridCol w="968503"/>
                <a:gridCol w="968503"/>
                <a:gridCol w="719786"/>
                <a:gridCol w="719786"/>
              </a:tblGrid>
              <a:tr h="313049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최 대 종 단 경 사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돋움"/>
                        </a:rPr>
                        <a:t>(%)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04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설계속도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km/hr)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고속도로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돋움"/>
                        </a:rPr>
                        <a:t>간선도로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집산도로 및 연결로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돋움"/>
                        </a:rPr>
                        <a:t>국지도로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3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평지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산지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평지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산지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평지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산지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평지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산지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90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13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14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11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12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16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타원 13"/>
          <p:cNvSpPr/>
          <p:nvPr/>
        </p:nvSpPr>
        <p:spPr bwMode="auto">
          <a:xfrm>
            <a:off x="1014390" y="5614474"/>
            <a:ext cx="500066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6110298" y="2605083"/>
            <a:ext cx="500066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6122998" y="5597540"/>
            <a:ext cx="500066" cy="2857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42910" y="1785926"/>
          <a:ext cx="7715304" cy="4526280"/>
        </p:xfrm>
        <a:graphic>
          <a:graphicData uri="http://schemas.openxmlformats.org/drawingml/2006/table">
            <a:tbl>
              <a:tblPr/>
              <a:tblGrid>
                <a:gridCol w="3857652"/>
                <a:gridCol w="3857652"/>
              </a:tblGrid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설계속도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돋움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</a:rPr>
                        <a:t>km/hr)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돋움"/>
                        </a:rPr>
                        <a:t>종단곡선의 최소길이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돋움"/>
                        </a:rPr>
                        <a:t>(m)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110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90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100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85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90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75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80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70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60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50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35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돋움"/>
                          <a:ea typeface="돋움"/>
                        </a:rPr>
                        <a:t>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17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최소길이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2395522" y="5500702"/>
            <a:ext cx="421484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/>
          <a:srcRect l="19156" t="7547" r="34578" b="13612"/>
          <a:stretch>
            <a:fillRect/>
          </a:stretch>
        </p:blipFill>
        <p:spPr bwMode="auto">
          <a:xfrm>
            <a:off x="214282" y="1785926"/>
            <a:ext cx="8280000" cy="414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위치 선정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44" name="그룹 643"/>
          <p:cNvGrpSpPr/>
          <p:nvPr/>
        </p:nvGrpSpPr>
        <p:grpSpPr>
          <a:xfrm>
            <a:off x="142844" y="1785926"/>
            <a:ext cx="8643998" cy="4903264"/>
            <a:chOff x="142844" y="1785926"/>
            <a:chExt cx="8643998" cy="4903264"/>
          </a:xfrm>
        </p:grpSpPr>
        <p:sp>
          <p:nvSpPr>
            <p:cNvPr id="623" name="직사각형 622"/>
            <p:cNvSpPr/>
            <p:nvPr/>
          </p:nvSpPr>
          <p:spPr bwMode="auto">
            <a:xfrm>
              <a:off x="142844" y="1785926"/>
              <a:ext cx="8643998" cy="485778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  <p:cxnSp>
          <p:nvCxnSpPr>
            <p:cNvPr id="625" name="직선 연결선 624"/>
            <p:cNvCxnSpPr/>
            <p:nvPr/>
          </p:nvCxnSpPr>
          <p:spPr bwMode="auto">
            <a:xfrm>
              <a:off x="142844" y="6000768"/>
              <a:ext cx="864399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0" name="직선 연결선 629"/>
            <p:cNvCxnSpPr/>
            <p:nvPr/>
          </p:nvCxnSpPr>
          <p:spPr bwMode="auto">
            <a:xfrm>
              <a:off x="142844" y="6337320"/>
              <a:ext cx="864399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직선 연결선 631"/>
            <p:cNvCxnSpPr/>
            <p:nvPr/>
          </p:nvCxnSpPr>
          <p:spPr bwMode="auto">
            <a:xfrm rot="5400000">
              <a:off x="1821637" y="6322239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3" name="직선 연결선 632"/>
            <p:cNvCxnSpPr/>
            <p:nvPr/>
          </p:nvCxnSpPr>
          <p:spPr bwMode="auto">
            <a:xfrm rot="5400000">
              <a:off x="3822695" y="6321445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4" name="직선 연결선 633"/>
            <p:cNvCxnSpPr/>
            <p:nvPr/>
          </p:nvCxnSpPr>
          <p:spPr bwMode="auto">
            <a:xfrm rot="5400000">
              <a:off x="5751521" y="6321445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5" name="TextBox 634"/>
            <p:cNvSpPr txBox="1"/>
            <p:nvPr/>
          </p:nvSpPr>
          <p:spPr>
            <a:xfrm>
              <a:off x="285720" y="600076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도      면      명</a:t>
              </a:r>
              <a:endParaRPr lang="ko-KR" altLang="en-US" dirty="0"/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2643174" y="600076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축      척</a:t>
              </a:r>
              <a:endParaRPr lang="ko-KR" altLang="en-US" dirty="0"/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4500562" y="600076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/>
                <a:t>설 계 일 시</a:t>
              </a:r>
              <a:endParaRPr lang="ko-KR" altLang="en-US" dirty="0"/>
            </a:p>
          </p:txBody>
        </p:sp>
        <p:sp>
          <p:nvSpPr>
            <p:cNvPr id="638" name="TextBox 637"/>
            <p:cNvSpPr txBox="1"/>
            <p:nvPr/>
          </p:nvSpPr>
          <p:spPr>
            <a:xfrm>
              <a:off x="6786578" y="600076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작   성   자</a:t>
              </a:r>
              <a:endParaRPr lang="ko-KR" altLang="en-US" dirty="0"/>
            </a:p>
          </p:txBody>
        </p:sp>
        <p:sp>
          <p:nvSpPr>
            <p:cNvPr id="640" name="TextBox 639"/>
            <p:cNvSpPr txBox="1"/>
            <p:nvPr/>
          </p:nvSpPr>
          <p:spPr>
            <a:xfrm>
              <a:off x="500034" y="6315095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종 단 곡 선</a:t>
              </a:r>
              <a:endParaRPr lang="ko-KR" altLang="en-US" dirty="0"/>
            </a:p>
          </p:txBody>
        </p:sp>
        <p:sp>
          <p:nvSpPr>
            <p:cNvPr id="641" name="TextBox 640"/>
            <p:cNvSpPr txBox="1"/>
            <p:nvPr/>
          </p:nvSpPr>
          <p:spPr>
            <a:xfrm>
              <a:off x="2714612" y="631985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 : 100</a:t>
              </a:r>
              <a:endParaRPr lang="ko-KR" altLang="en-US" dirty="0"/>
            </a:p>
          </p:txBody>
        </p:sp>
        <p:sp>
          <p:nvSpPr>
            <p:cNvPr id="642" name="TextBox 641"/>
            <p:cNvSpPr txBox="1"/>
            <p:nvPr/>
          </p:nvSpPr>
          <p:spPr>
            <a:xfrm>
              <a:off x="4614862" y="6307716"/>
              <a:ext cx="154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2011/11/4</a:t>
              </a:r>
              <a:endParaRPr lang="ko-KR" altLang="en-US" dirty="0"/>
            </a:p>
          </p:txBody>
        </p:sp>
        <p:sp>
          <p:nvSpPr>
            <p:cNvPr id="643" name="TextBox 642"/>
            <p:cNvSpPr txBox="1"/>
            <p:nvPr/>
          </p:nvSpPr>
          <p:spPr>
            <a:xfrm>
              <a:off x="6867540" y="6305570"/>
              <a:ext cx="154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/>
                <a:t>받고보니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A+</a:t>
              </a:r>
              <a:endParaRPr lang="ko-KR" altLang="en-US" dirty="0"/>
            </a:p>
          </p:txBody>
        </p:sp>
      </p:grpSp>
      <p:sp>
        <p:nvSpPr>
          <p:cNvPr id="645" name="타원 644"/>
          <p:cNvSpPr/>
          <p:nvPr/>
        </p:nvSpPr>
        <p:spPr bwMode="auto">
          <a:xfrm>
            <a:off x="428596" y="4357694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646" name="타원 645"/>
          <p:cNvSpPr/>
          <p:nvPr/>
        </p:nvSpPr>
        <p:spPr bwMode="auto">
          <a:xfrm>
            <a:off x="4572000" y="1857364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647" name="타원 646"/>
          <p:cNvSpPr/>
          <p:nvPr/>
        </p:nvSpPr>
        <p:spPr bwMode="auto">
          <a:xfrm>
            <a:off x="7358082" y="2714620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648" name="타원 647"/>
          <p:cNvSpPr/>
          <p:nvPr/>
        </p:nvSpPr>
        <p:spPr bwMode="auto">
          <a:xfrm>
            <a:off x="6072198" y="2357430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 animBg="1"/>
      <p:bldP spid="646" grpId="0" animBg="1"/>
      <p:bldP spid="647" grpId="0" animBg="1"/>
      <p:bldP spid="6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34245" y="3075057"/>
            <a:ext cx="38755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4000" dirty="0" smtClean="0">
                <a:latin typeface="HY헤드라인M" pitchFamily="18" charset="-127"/>
                <a:ea typeface="HY헤드라인M" pitchFamily="18" charset="-127"/>
              </a:rPr>
              <a:t>도로 설계 계획</a:t>
            </a:r>
            <a:endParaRPr kumimoji="1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09" y="2214554"/>
            <a:ext cx="1970087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/>
          <a:srcRect l="14844" t="25714" r="44140" b="29286"/>
          <a:stretch>
            <a:fillRect/>
          </a:stretch>
        </p:blipFill>
        <p:spPr bwMode="auto">
          <a:xfrm>
            <a:off x="474744" y="1903512"/>
            <a:ext cx="8026346" cy="324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위치 선정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_x31892208" descr="DRW000008f800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661248"/>
            <a:ext cx="4019117" cy="57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_x32335720" descr="DRW00000f042c6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5693648"/>
            <a:ext cx="14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위치 선정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/>
          <a:srcRect l="31250" t="23571" r="42187" b="40714"/>
          <a:stretch>
            <a:fillRect/>
          </a:stretch>
        </p:blipFill>
        <p:spPr bwMode="auto">
          <a:xfrm>
            <a:off x="474744" y="1857364"/>
            <a:ext cx="8026346" cy="324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31856976" descr="DRW000008f800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86" y="5589240"/>
            <a:ext cx="4096506" cy="5715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_x32335720" descr="DRW00000f042c6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5620744"/>
            <a:ext cx="14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위치 선정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 cstate="print"/>
          <a:srcRect l="28906" t="25000" r="19531" b="20000"/>
          <a:stretch>
            <a:fillRect/>
          </a:stretch>
        </p:blipFill>
        <p:spPr bwMode="auto">
          <a:xfrm>
            <a:off x="612000" y="1917192"/>
            <a:ext cx="7920000" cy="324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343520" descr="DRW00000f042c4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661248"/>
            <a:ext cx="3898824" cy="57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4" name="_x32335720" descr="DRW00000f042c6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5693648"/>
            <a:ext cx="14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486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곡선의 위치 선정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12"/>
          <p:cNvPicPr>
            <a:picLocks noChangeArrowheads="1"/>
          </p:cNvPicPr>
          <p:nvPr/>
        </p:nvPicPr>
        <p:blipFill>
          <a:blip r:embed="rId3" cstate="print"/>
          <a:srcRect l="26172" t="20000" r="30078" b="19285"/>
          <a:stretch>
            <a:fillRect/>
          </a:stretch>
        </p:blipFill>
        <p:spPr bwMode="auto">
          <a:xfrm>
            <a:off x="474744" y="1857364"/>
            <a:ext cx="7954908" cy="32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1" name="_x31856816" descr="DRW000008f800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89240"/>
            <a:ext cx="4043500" cy="57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_x32335720" descr="DRW00000f042c6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5621640"/>
            <a:ext cx="14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42844" y="1785926"/>
            <a:ext cx="8643998" cy="4903264"/>
            <a:chOff x="142844" y="1785926"/>
            <a:chExt cx="8643998" cy="4903264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142844" y="1785926"/>
              <a:ext cx="8643998" cy="485778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 bwMode="auto">
            <a:xfrm>
              <a:off x="142844" y="6000768"/>
              <a:ext cx="864399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직선 연결선 8"/>
            <p:cNvCxnSpPr/>
            <p:nvPr/>
          </p:nvCxnSpPr>
          <p:spPr bwMode="auto">
            <a:xfrm>
              <a:off x="142844" y="6337320"/>
              <a:ext cx="8643998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직선 연결선 9"/>
            <p:cNvCxnSpPr/>
            <p:nvPr/>
          </p:nvCxnSpPr>
          <p:spPr bwMode="auto">
            <a:xfrm rot="5400000">
              <a:off x="1821637" y="6322239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직선 연결선 10"/>
            <p:cNvCxnSpPr/>
            <p:nvPr/>
          </p:nvCxnSpPr>
          <p:spPr bwMode="auto">
            <a:xfrm rot="5400000">
              <a:off x="3822695" y="6321445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 bwMode="auto">
            <a:xfrm rot="5400000">
              <a:off x="5751521" y="6321445"/>
              <a:ext cx="642942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85720" y="600076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도      면      명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43174" y="600076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축      척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00562" y="600076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/>
                <a:t>설 계 일 시</a:t>
              </a:r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6578" y="600076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작   성   자</a:t>
              </a:r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034" y="6315095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종 단 곡 선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631985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 : 100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14862" y="6307716"/>
              <a:ext cx="154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2011/11/4</a:t>
              </a: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540" y="6305570"/>
              <a:ext cx="154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/>
                <a:t>받고보니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A+</a:t>
              </a:r>
              <a:endParaRPr lang="ko-KR" altLang="en-US" dirty="0"/>
            </a:p>
          </p:txBody>
        </p:sp>
      </p:grpSp>
      <p:pic>
        <p:nvPicPr>
          <p:cNvPr id="15362" name="Picture 2"/>
          <p:cNvPicPr>
            <a:picLocks noChangeArrowheads="1"/>
          </p:cNvPicPr>
          <p:nvPr/>
        </p:nvPicPr>
        <p:blipFill>
          <a:blip r:embed="rId3" cstate="print"/>
          <a:srcRect l="26563" t="11428" r="21484" b="21428"/>
          <a:stretch>
            <a:fillRect/>
          </a:stretch>
        </p:blipFill>
        <p:spPr bwMode="auto">
          <a:xfrm>
            <a:off x="285720" y="1812690"/>
            <a:ext cx="838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타원 21"/>
          <p:cNvSpPr/>
          <p:nvPr/>
        </p:nvSpPr>
        <p:spPr bwMode="auto">
          <a:xfrm>
            <a:off x="428596" y="4214818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4786314" y="1785926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7715272" y="2500306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5" name="타원 24"/>
          <p:cNvSpPr/>
          <p:nvPr/>
        </p:nvSpPr>
        <p:spPr bwMode="auto">
          <a:xfrm>
            <a:off x="6429388" y="2143116"/>
            <a:ext cx="642942" cy="5715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3.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종단곡선 설치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007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5)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종단 곡선설치 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4" cstate="print"/>
          <a:srcRect l="14844" t="25714" r="44140" b="29286"/>
          <a:stretch>
            <a:fillRect/>
          </a:stretch>
        </p:blipFill>
        <p:spPr bwMode="auto">
          <a:xfrm>
            <a:off x="285720" y="2428868"/>
            <a:ext cx="2412000" cy="162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5" cstate="print"/>
          <a:srcRect l="31250" t="23571" r="42187" b="40714"/>
          <a:stretch>
            <a:fillRect/>
          </a:stretch>
        </p:blipFill>
        <p:spPr bwMode="auto">
          <a:xfrm>
            <a:off x="2857488" y="2428868"/>
            <a:ext cx="2412000" cy="162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rrowheads="1"/>
          </p:cNvPicPr>
          <p:nvPr/>
        </p:nvPicPr>
        <p:blipFill>
          <a:blip r:embed="rId6" cstate="print"/>
          <a:srcRect l="28906" t="25000" r="19531" b="20000"/>
          <a:stretch>
            <a:fillRect/>
          </a:stretch>
        </p:blipFill>
        <p:spPr bwMode="auto">
          <a:xfrm>
            <a:off x="4929190" y="2786058"/>
            <a:ext cx="2412000" cy="162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rrowheads="1"/>
          </p:cNvPicPr>
          <p:nvPr/>
        </p:nvPicPr>
        <p:blipFill>
          <a:blip r:embed="rId7" cstate="print"/>
          <a:srcRect l="26172" t="20000" r="30078" b="19285"/>
          <a:stretch>
            <a:fillRect/>
          </a:stretch>
        </p:blipFill>
        <p:spPr bwMode="auto">
          <a:xfrm>
            <a:off x="6357950" y="3143248"/>
            <a:ext cx="2412000" cy="162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2500330" cy="257689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562939" y="2780854"/>
            <a:ext cx="18663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en-US" altLang="ko-KR" sz="6000" dirty="0" smtClean="0">
                <a:latin typeface="HY헤드라인M" pitchFamily="18" charset="-127"/>
                <a:ea typeface="HY헤드라인M" pitchFamily="18" charset="-127"/>
              </a:rPr>
              <a:t>Q </a:t>
            </a:r>
            <a:r>
              <a:rPr kumimoji="1" lang="en-US" altLang="ko-KR" sz="4000" dirty="0" smtClean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kumimoji="1" lang="en-US" altLang="ko-KR" sz="6000" dirty="0" smtClean="0"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2500330" cy="257689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562939" y="2780854"/>
            <a:ext cx="4393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5400" dirty="0" smtClean="0"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kumimoji="1" lang="en-US" altLang="ko-KR" sz="5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2355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도로 설계 계획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802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주간 활동 계획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547" t="6428" r="33984" b="7142"/>
          <a:stretch>
            <a:fillRect/>
          </a:stretch>
        </p:blipFill>
        <p:spPr bwMode="auto">
          <a:xfrm>
            <a:off x="2786050" y="928670"/>
            <a:ext cx="5929354" cy="55721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2355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도로 설계 계획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9" name="내용 개체 틀 4"/>
          <p:cNvSpPr>
            <a:spLocks noGrp="1"/>
          </p:cNvSpPr>
          <p:nvPr>
            <p:ph sz="quarter" idx="4294967295"/>
          </p:nvPr>
        </p:nvSpPr>
        <p:spPr>
          <a:xfrm>
            <a:off x="5043518" y="2357430"/>
            <a:ext cx="3886200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종합복지센터의 완공과 일반시민들의 사용개방으로 북문에서 진입해오는 이용자들의 편의를 위해 진입로가 필요하다고 판단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야산을 개간하여 단순 진입로 역할 뿐만 아닌 교내 산책로 역할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12538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노선계획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89449"/>
            <a:ext cx="4627715" cy="439707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250826" y="1027113"/>
            <a:ext cx="2355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도로 설계 계획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785786" y="1500174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설계 속도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내용 개체 틀 14" descr="설계속도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t="10997" b="3229"/>
          <a:stretch>
            <a:fillRect/>
          </a:stretch>
        </p:blipFill>
        <p:spPr>
          <a:xfrm>
            <a:off x="731838" y="1928802"/>
            <a:ext cx="7680325" cy="2000264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 bwMode="auto">
          <a:xfrm>
            <a:off x="2143108" y="3643314"/>
            <a:ext cx="135732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타원 21"/>
          <p:cNvSpPr/>
          <p:nvPr/>
        </p:nvSpPr>
        <p:spPr bwMode="auto">
          <a:xfrm>
            <a:off x="5773746" y="3370262"/>
            <a:ext cx="428628" cy="28575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785786" y="3947702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설계 차량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435769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sz="2000" dirty="0" smtClean="0"/>
              <a:t>교직원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본교 학생 및 인근 지역주민들이 사용하기 때문에 승용차량이 많이 이용할 것이라 판단</a:t>
            </a:r>
            <a:r>
              <a:rPr lang="en-US" altLang="ko-KR" sz="2000" dirty="0" smtClean="0"/>
              <a:t>.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714348" y="5286388"/>
            <a:ext cx="7715304" cy="928694"/>
            <a:chOff x="714348" y="2964653"/>
            <a:chExt cx="7715304" cy="928694"/>
          </a:xfrm>
        </p:grpSpPr>
        <p:sp>
          <p:nvSpPr>
            <p:cNvPr id="26" name="직사각형 25"/>
            <p:cNvSpPr/>
            <p:nvPr/>
          </p:nvSpPr>
          <p:spPr bwMode="auto">
            <a:xfrm>
              <a:off x="714348" y="2964653"/>
              <a:ext cx="7715304" cy="928694"/>
            </a:xfrm>
            <a:prstGeom prst="rect">
              <a:avLst/>
            </a:prstGeom>
            <a:solidFill>
              <a:srgbClr val="E5F3E9"/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 prstMaterial="softEdge">
              <a:bevelT w="165100" prst="coolSlan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 bwMode="auto">
            <a:xfrm rot="5400000">
              <a:off x="1536679" y="3429000"/>
              <a:ext cx="927900" cy="794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714348" y="3250405"/>
              <a:ext cx="1500198" cy="338554"/>
            </a:xfrm>
            <a:prstGeom prst="rect">
              <a:avLst/>
            </a:prstGeom>
            <a:noFill/>
            <a:ln cmpd="thickThin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소형 자동차</a:t>
              </a:r>
              <a:endParaRPr lang="ko-KR" altLang="en-US" sz="1600" dirty="0"/>
            </a:p>
          </p:txBody>
        </p:sp>
        <p:cxnSp>
          <p:nvCxnSpPr>
            <p:cNvPr id="29" name="직선 연결선 28"/>
            <p:cNvCxnSpPr/>
            <p:nvPr/>
          </p:nvCxnSpPr>
          <p:spPr bwMode="auto">
            <a:xfrm>
              <a:off x="2000232" y="3464719"/>
              <a:ext cx="6429420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/>
            <p:nvPr/>
          </p:nvCxnSpPr>
          <p:spPr bwMode="auto">
            <a:xfrm rot="5400000">
              <a:off x="2108183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직선 연결선 30"/>
            <p:cNvCxnSpPr/>
            <p:nvPr/>
          </p:nvCxnSpPr>
          <p:spPr bwMode="auto">
            <a:xfrm rot="5400000">
              <a:off x="2679687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/>
            <p:cNvCxnSpPr/>
            <p:nvPr/>
          </p:nvCxnSpPr>
          <p:spPr bwMode="auto">
            <a:xfrm rot="5400000">
              <a:off x="3251191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직선 연결선 32"/>
            <p:cNvCxnSpPr/>
            <p:nvPr/>
          </p:nvCxnSpPr>
          <p:spPr bwMode="auto">
            <a:xfrm rot="5400000">
              <a:off x="5037141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직선 연결선 33"/>
            <p:cNvCxnSpPr/>
            <p:nvPr/>
          </p:nvCxnSpPr>
          <p:spPr bwMode="auto">
            <a:xfrm rot="5400000">
              <a:off x="3822695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1987532" y="3023391"/>
              <a:ext cx="6286544" cy="338554"/>
            </a:xfrm>
            <a:prstGeom prst="rect">
              <a:avLst/>
            </a:prstGeom>
            <a:noFill/>
            <a:ln cmpd="thickThin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길이    </a:t>
              </a:r>
              <a:r>
                <a:rPr lang="ko-KR" altLang="en-US" sz="1200" dirty="0" smtClean="0"/>
                <a:t> </a:t>
              </a:r>
              <a:r>
                <a:rPr lang="ko-KR" altLang="en-US" sz="1600" dirty="0" smtClean="0"/>
                <a:t>폭     높이  </a:t>
              </a:r>
              <a:r>
                <a:rPr lang="ko-KR" altLang="en-US" sz="1200" dirty="0" smtClean="0"/>
                <a:t> </a:t>
              </a:r>
              <a:r>
                <a:rPr lang="ko-KR" altLang="en-US" sz="1600" dirty="0" err="1" smtClean="0"/>
                <a:t>축거</a:t>
              </a:r>
              <a:r>
                <a:rPr lang="ko-KR" altLang="en-US" sz="1600" dirty="0" smtClean="0"/>
                <a:t>   </a:t>
              </a:r>
              <a:r>
                <a:rPr lang="ko-KR" altLang="en-US" sz="1600" dirty="0" err="1" smtClean="0"/>
                <a:t>앞내민길이</a:t>
              </a:r>
              <a:r>
                <a:rPr lang="ko-KR" altLang="en-US" sz="1600" dirty="0" smtClean="0"/>
                <a:t>    </a:t>
              </a:r>
              <a:r>
                <a:rPr lang="ko-KR" altLang="en-US" sz="1600" dirty="0" err="1" smtClean="0"/>
                <a:t>뒷내민길이</a:t>
              </a:r>
              <a:r>
                <a:rPr lang="ko-KR" altLang="en-US" sz="1600" dirty="0" smtClean="0"/>
                <a:t>     최소회전반경</a:t>
              </a:r>
              <a:endParaRPr lang="ko-KR" altLang="en-US" sz="1600" dirty="0"/>
            </a:p>
          </p:txBody>
        </p:sp>
        <p:cxnSp>
          <p:nvCxnSpPr>
            <p:cNvPr id="36" name="직선 연결선 35"/>
            <p:cNvCxnSpPr/>
            <p:nvPr/>
          </p:nvCxnSpPr>
          <p:spPr bwMode="auto">
            <a:xfrm rot="5400000">
              <a:off x="6323025" y="3428206"/>
              <a:ext cx="928694" cy="1588"/>
            </a:xfrm>
            <a:prstGeom prst="line">
              <a:avLst/>
            </a:prstGeom>
            <a:solidFill>
              <a:schemeClr val="accent1"/>
            </a:solidFill>
            <a:ln w="9525" cap="flat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004994" y="3502819"/>
              <a:ext cx="6286544" cy="338554"/>
            </a:xfrm>
            <a:prstGeom prst="rect">
              <a:avLst/>
            </a:prstGeom>
            <a:noFill/>
            <a:ln cmpd="thickThin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 4.7</a:t>
              </a:r>
              <a:r>
                <a:rPr lang="ko-KR" altLang="en-US" sz="1600" dirty="0" smtClean="0"/>
                <a:t>     </a:t>
              </a:r>
              <a:r>
                <a:rPr lang="en-US" altLang="ko-KR" sz="1600" dirty="0" smtClean="0"/>
                <a:t>1.7</a:t>
              </a:r>
              <a:r>
                <a:rPr lang="ko-KR" altLang="en-US" sz="1600" dirty="0" smtClean="0"/>
                <a:t>     </a:t>
              </a:r>
              <a:r>
                <a:rPr lang="en-US" altLang="ko-KR" sz="1600" dirty="0" smtClean="0"/>
                <a:t>2.0</a:t>
              </a:r>
              <a:r>
                <a:rPr lang="ko-KR" altLang="en-US" sz="1600" dirty="0" smtClean="0"/>
                <a:t>     </a:t>
              </a:r>
              <a:r>
                <a:rPr lang="en-US" altLang="ko-KR" sz="1600" dirty="0" smtClean="0"/>
                <a:t>2.7           0.8</a:t>
              </a:r>
              <a:r>
                <a:rPr lang="en-US" altLang="ko-KR" sz="1200" dirty="0" smtClean="0"/>
                <a:t>                      </a:t>
              </a:r>
              <a:r>
                <a:rPr lang="en-US" altLang="ko-KR" sz="1600" dirty="0" smtClean="0"/>
                <a:t>1.2                       6.0</a:t>
              </a:r>
              <a:endParaRPr lang="ko-KR" alt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34245" y="3075057"/>
            <a:ext cx="23663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4000" dirty="0" smtClean="0">
                <a:latin typeface="HY헤드라인M" pitchFamily="18" charset="-127"/>
                <a:ea typeface="HY헤드라인M" pitchFamily="18" charset="-127"/>
              </a:rPr>
              <a:t>횡단측량 </a:t>
            </a:r>
            <a:endParaRPr kumimoji="1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09" y="2214554"/>
            <a:ext cx="1970087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그림 12" descr="IMG_0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9605" y="1428736"/>
            <a:ext cx="5164790" cy="3857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7224" y="517513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궁서" pitchFamily="18" charset="-127"/>
                <a:ea typeface="궁서" pitchFamily="18" charset="-127"/>
              </a:rPr>
              <a:t>덤벼라 횡단측량</a:t>
            </a:r>
            <a:endParaRPr lang="en-US" altLang="ko-KR" sz="5400" dirty="0" smtClean="0">
              <a:latin typeface="궁서" pitchFamily="18" charset="-127"/>
              <a:ea typeface="궁서" pitchFamily="18" charset="-127"/>
            </a:endParaRPr>
          </a:p>
          <a:p>
            <a:pPr algn="ctr"/>
            <a:r>
              <a:rPr lang="en-US" altLang="ko-KR" sz="5400" dirty="0" smtClean="0">
                <a:latin typeface="궁서" pitchFamily="18" charset="-127"/>
                <a:ea typeface="궁서" pitchFamily="18" charset="-127"/>
              </a:rPr>
              <a:t>!!</a:t>
            </a:r>
            <a:endParaRPr lang="ko-KR" altLang="en-US" sz="54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1012808"/>
            <a:ext cx="2265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횡단측량 실시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47372"/>
            <a:ext cx="843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야장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P20111115_676F2DB0-4030-44F6-813E-39E2F3530AB6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714876" y="1785926"/>
            <a:ext cx="3629106" cy="4857784"/>
          </a:xfrm>
          <a:prstGeom prst="rect">
            <a:avLst/>
          </a:prstGeom>
        </p:spPr>
      </p:pic>
      <p:pic>
        <p:nvPicPr>
          <p:cNvPr id="8" name="그림 7" descr="P20111115_EFEE47DC-50C5-42AE-9F94-4C684CC36B3A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71472" y="1785926"/>
            <a:ext cx="362910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532</Words>
  <Application>Microsoft Office PowerPoint</Application>
  <PresentationFormat>화면 슬라이드 쇼(4:3)</PresentationFormat>
  <Paragraphs>199</Paragraphs>
  <Slides>36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Company>잡코리아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캠퍼스몬</dc:creator>
  <dc:description>본 파일의 사용은 저작권법에 의하여 보호되고 있습니다. 사이트에 공시된 허락없는 재판매는 엄격히 금지되어 있습니다.</dc:description>
  <cp:lastModifiedBy>s</cp:lastModifiedBy>
  <cp:revision>165</cp:revision>
  <dcterms:created xsi:type="dcterms:W3CDTF">2006-01-06T04:37:59Z</dcterms:created>
  <dcterms:modified xsi:type="dcterms:W3CDTF">2011-11-18T05:54:12Z</dcterms:modified>
</cp:coreProperties>
</file>