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5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E412C-CC08-4A4B-8A3B-D5CDA9600E4E}" type="datetimeFigureOut">
              <a:rPr lang="ko-KR" altLang="en-US" smtClean="0"/>
              <a:pPr/>
              <a:t>2011-10-15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85FBC-9139-4F05-85D9-52CFD165F2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안녕하십니다 토목왕조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발표자 </a:t>
            </a:r>
            <a:r>
              <a:rPr lang="en-US" altLang="ko-KR" dirty="0" smtClean="0"/>
              <a:t>000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 </a:t>
            </a:r>
            <a:r>
              <a:rPr lang="ko-KR" altLang="en-US" dirty="0" smtClean="0"/>
              <a:t>종단 측량 결과를 </a:t>
            </a:r>
            <a:r>
              <a:rPr lang="ko-KR" altLang="en-US" dirty="0" err="1" smtClean="0"/>
              <a:t>프리젠테이션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먼저 측량 계획 및 활동 성과</a:t>
            </a:r>
            <a:r>
              <a:rPr lang="ko-KR" altLang="en-US" baseline="0" dirty="0" smtClean="0"/>
              <a:t> 보고를 보고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측량 장소 사진과 측량 </a:t>
            </a:r>
            <a:r>
              <a:rPr lang="ko-KR" altLang="en-US" baseline="0" dirty="0" err="1" smtClean="0"/>
              <a:t>성과표</a:t>
            </a:r>
            <a:r>
              <a:rPr lang="ko-KR" altLang="en-US" baseline="0" dirty="0" smtClean="0"/>
              <a:t> 및 </a:t>
            </a:r>
            <a:r>
              <a:rPr lang="en-US" altLang="ko-KR" baseline="0" dirty="0" smtClean="0"/>
              <a:t>CAD </a:t>
            </a:r>
            <a:r>
              <a:rPr lang="ko-KR" altLang="en-US" baseline="0" dirty="0" smtClean="0"/>
              <a:t>종단면도를 살펴보겠습니다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측량하기</a:t>
            </a:r>
            <a:r>
              <a:rPr lang="ko-KR" altLang="en-US" baseline="0" dirty="0" smtClean="0"/>
              <a:t> 전 조원들이 모여 측량 장소에 가서 답사를 하면서 측량에 대한 계획을 수립하였습니다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역할 분담 및 준비물과 기상정보를 확인하고 </a:t>
            </a:r>
            <a:r>
              <a:rPr lang="en-US" altLang="ko-KR" baseline="0" dirty="0" smtClean="0"/>
              <a:t>9</a:t>
            </a:r>
            <a:r>
              <a:rPr lang="ko-KR" altLang="en-US" baseline="0" dirty="0" smtClean="0"/>
              <a:t>월 </a:t>
            </a:r>
            <a:r>
              <a:rPr lang="en-US" altLang="ko-KR" baseline="0" dirty="0" smtClean="0"/>
              <a:t>30</a:t>
            </a:r>
            <a:r>
              <a:rPr lang="ko-KR" altLang="en-US" baseline="0" dirty="0" smtClean="0"/>
              <a:t>일 금요일 오전 </a:t>
            </a:r>
            <a:r>
              <a:rPr lang="en-US" altLang="ko-KR" baseline="0" dirty="0" smtClean="0"/>
              <a:t>9</a:t>
            </a:r>
            <a:r>
              <a:rPr lang="ko-KR" altLang="en-US" baseline="0" dirty="0" smtClean="0"/>
              <a:t>시 조원들이 모여서 측량을 실시 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종단 수준 측량을 실시한 장소의 위성 사진입니다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측량 총 거리는 </a:t>
            </a:r>
            <a:r>
              <a:rPr lang="en-US" altLang="ko-KR" baseline="0" dirty="0" smtClean="0"/>
              <a:t>403m </a:t>
            </a:r>
            <a:r>
              <a:rPr lang="ko-KR" altLang="en-US" baseline="0" dirty="0" smtClean="0"/>
              <a:t>이고 총 </a:t>
            </a:r>
            <a:r>
              <a:rPr lang="en-US" altLang="ko-KR" baseline="0" dirty="0" smtClean="0"/>
              <a:t>20</a:t>
            </a:r>
            <a:r>
              <a:rPr lang="ko-KR" altLang="en-US" baseline="0" dirty="0" smtClean="0"/>
              <a:t>개의 지점을 선정하였고 변곡점은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개 지점입니다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야장을 정리한 측량 </a:t>
            </a:r>
            <a:r>
              <a:rPr lang="ko-KR" altLang="en-US" dirty="0" err="1" smtClean="0"/>
              <a:t>성과표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야장과 </a:t>
            </a:r>
            <a:r>
              <a:rPr lang="ko-KR" altLang="en-US" dirty="0" err="1" smtClean="0"/>
              <a:t>성과표는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기고식을</a:t>
            </a:r>
            <a:r>
              <a:rPr lang="ko-KR" altLang="en-US" dirty="0" smtClean="0"/>
              <a:t> 사용 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시작 지점에서의 경사가 가팔라서 </a:t>
            </a:r>
            <a:r>
              <a:rPr lang="en-US" altLang="ko-KR" dirty="0" smtClean="0"/>
              <a:t>5m </a:t>
            </a:r>
            <a:r>
              <a:rPr lang="ko-KR" altLang="en-US" dirty="0" err="1" smtClean="0"/>
              <a:t>표척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두개를</a:t>
            </a:r>
            <a:r>
              <a:rPr lang="ko-KR" altLang="en-US" baseline="0" dirty="0" smtClean="0"/>
              <a:t> 겹쳐 </a:t>
            </a:r>
            <a:r>
              <a:rPr lang="en-US" altLang="ko-KR" baseline="0" dirty="0" smtClean="0"/>
              <a:t>5m </a:t>
            </a:r>
            <a:r>
              <a:rPr lang="ko-KR" altLang="en-US" baseline="0" dirty="0" smtClean="0"/>
              <a:t>이상의 높이를 측량 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측량한 지점의 </a:t>
            </a:r>
            <a:r>
              <a:rPr lang="en-US" altLang="ko-KR" dirty="0" smtClean="0"/>
              <a:t>CAD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종단면도 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시작지점의 </a:t>
            </a:r>
            <a:r>
              <a:rPr lang="ko-KR" altLang="en-US" baseline="0" dirty="0" err="1" smtClean="0"/>
              <a:t>지반고는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100m </a:t>
            </a:r>
            <a:r>
              <a:rPr lang="ko-KR" altLang="en-US" baseline="0" dirty="0" smtClean="0"/>
              <a:t>이고 마지막 지점의 지반고는 </a:t>
            </a:r>
            <a:r>
              <a:rPr lang="en-US" altLang="ko-KR" baseline="0" dirty="0" smtClean="0"/>
              <a:t>118.7m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가장 높은 곳의 지반고는 </a:t>
            </a:r>
            <a:r>
              <a:rPr lang="en-US" altLang="ko-KR" baseline="0" dirty="0" smtClean="0"/>
              <a:t>124.69m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측점간의 </a:t>
            </a:r>
            <a:r>
              <a:rPr lang="ko-KR" altLang="en-US" baseline="0" dirty="0" err="1" smtClean="0"/>
              <a:t>고저차가</a:t>
            </a:r>
            <a:r>
              <a:rPr lang="ko-KR" altLang="en-US" baseline="0" dirty="0" smtClean="0"/>
              <a:t> 작아서 가로와 세로의 축척을 가로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세로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으로 적용하였습니다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시작지점에서 경사가 가파르게 올라가다가 </a:t>
            </a:r>
            <a:r>
              <a:rPr lang="en-US" altLang="ko-KR" baseline="0" dirty="0" smtClean="0"/>
              <a:t>No.7 </a:t>
            </a:r>
            <a:r>
              <a:rPr lang="ko-KR" altLang="en-US" baseline="0" dirty="0" smtClean="0"/>
              <a:t>정도에서 완만하게 변하는 그래프입니다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측량간에 변곡점은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곳이고 그래프에서 </a:t>
            </a:r>
            <a:r>
              <a:rPr lang="ko-KR" altLang="en-US" baseline="0" dirty="0" err="1" smtClean="0"/>
              <a:t>보시는것과</a:t>
            </a:r>
            <a:r>
              <a:rPr lang="ko-KR" altLang="en-US" baseline="0" dirty="0" smtClean="0"/>
              <a:t> 같이 빨간색으로 그어져있습니다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종단 측량 활동 사진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이건 그냥 읽으면 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5FBC-9139-4F05-85D9-52CFD165F2F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23F197-38F9-4A5E-8B8B-3CA0AF4245C7}" type="datetimeFigureOut">
              <a:rPr lang="ko-KR" altLang="en-US" smtClean="0"/>
              <a:pPr/>
              <a:t>2011-10-15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AC7D600-1E84-4CF7-87AE-497BE8E7DB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1285861"/>
            <a:ext cx="8229600" cy="785817"/>
          </a:xfrm>
        </p:spPr>
        <p:txBody>
          <a:bodyPr/>
          <a:lstStyle/>
          <a:p>
            <a:r>
              <a:rPr lang="ko-KR" altLang="en-US" dirty="0" smtClean="0"/>
              <a:t>           </a:t>
            </a:r>
            <a:r>
              <a:rPr lang="ko-KR" altLang="en-US" dirty="0" smtClean="0">
                <a:ea typeface="HY울릉도B" pitchFamily="18" charset="-127"/>
              </a:rPr>
              <a:t>도로기하구조설계</a:t>
            </a:r>
            <a:endParaRPr lang="ko-KR" altLang="en-US" dirty="0">
              <a:ea typeface="HY울릉도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4953000" cy="1181096"/>
          </a:xfrm>
        </p:spPr>
        <p:txBody>
          <a:bodyPr>
            <a:normAutofit/>
          </a:bodyPr>
          <a:lstStyle/>
          <a:p>
            <a:r>
              <a:rPr lang="ko-KR" altLang="en-US" b="1" dirty="0" err="1" smtClean="0"/>
              <a:t>팀명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토 목 왕 </a:t>
            </a:r>
            <a:endParaRPr lang="en-US" altLang="ko-KR" b="1" dirty="0" smtClean="0"/>
          </a:p>
          <a:p>
            <a:r>
              <a:rPr lang="ko-KR" altLang="en-US" b="1" dirty="0" smtClean="0"/>
              <a:t>조원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전길종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김재준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김준수</a:t>
            </a:r>
            <a:endParaRPr lang="en-US" altLang="ko-KR" b="1" dirty="0" smtClean="0"/>
          </a:p>
          <a:p>
            <a:r>
              <a:rPr lang="en-US" altLang="ko-KR" b="1" dirty="0" smtClean="0"/>
              <a:t>             </a:t>
            </a:r>
            <a:r>
              <a:rPr lang="ko-KR" altLang="en-US" b="1" dirty="0" smtClean="0"/>
              <a:t>박성철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서준영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최경찬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3857628"/>
            <a:ext cx="342902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FFC000"/>
                </a:solidFill>
                <a:latin typeface="맑은 고딕" pitchFamily="50" charset="-127"/>
              </a:rPr>
              <a:t>발 표 자   </a:t>
            </a:r>
            <a:r>
              <a:rPr lang="en-US" altLang="ko-KR" sz="2200" b="1" dirty="0" smtClean="0">
                <a:solidFill>
                  <a:srgbClr val="FFC000"/>
                </a:solidFill>
                <a:latin typeface="맑은 고딕" pitchFamily="50" charset="-127"/>
              </a:rPr>
              <a:t>:   </a:t>
            </a:r>
            <a:r>
              <a:rPr lang="ko-KR" altLang="en-US" sz="2200" b="1" dirty="0" smtClean="0">
                <a:solidFill>
                  <a:srgbClr val="FFC000"/>
                </a:solidFill>
                <a:latin typeface="맑은 고딕" pitchFamily="50" charset="-127"/>
              </a:rPr>
              <a:t>전 길 종</a:t>
            </a:r>
            <a:endParaRPr lang="ko-KR" altLang="en-US" sz="2200" b="1" dirty="0">
              <a:solidFill>
                <a:srgbClr val="FFC000"/>
              </a:solidFill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B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B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B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2071678"/>
            <a:ext cx="58579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측량 계획 및 활동 보고</a:t>
            </a: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측량 장소 위성 사진</a:t>
            </a: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endParaRPr lang="en-US" altLang="ko-KR" sz="2800" dirty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측량 </a:t>
            </a:r>
            <a:r>
              <a:rPr lang="ko-KR" altLang="en-US" sz="2800" dirty="0" err="1" smtClean="0">
                <a:latin typeface="굴림" pitchFamily="50" charset="-127"/>
                <a:ea typeface="굴림" pitchFamily="50" charset="-127"/>
              </a:rPr>
              <a:t>성과표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 및 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CAD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종단면도</a:t>
            </a: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endParaRPr lang="en-US" altLang="ko-KR" sz="2800" dirty="0">
              <a:solidFill>
                <a:srgbClr val="FFC000"/>
              </a:solidFill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활동 평가</a:t>
            </a:r>
            <a:endParaRPr lang="en-US" altLang="ko-KR" sz="2800" dirty="0">
              <a:latin typeface="굴림" pitchFamily="50" charset="-127"/>
              <a:ea typeface="굴림" pitchFamily="50" charset="-127"/>
            </a:endParaRPr>
          </a:p>
          <a:p>
            <a:pPr marL="342900" indent="-342900">
              <a:buAutoNum type="arabicPeriod"/>
            </a:pPr>
            <a:endParaRPr lang="en-US" altLang="ko-KR" sz="4000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eriod"/>
            </a:pPr>
            <a:endParaRPr lang="en-US" altLang="ko-KR" sz="2200" dirty="0" smtClean="0">
              <a:ea typeface="HY울릉도M" pitchFamily="18" charset="-127"/>
            </a:endParaRPr>
          </a:p>
          <a:p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000132"/>
          </a:xfrm>
        </p:spPr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71538" y="14285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측량</a:t>
            </a:r>
            <a:r>
              <a:rPr lang="ko-KR" altLang="en-US" sz="2800" b="1" dirty="0" err="1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전</a:t>
            </a:r>
            <a:r>
              <a:rPr lang="ko-KR" altLang="en-US" sz="2800" b="1" dirty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사전 모임</a:t>
            </a:r>
            <a:endParaRPr lang="ko-KR" altLang="en-US" sz="2800" b="1" dirty="0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142853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측량실시</a:t>
            </a:r>
            <a:r>
              <a:rPr lang="en-US" altLang="ko-KR" sz="28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8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보고서 작성</a:t>
            </a:r>
            <a:endParaRPr lang="ko-KR" altLang="en-US" sz="2800" b="1" dirty="0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8572560" cy="5786478"/>
          </a:xfrm>
          <a:prstGeom prst="rect">
            <a:avLst/>
          </a:prstGeom>
        </p:spPr>
      </p:pic>
      <p:pic>
        <p:nvPicPr>
          <p:cNvPr id="8" name="그림 7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85794"/>
            <a:ext cx="857256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 descr="위성사진(단선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그림 21" descr="위성사진(복선)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21429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종단 수준 측량 장소</a:t>
            </a:r>
            <a:endParaRPr lang="en-US" altLang="ko-KR" sz="3200" b="1" dirty="0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4071942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FFFF00"/>
                </a:solidFill>
                <a:ea typeface="맑은 고딕" pitchFamily="50" charset="-127"/>
              </a:rPr>
              <a:t>거리</a:t>
            </a:r>
            <a: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  <a:t>(M) : 403M</a:t>
            </a:r>
          </a:p>
          <a:p>
            <a:r>
              <a:rPr lang="ko-KR" altLang="en-US" sz="2200" dirty="0" smtClean="0">
                <a:solidFill>
                  <a:srgbClr val="FFFF00"/>
                </a:solidFill>
                <a:ea typeface="맑은 고딕" pitchFamily="50" charset="-127"/>
              </a:rPr>
              <a:t>지</a:t>
            </a:r>
            <a:r>
              <a:rPr lang="ko-KR" altLang="en-US" sz="2200" dirty="0">
                <a:solidFill>
                  <a:srgbClr val="FFFF00"/>
                </a:solidFill>
                <a:ea typeface="맑은 고딕" pitchFamily="50" charset="-127"/>
              </a:rPr>
              <a:t>점 </a:t>
            </a:r>
            <a: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  <a:t>: A(</a:t>
            </a:r>
            <a:r>
              <a:rPr lang="ko-KR" altLang="en-US" sz="2200" dirty="0" err="1" smtClean="0">
                <a:solidFill>
                  <a:srgbClr val="FFFF00"/>
                </a:solidFill>
                <a:ea typeface="맑은 고딕" pitchFamily="50" charset="-127"/>
              </a:rPr>
              <a:t>기지점</a:t>
            </a:r>
            <a: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  <a:t>)~NO.20</a:t>
            </a:r>
          </a:p>
          <a:p>
            <a:r>
              <a:rPr lang="ko-KR" altLang="en-US" sz="2200" dirty="0" smtClean="0">
                <a:solidFill>
                  <a:srgbClr val="FFFF00"/>
                </a:solidFill>
                <a:ea typeface="맑은 고딕" pitchFamily="50" charset="-127"/>
              </a:rPr>
              <a:t>변곡점 </a:t>
            </a:r>
            <a: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  <a:t>: 3</a:t>
            </a:r>
            <a:r>
              <a:rPr lang="ko-KR" altLang="en-US" sz="2200" dirty="0" smtClean="0">
                <a:solidFill>
                  <a:srgbClr val="FFFF00"/>
                </a:solidFill>
                <a:ea typeface="맑은 고딕" pitchFamily="50" charset="-127"/>
              </a:rPr>
              <a:t>개</a:t>
            </a:r>
            <a: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  <a:t/>
            </a:r>
            <a:b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</a:br>
            <a:r>
              <a:rPr lang="ko-KR" altLang="en-US" sz="2200" dirty="0" smtClean="0">
                <a:solidFill>
                  <a:srgbClr val="FFFF00"/>
                </a:solidFill>
                <a:ea typeface="맑은 고딕" pitchFamily="50" charset="-127"/>
              </a:rPr>
              <a:t>총 지점 </a:t>
            </a:r>
            <a:r>
              <a:rPr lang="en-US" altLang="ko-KR" sz="2200" dirty="0" smtClean="0">
                <a:solidFill>
                  <a:srgbClr val="FFFF00"/>
                </a:solidFill>
                <a:ea typeface="맑은 고딕" pitchFamily="50" charset="-127"/>
              </a:rPr>
              <a:t>: 33</a:t>
            </a:r>
            <a:r>
              <a:rPr lang="ko-KR" altLang="en-US" sz="2200" dirty="0" smtClean="0">
                <a:solidFill>
                  <a:srgbClr val="FFFF00"/>
                </a:solidFill>
                <a:ea typeface="맑은 고딕" pitchFamily="50" charset="-127"/>
              </a:rPr>
              <a:t>개 지점</a:t>
            </a:r>
            <a:endParaRPr lang="ko-KR" altLang="en-US" sz="2200" dirty="0">
              <a:solidFill>
                <a:srgbClr val="FFFF00"/>
              </a:solidFill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4000504"/>
            <a:ext cx="392905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거리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(M) : 660M</a:t>
            </a:r>
          </a:p>
          <a:p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지점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: A(</a:t>
            </a:r>
            <a:r>
              <a:rPr lang="ko-KR" altLang="en-US" sz="2200" dirty="0" err="1" smtClean="0">
                <a:solidFill>
                  <a:srgbClr val="FFC000"/>
                </a:solidFill>
                <a:latin typeface="맑은 고딕" pitchFamily="50" charset="-127"/>
              </a:rPr>
              <a:t>기지점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) ~ NO.33</a:t>
            </a:r>
          </a:p>
          <a:p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변곡점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: 8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개</a:t>
            </a:r>
            <a:endParaRPr lang="en-US" altLang="ko-KR" sz="2200" dirty="0" smtClean="0">
              <a:solidFill>
                <a:srgbClr val="FFC000"/>
              </a:solidFill>
              <a:latin typeface="맑은 고딕" pitchFamily="50" charset="-127"/>
            </a:endParaRPr>
          </a:p>
          <a:p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총 지점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: 42 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개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 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지점</a:t>
            </a:r>
            <a:endParaRPr lang="ko-KR" altLang="en-US" sz="2200" dirty="0">
              <a:solidFill>
                <a:srgbClr val="FFC000"/>
              </a:solidFill>
              <a:latin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8116" y="4071942"/>
            <a:ext cx="12858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 smtClean="0">
                <a:solidFill>
                  <a:srgbClr val="FFFF00"/>
                </a:solidFill>
                <a:latin typeface="맑은 고딕" pitchFamily="50" charset="-127"/>
              </a:rPr>
              <a:t>기지점</a:t>
            </a:r>
            <a:endParaRPr lang="ko-KR" altLang="en-US" sz="2200" dirty="0">
              <a:solidFill>
                <a:srgbClr val="FFFF00"/>
              </a:solidFill>
              <a:latin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9554" y="1357298"/>
            <a:ext cx="1214446" cy="4286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err="1" smtClean="0">
                <a:solidFill>
                  <a:srgbClr val="FFC000"/>
                </a:solidFill>
                <a:latin typeface="맑은 고딕" pitchFamily="50" charset="-127"/>
              </a:rPr>
              <a:t>기지점</a:t>
            </a:r>
            <a:endParaRPr lang="ko-KR" altLang="en-US" sz="2200" b="1" dirty="0">
              <a:solidFill>
                <a:srgbClr val="FFC000"/>
              </a:solidFill>
              <a:latin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215082"/>
            <a:ext cx="1000132" cy="4286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FFFF00"/>
                </a:solidFill>
                <a:latin typeface="맑은 고딕" pitchFamily="50" charset="-127"/>
              </a:rPr>
              <a:t>종점</a:t>
            </a:r>
            <a:endParaRPr lang="ko-KR" altLang="en-US" sz="2200" dirty="0">
              <a:solidFill>
                <a:srgbClr val="FFFF00"/>
              </a:solidFill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52605 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A12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  <p:bldP spid="11" grpId="2"/>
      <p:bldP spid="17" grpId="0"/>
      <p:bldP spid="23" grpId="0"/>
      <p:bldP spid="25" grpId="0"/>
      <p:bldP spid="24" grpId="1"/>
      <p:bldP spid="2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종단 측량 야장</a:t>
            </a:r>
            <a:endParaRPr lang="ko-KR" altLang="en-US" dirty="0"/>
          </a:p>
        </p:txBody>
      </p:sp>
      <p:pic>
        <p:nvPicPr>
          <p:cNvPr id="6" name="내용 개체 틀 5" descr="종단측량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3114851" cy="4286280"/>
          </a:xfrm>
        </p:spPr>
      </p:pic>
      <p:pic>
        <p:nvPicPr>
          <p:cNvPr id="7" name="그림 6" descr="종단측량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143272" cy="4325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5929330"/>
            <a:ext cx="71438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chemeClr val="tx2">
                    <a:lumMod val="90000"/>
                  </a:schemeClr>
                </a:solidFill>
                <a:latin typeface="맑은 고딕" pitchFamily="50" charset="-127"/>
              </a:rPr>
              <a:t>기록자 </a:t>
            </a:r>
            <a:r>
              <a:rPr lang="en-US" altLang="ko-KR" sz="2200" dirty="0" smtClean="0">
                <a:solidFill>
                  <a:schemeClr val="tx2">
                    <a:lumMod val="90000"/>
                  </a:schemeClr>
                </a:solidFill>
                <a:latin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tx2">
                    <a:lumMod val="90000"/>
                  </a:schemeClr>
                </a:solidFill>
                <a:latin typeface="맑은 고딕" pitchFamily="50" charset="-127"/>
              </a:rPr>
              <a:t>서준영                관측자 </a:t>
            </a:r>
            <a:r>
              <a:rPr lang="en-US" altLang="ko-KR" sz="2200" dirty="0" smtClean="0">
                <a:solidFill>
                  <a:schemeClr val="tx2">
                    <a:lumMod val="90000"/>
                  </a:schemeClr>
                </a:solidFill>
                <a:latin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tx2">
                    <a:lumMod val="90000"/>
                  </a:schemeClr>
                </a:solidFill>
                <a:latin typeface="맑은 고딕" pitchFamily="50" charset="-127"/>
              </a:rPr>
              <a:t>박성철</a:t>
            </a:r>
            <a:endParaRPr lang="ko-KR" altLang="en-US" sz="2200" dirty="0">
              <a:solidFill>
                <a:schemeClr val="tx2">
                  <a:lumMod val="90000"/>
                </a:schemeClr>
              </a:solidFill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57166"/>
            <a:ext cx="5072098" cy="6500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35716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종단 측량 </a:t>
            </a:r>
            <a:r>
              <a:rPr lang="ko-KR" altLang="en-US" sz="3200" b="1" dirty="0" err="1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성과표</a:t>
            </a:r>
            <a:endParaRPr lang="ko-KR" altLang="en-US" sz="3200" b="1" dirty="0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73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기고식</a:t>
            </a:r>
            <a:r>
              <a:rPr lang="ko-KR" altLang="en-US" sz="2400" b="1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 방법 사용</a:t>
            </a:r>
            <a:endParaRPr lang="ko-KR" altLang="en-US" sz="2400" b="1" dirty="0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928802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시작점에서 경사가</a:t>
            </a:r>
            <a:endParaRPr lang="en-US" altLang="ko-KR" sz="1600" dirty="0" smtClean="0">
              <a:solidFill>
                <a:srgbClr val="FFC000"/>
              </a:solidFill>
              <a:latin typeface="+mj-ea"/>
              <a:ea typeface="맑은 고딕" pitchFamily="50" charset="-127"/>
            </a:endParaRPr>
          </a:p>
          <a:p>
            <a:r>
              <a:rPr lang="ko-KR" altLang="en-US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급해 </a:t>
            </a:r>
            <a:r>
              <a:rPr lang="en-US" altLang="ko-KR" sz="1600" dirty="0">
                <a:solidFill>
                  <a:srgbClr val="FFC000"/>
                </a:solidFill>
                <a:latin typeface="+mj-ea"/>
                <a:ea typeface="맑은 고딕" pitchFamily="50" charset="-127"/>
              </a:rPr>
              <a:t>5</a:t>
            </a:r>
            <a:r>
              <a:rPr lang="en-US" altLang="ko-KR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m </a:t>
            </a:r>
            <a:r>
              <a:rPr lang="ko-KR" altLang="en-US" sz="1600" dirty="0" err="1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표척을</a:t>
            </a:r>
            <a:r>
              <a:rPr lang="ko-KR" altLang="en-US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 </a:t>
            </a:r>
            <a:endParaRPr lang="en-US" altLang="ko-KR" sz="1600" dirty="0" smtClean="0">
              <a:solidFill>
                <a:srgbClr val="FFC000"/>
              </a:solidFill>
              <a:latin typeface="+mj-ea"/>
              <a:ea typeface="맑은 고딕" pitchFamily="50" charset="-127"/>
            </a:endParaRPr>
          </a:p>
          <a:p>
            <a:r>
              <a:rPr lang="en-US" altLang="ko-KR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2</a:t>
            </a:r>
            <a:r>
              <a:rPr lang="ko-KR" altLang="en-US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개 이어서 사용</a:t>
            </a:r>
            <a:endParaRPr lang="en-US" altLang="ko-KR" sz="1600" dirty="0" smtClean="0">
              <a:solidFill>
                <a:srgbClr val="FFC000"/>
              </a:solidFill>
              <a:latin typeface="+mj-ea"/>
              <a:ea typeface="맑은 고딕" pitchFamily="50" charset="-127"/>
            </a:endParaRPr>
          </a:p>
          <a:p>
            <a:r>
              <a:rPr lang="en-US" altLang="ko-KR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(No.1~No.3 </a:t>
            </a:r>
            <a:r>
              <a:rPr lang="ko-KR" altLang="en-US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지점</a:t>
            </a:r>
            <a:r>
              <a:rPr lang="en-US" altLang="ko-KR" sz="1600" dirty="0" smtClean="0">
                <a:solidFill>
                  <a:srgbClr val="FFC000"/>
                </a:solidFill>
                <a:latin typeface="+mj-ea"/>
                <a:ea typeface="맑은 고딕" pitchFamily="50" charset="-127"/>
              </a:rPr>
              <a:t>)</a:t>
            </a:r>
          </a:p>
        </p:txBody>
      </p:sp>
      <p:pic>
        <p:nvPicPr>
          <p:cNvPr id="9" name="그림 8" descr="성과표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285860"/>
            <a:ext cx="3500462" cy="4932171"/>
          </a:xfrm>
          <a:prstGeom prst="rect">
            <a:avLst/>
          </a:prstGeom>
        </p:spPr>
      </p:pic>
      <p:pic>
        <p:nvPicPr>
          <p:cNvPr id="10" name="그림 9" descr="성과표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285860"/>
            <a:ext cx="3429024" cy="4857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7818" y="4500570"/>
            <a:ext cx="37861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rgbClr val="FFC000"/>
                </a:solidFill>
                <a:latin typeface="맑은 고딕" pitchFamily="50" charset="-127"/>
              </a:rPr>
              <a:t>기지점</a:t>
            </a:r>
            <a:r>
              <a:rPr lang="ko-KR" altLang="en-US" sz="2000" dirty="0" smtClean="0">
                <a:solidFill>
                  <a:srgbClr val="FFC000"/>
                </a:solidFill>
                <a:latin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rgbClr val="FFC000"/>
                </a:solidFill>
                <a:latin typeface="맑은 고딕" pitchFamily="50" charset="-127"/>
              </a:rPr>
              <a:t>A :</a:t>
            </a:r>
            <a:r>
              <a:rPr lang="ko-KR" altLang="en-US" sz="2000" dirty="0" smtClean="0">
                <a:solidFill>
                  <a:srgbClr val="FFC000"/>
                </a:solidFill>
                <a:latin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rgbClr val="FFC000"/>
                </a:solidFill>
                <a:latin typeface="맑은 고딕" pitchFamily="50" charset="-127"/>
              </a:rPr>
              <a:t>100 m</a:t>
            </a:r>
          </a:p>
          <a:p>
            <a:r>
              <a:rPr lang="ko-KR" altLang="en-US" sz="2000" dirty="0" smtClean="0">
                <a:solidFill>
                  <a:srgbClr val="FFC000"/>
                </a:solidFill>
                <a:latin typeface="맑은 고딕" pitchFamily="50" charset="-127"/>
              </a:rPr>
              <a:t>최고점 </a:t>
            </a:r>
            <a:r>
              <a:rPr lang="en-US" altLang="ko-KR" sz="2000" dirty="0" smtClean="0">
                <a:solidFill>
                  <a:srgbClr val="FFC000"/>
                </a:solidFill>
                <a:latin typeface="맑은 고딕" pitchFamily="50" charset="-127"/>
              </a:rPr>
              <a:t>: 134.4 m</a:t>
            </a:r>
          </a:p>
          <a:p>
            <a:r>
              <a:rPr lang="ko-KR" altLang="en-US" sz="2000" dirty="0" smtClean="0">
                <a:solidFill>
                  <a:srgbClr val="FFC000"/>
                </a:solidFill>
                <a:latin typeface="맑은 고딕" pitchFamily="50" charset="-127"/>
              </a:rPr>
              <a:t>종점 </a:t>
            </a:r>
            <a:r>
              <a:rPr lang="en-US" altLang="ko-KR" sz="2000" dirty="0" smtClean="0">
                <a:solidFill>
                  <a:srgbClr val="FFC000"/>
                </a:solidFill>
                <a:latin typeface="맑은 고딕" pitchFamily="50" charset="-127"/>
              </a:rPr>
              <a:t>: 122.46 m</a:t>
            </a:r>
            <a:endParaRPr lang="ko-KR" altLang="en-US" sz="2000" dirty="0">
              <a:solidFill>
                <a:srgbClr val="FFC000"/>
              </a:solidFill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0.30521 -0.0041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571472" y="285728"/>
            <a:ext cx="7901014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Cad </a:t>
            </a:r>
            <a:r>
              <a:rPr lang="ko-KR" altLang="en-US" sz="4000" b="1" cap="all" dirty="0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종단면도</a:t>
            </a:r>
            <a:endParaRPr kumimoji="0" lang="ko-KR" altLang="en-US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500702"/>
            <a:ext cx="321471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CAD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 비율</a:t>
            </a:r>
            <a:endParaRPr lang="en-US" altLang="ko-KR" sz="2200" dirty="0" smtClean="0">
              <a:solidFill>
                <a:srgbClr val="FFC000"/>
              </a:solidFill>
              <a:latin typeface="맑은 고딕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세로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1 : 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가로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1</a:t>
            </a:r>
          </a:p>
        </p:txBody>
      </p:sp>
      <p:pic>
        <p:nvPicPr>
          <p:cNvPr id="5" name="그림 4" descr="종단면도 1대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643182"/>
            <a:ext cx="8072494" cy="2428892"/>
          </a:xfrm>
          <a:prstGeom prst="rect">
            <a:avLst/>
          </a:prstGeom>
        </p:spPr>
      </p:pic>
      <p:pic>
        <p:nvPicPr>
          <p:cNvPr id="7" name="그림 6" descr="종단면도 1대1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428736"/>
            <a:ext cx="8120091" cy="4000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5500702"/>
            <a:ext cx="250033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CAD 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비율</a:t>
            </a:r>
            <a:endParaRPr lang="en-US" altLang="ko-KR" sz="2200" dirty="0" smtClean="0">
              <a:solidFill>
                <a:srgbClr val="FFC000"/>
              </a:solidFill>
              <a:latin typeface="맑은 고딕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세로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10 : </a:t>
            </a:r>
            <a:r>
              <a:rPr lang="ko-KR" altLang="en-US" sz="2200" dirty="0" smtClean="0">
                <a:solidFill>
                  <a:srgbClr val="FFC000"/>
                </a:solidFill>
                <a:latin typeface="맑은 고딕" pitchFamily="50" charset="-127"/>
              </a:rPr>
              <a:t>가로 </a:t>
            </a:r>
            <a:r>
              <a:rPr lang="en-US" altLang="ko-KR" sz="2200" dirty="0" smtClean="0">
                <a:solidFill>
                  <a:srgbClr val="FFC000"/>
                </a:solidFill>
                <a:latin typeface="맑은 고딕" pitchFamily="50" charset="-127"/>
              </a:rPr>
              <a:t>1</a:t>
            </a:r>
            <a:endParaRPr lang="ko-KR" altLang="en-US" sz="2200" dirty="0">
              <a:solidFill>
                <a:srgbClr val="FFC000"/>
              </a:solidFill>
              <a:latin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01014" cy="1000132"/>
          </a:xfrm>
        </p:spPr>
        <p:txBody>
          <a:bodyPr>
            <a:noAutofit/>
          </a:bodyPr>
          <a:lstStyle/>
          <a:p>
            <a:pPr algn="ctr"/>
            <a:r>
              <a:rPr lang="ko-KR" altLang="en-US" dirty="0" smtClean="0"/>
              <a:t>종단 측량 활동 사진</a:t>
            </a:r>
            <a:endParaRPr lang="ko-KR" altLang="en-US" dirty="0"/>
          </a:p>
        </p:txBody>
      </p:sp>
      <p:pic>
        <p:nvPicPr>
          <p:cNvPr id="4" name="내용 개체 틀 3" descr="tsd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857364"/>
            <a:ext cx="6551003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활동 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사전 답사를 실시 하였으나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측량의  장애요소를 제대로 파악 못하여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측량 초반에 많은 시간을 소비함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우거진 풀 </a:t>
            </a:r>
            <a:r>
              <a:rPr lang="en-US" altLang="ko-KR" dirty="0" smtClean="0"/>
              <a:t>,</a:t>
            </a:r>
            <a:r>
              <a:rPr lang="ko-KR" altLang="en-US" dirty="0" smtClean="0"/>
              <a:t>나뭇가지 및 평탄하지 않은 바닥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변곡점에서 야장기입이 미숙하여서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시간을 소비함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678661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측정 지점의 착오로 종단 측량 </a:t>
            </a:r>
            <a:r>
              <a:rPr lang="ko-KR" altLang="en-US" sz="2800" dirty="0" err="1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재실시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/>
            </a:r>
            <a:b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</a:br>
            <a:r>
              <a:rPr lang="ko-KR" altLang="en-US" sz="2800" dirty="0" err="1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재측량으로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인한 숙련도 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상승 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/>
            </a:r>
            <a:b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</a:b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측량 시간 단축 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(4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시간     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2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시간 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30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분 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)</a:t>
            </a:r>
          </a:p>
          <a:p>
            <a:pPr marL="457200" indent="-457200">
              <a:buAutoNum type="arabicPeriod"/>
            </a:pPr>
            <a:endParaRPr lang="en-US" altLang="ko-KR" sz="2800" dirty="0" smtClean="0">
              <a:solidFill>
                <a:schemeClr val="tx1">
                  <a:lumMod val="95000"/>
                </a:schemeClr>
              </a:solidFill>
              <a:latin typeface="맑은 고딕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제초 작업이 되어 있어서 측량 작업이 수월해짐</a:t>
            </a:r>
            <a:endParaRPr lang="en-US" altLang="ko-KR" sz="2800" dirty="0" smtClean="0">
              <a:solidFill>
                <a:schemeClr val="tx1">
                  <a:lumMod val="95000"/>
                </a:schemeClr>
              </a:solidFill>
              <a:latin typeface="맑은 고딕" pitchFamily="50" charset="-127"/>
            </a:endParaRPr>
          </a:p>
          <a:p>
            <a:pPr marL="457200" indent="-457200">
              <a:buAutoNum type="arabicPeriod"/>
            </a:pPr>
            <a:endParaRPr lang="en-US" altLang="ko-KR" sz="2800" dirty="0" smtClean="0">
              <a:solidFill>
                <a:schemeClr val="tx1">
                  <a:lumMod val="95000"/>
                </a:schemeClr>
              </a:solidFill>
              <a:latin typeface="맑은 고딕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재측량</a:t>
            </a: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 실시 후 수준측량에 대해 </a:t>
            </a:r>
            <a: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/>
            </a:r>
            <a:br>
              <a:rPr lang="en-US" altLang="ko-KR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</a:br>
            <a:r>
              <a:rPr lang="ko-KR" altLang="en-US" sz="2800" dirty="0" smtClean="0">
                <a:solidFill>
                  <a:schemeClr val="tx1">
                    <a:lumMod val="95000"/>
                  </a:schemeClr>
                </a:solidFill>
                <a:latin typeface="맑은 고딕" pitchFamily="50" charset="-127"/>
              </a:rPr>
              <a:t>정확한 이해를 함</a:t>
            </a:r>
            <a:endParaRPr lang="en-US" altLang="ko-KR" sz="2800" dirty="0" smtClean="0">
              <a:solidFill>
                <a:schemeClr val="tx1">
                  <a:lumMod val="95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6" name="오른쪽 화살표 5"/>
          <p:cNvSpPr/>
          <p:nvPr/>
        </p:nvSpPr>
        <p:spPr bwMode="auto">
          <a:xfrm>
            <a:off x="5214942" y="2714620"/>
            <a:ext cx="428628" cy="285752"/>
          </a:xfrm>
          <a:prstGeom prst="rightArrow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uiExpand="1" build="p"/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>
          <a:defRPr/>
        </a:defPPr>
      </a:lstStyle>
    </a:spDef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 algn="ctr">
          <a:defRPr sz="2200" dirty="0">
            <a:solidFill>
              <a:schemeClr val="bg1"/>
            </a:solidFill>
            <a:latin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388</Words>
  <Application>Microsoft Office PowerPoint</Application>
  <PresentationFormat>화면 슬라이드 쇼(4:3)</PresentationFormat>
  <Paragraphs>78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메트로</vt:lpstr>
      <vt:lpstr>           도로기하구조설계</vt:lpstr>
      <vt:lpstr>목차</vt:lpstr>
      <vt:lpstr>슬라이드 3</vt:lpstr>
      <vt:lpstr>슬라이드 4</vt:lpstr>
      <vt:lpstr>종단 측량 야장</vt:lpstr>
      <vt:lpstr>슬라이드 6</vt:lpstr>
      <vt:lpstr>슬라이드 7</vt:lpstr>
      <vt:lpstr>종단 측량 활동 사진</vt:lpstr>
      <vt:lpstr>활동 평가</vt:lpstr>
    </vt:vector>
  </TitlesOfParts>
  <Company>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도로기하구조설계</dc:title>
  <dc:creator>user</dc:creator>
  <cp:lastModifiedBy>snoopy</cp:lastModifiedBy>
  <cp:revision>46</cp:revision>
  <dcterms:created xsi:type="dcterms:W3CDTF">2011-10-12T01:45:00Z</dcterms:created>
  <dcterms:modified xsi:type="dcterms:W3CDTF">2011-10-15T15:41:34Z</dcterms:modified>
</cp:coreProperties>
</file>