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4" r:id="rId5"/>
    <p:sldId id="265" r:id="rId6"/>
    <p:sldId id="267" r:id="rId7"/>
    <p:sldId id="269" r:id="rId8"/>
    <p:sldId id="275" r:id="rId9"/>
    <p:sldId id="273" r:id="rId10"/>
    <p:sldId id="274" r:id="rId11"/>
    <p:sldId id="277" r:id="rId12"/>
    <p:sldId id="276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A900-56D4-4C67-8F5F-EAE9AF893D05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E1CB1-C595-4431-B428-2A203FB9EC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1CB1-C595-4431-B428-2A203FB9ECE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2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48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06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415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94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7819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76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6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4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24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67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68A9-113E-442D-8AF2-BDA424435A1E}" type="datetimeFigureOut">
              <a:rPr lang="ko-KR" altLang="en-US" smtClean="0"/>
              <a:pPr/>
              <a:t>2011-12-03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361E-4765-4C20-9682-FC3EF366D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89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3379639"/>
            <a:ext cx="3422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대한민국 </a:t>
            </a:r>
            <a:r>
              <a:rPr lang="en-US" altLang="ko-KR" sz="4400" dirty="0" smtClean="0">
                <a:solidFill>
                  <a:schemeClr val="bg1"/>
                </a:solidFill>
              </a:rPr>
              <a:t>1%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1" y="476672"/>
            <a:ext cx="511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  <a:latin typeface="돋움체" pitchFamily="49" charset="-127"/>
                <a:ea typeface="돋움체" pitchFamily="49" charset="-127"/>
              </a:rPr>
              <a:t>도로횡단설계</a:t>
            </a:r>
            <a:endParaRPr lang="ko-KR" altLang="en-US" sz="6000" dirty="0">
              <a:solidFill>
                <a:schemeClr val="bg1"/>
              </a:solidFill>
              <a:latin typeface="돋움체" pitchFamily="49" charset="-127"/>
              <a:ea typeface="돋움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24812" y="1695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차로수계산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4" name="그룹 14"/>
          <p:cNvGrpSpPr/>
          <p:nvPr/>
        </p:nvGrpSpPr>
        <p:grpSpPr>
          <a:xfrm>
            <a:off x="3724672" y="172140"/>
            <a:ext cx="1351384" cy="401546"/>
            <a:chOff x="107504" y="116632"/>
            <a:chExt cx="1656184" cy="401546"/>
          </a:xfrm>
        </p:grpSpPr>
        <p:sp>
          <p:nvSpPr>
            <p:cNvPr id="16" name="한쪽 모서리가 둥근 사각형 15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84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횡단구성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그림 20" descr="기본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6309319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79512" y="1340768"/>
            <a:ext cx="878497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79512" y="5661248"/>
            <a:ext cx="878497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자전거도로휀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9"/>
            <a:ext cx="9144000" cy="5973228"/>
          </a:xfrm>
          <a:prstGeom prst="rect">
            <a:avLst/>
          </a:prstGeom>
        </p:spPr>
      </p:pic>
      <p:pic>
        <p:nvPicPr>
          <p:cNvPr id="32" name="그림 31" descr="가드 휀스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3718" y="620688"/>
            <a:ext cx="37602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012" y="17357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횡단면설계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1775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종도면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773"/>
            <a:ext cx="9144000" cy="63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179512" y="620688"/>
            <a:ext cx="8784976" cy="93610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79512" y="5949280"/>
            <a:ext cx="8784976" cy="93610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보도블럭 기계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92696"/>
            <a:ext cx="4979346" cy="6192688"/>
          </a:xfrm>
          <a:prstGeom prst="rect">
            <a:avLst/>
          </a:prstGeom>
        </p:spPr>
      </p:pic>
      <p:pic>
        <p:nvPicPr>
          <p:cNvPr id="28" name="그림 27" descr="보도블럭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896444"/>
            <a:ext cx="3384376" cy="3404764"/>
          </a:xfrm>
          <a:prstGeom prst="rect">
            <a:avLst/>
          </a:prstGeom>
        </p:spPr>
      </p:pic>
      <p:pic>
        <p:nvPicPr>
          <p:cNvPr id="29" name="그림 28" descr="느티나무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grpSp>
        <p:nvGrpSpPr>
          <p:cNvPr id="14" name="그룹 14"/>
          <p:cNvGrpSpPr/>
          <p:nvPr/>
        </p:nvGrpSpPr>
        <p:grpSpPr>
          <a:xfrm>
            <a:off x="3724672" y="172140"/>
            <a:ext cx="1351384" cy="401546"/>
            <a:chOff x="107504" y="116632"/>
            <a:chExt cx="1656184" cy="401546"/>
          </a:xfrm>
        </p:grpSpPr>
        <p:sp>
          <p:nvSpPr>
            <p:cNvPr id="15" name="한쪽 모서리가 둥근 사각형 14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84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횡단구성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17"/>
          <p:cNvGrpSpPr/>
          <p:nvPr/>
        </p:nvGrpSpPr>
        <p:grpSpPr>
          <a:xfrm>
            <a:off x="5533256" y="176144"/>
            <a:ext cx="1656184" cy="401546"/>
            <a:chOff x="107504" y="116632"/>
            <a:chExt cx="1656184" cy="401546"/>
          </a:xfrm>
        </p:grpSpPr>
        <p:sp>
          <p:nvSpPr>
            <p:cNvPr id="19" name="한쪽 모서리가 둥근 사각형 18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376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최종도면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17"/>
          <p:cNvGrpSpPr/>
          <p:nvPr/>
        </p:nvGrpSpPr>
        <p:grpSpPr>
          <a:xfrm>
            <a:off x="5533256" y="176144"/>
            <a:ext cx="1656184" cy="401546"/>
            <a:chOff x="107504" y="116632"/>
            <a:chExt cx="1656184" cy="401546"/>
          </a:xfrm>
        </p:grpSpPr>
        <p:sp>
          <p:nvSpPr>
            <p:cNvPr id="19" name="한쪽 모서리가 둥근 사각형 18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376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최종도면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그림 20" descr="단면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79912" y="692696"/>
            <a:ext cx="154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단면</a:t>
            </a:r>
            <a:r>
              <a:rPr lang="en-US" altLang="ko-KR" sz="4000" dirty="0" smtClean="0"/>
              <a:t>A</a:t>
            </a:r>
            <a:endParaRPr lang="ko-KR" altLang="en-US" sz="4000" dirty="0"/>
          </a:p>
        </p:txBody>
      </p:sp>
      <p:pic>
        <p:nvPicPr>
          <p:cNvPr id="25" name="그림 24" descr="단면A-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9144000" cy="6188403"/>
          </a:xfrm>
          <a:prstGeom prst="rect">
            <a:avLst/>
          </a:prstGeom>
        </p:spPr>
      </p:pic>
      <p:pic>
        <p:nvPicPr>
          <p:cNvPr id="26" name="그림 25" descr="단면A-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17"/>
          <p:cNvGrpSpPr/>
          <p:nvPr/>
        </p:nvGrpSpPr>
        <p:grpSpPr>
          <a:xfrm>
            <a:off x="5533256" y="176144"/>
            <a:ext cx="1656184" cy="401546"/>
            <a:chOff x="107504" y="116632"/>
            <a:chExt cx="1656184" cy="401546"/>
          </a:xfrm>
        </p:grpSpPr>
        <p:sp>
          <p:nvSpPr>
            <p:cNvPr id="19" name="한쪽 모서리가 둥근 사각형 18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376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최종도면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그림 20" descr="단면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3888" y="704890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단면</a:t>
            </a:r>
            <a:r>
              <a:rPr lang="en-US" altLang="ko-KR" sz="4000" dirty="0" smtClean="0">
                <a:latin typeface="굴림" pitchFamily="50" charset="-127"/>
                <a:ea typeface="굴림" pitchFamily="50" charset="-127"/>
              </a:rPr>
              <a:t>B</a:t>
            </a:r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그림 24" descr="단면B-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8542107" cy="6309320"/>
          </a:xfrm>
          <a:prstGeom prst="rect">
            <a:avLst/>
          </a:prstGeom>
        </p:spPr>
      </p:pic>
      <p:pic>
        <p:nvPicPr>
          <p:cNvPr id="26" name="그림 25" descr="단면B-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48680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717" y="3014312"/>
            <a:ext cx="5526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</a:rPr>
              <a:t>Thank you</a:t>
            </a:r>
            <a:endParaRPr lang="ko-KR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0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61"/>
          <a:stretch/>
        </p:blipFill>
        <p:spPr>
          <a:xfrm>
            <a:off x="-36512" y="0"/>
            <a:ext cx="6686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35641" y="908720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Index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2904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설계조건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3017015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차로수</a:t>
            </a:r>
            <a:r>
              <a:rPr lang="ko-KR" altLang="en-US" sz="2000" dirty="0" smtClean="0">
                <a:solidFill>
                  <a:schemeClr val="bg1"/>
                </a:solidFill>
              </a:rPr>
              <a:t> 계산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7436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횡단면설계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47023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최종도면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5196845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후      기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07504" y="164132"/>
            <a:ext cx="1656184" cy="456556"/>
            <a:chOff x="107504" y="116632"/>
            <a:chExt cx="1656184" cy="401546"/>
          </a:xfrm>
        </p:grpSpPr>
        <p:sp>
          <p:nvSpPr>
            <p:cNvPr id="7" name="한쪽 모서리가 둥근 사각형 6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36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설계조건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24812" y="1695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차로수계산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24" name="제목 13"/>
          <p:cNvSpPr txBox="1">
            <a:spLocks/>
          </p:cNvSpPr>
          <p:nvPr/>
        </p:nvSpPr>
        <p:spPr>
          <a:xfrm>
            <a:off x="899592" y="1124744"/>
            <a:ext cx="7344816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도로기하구조 </a:t>
            </a:r>
            <a:r>
              <a:rPr kumimoji="0" lang="en-US" altLang="ko-KR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– </a:t>
            </a:r>
            <a:r>
              <a:rPr kumimoji="0" lang="ko-KR" altLang="en-US" sz="32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횡단면설계</a:t>
            </a:r>
            <a: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8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설계속도 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: 80kph</a:t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-AADT : 55,000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대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/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일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-2.5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톤 이상의 중형트럭 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혼입률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: 10%</a:t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-PHF : 0.95</a:t>
            </a:r>
            <a:b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도로폭</a:t>
            </a: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: 35m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1"/>
          <p:cNvGrpSpPr/>
          <p:nvPr/>
        </p:nvGrpSpPr>
        <p:grpSpPr>
          <a:xfrm>
            <a:off x="1268016" y="168136"/>
            <a:ext cx="2639598" cy="420614"/>
            <a:chOff x="107504" y="116632"/>
            <a:chExt cx="1656184" cy="420614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128" y="137136"/>
              <a:ext cx="1572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용량 및 </a:t>
              </a:r>
              <a:r>
                <a:rPr lang="ko-KR" altLang="en-US" sz="2000" dirty="0" err="1" smtClean="0">
                  <a:solidFill>
                    <a:schemeClr val="bg1"/>
                  </a:solidFill>
                </a:rPr>
                <a:t>차로수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 결정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5012" y="17357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횡단면설계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7700" y="181584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후    기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" name="그림 24" descr="수요량(승용)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28454"/>
            <a:ext cx="4320000" cy="5220000"/>
          </a:xfrm>
          <a:prstGeom prst="rect">
            <a:avLst/>
          </a:prstGeom>
        </p:spPr>
      </p:pic>
      <p:pic>
        <p:nvPicPr>
          <p:cNvPr id="26" name="그림 25" descr="수요량(버스)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7280"/>
            <a:ext cx="4320000" cy="5184008"/>
          </a:xfrm>
          <a:prstGeom prst="rect">
            <a:avLst/>
          </a:prstGeom>
        </p:spPr>
      </p:pic>
      <p:sp>
        <p:nvSpPr>
          <p:cNvPr id="24" name="타원 23"/>
          <p:cNvSpPr/>
          <p:nvPr/>
        </p:nvSpPr>
        <p:spPr>
          <a:xfrm>
            <a:off x="2627784" y="1340768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7092280" y="1340768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627784" y="270892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092280" y="270892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609075"/>
            <a:ext cx="8100392" cy="2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 descr="표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3891299" cy="2664296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5796136" y="1844824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1979712" y="501317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 descr="표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5798" y="3534891"/>
            <a:ext cx="4438650" cy="1838325"/>
          </a:xfrm>
          <a:prstGeom prst="rect">
            <a:avLst/>
          </a:prstGeom>
        </p:spPr>
      </p:pic>
      <p:sp>
        <p:nvSpPr>
          <p:cNvPr id="31" name="타원 30"/>
          <p:cNvSpPr/>
          <p:nvPr/>
        </p:nvSpPr>
        <p:spPr>
          <a:xfrm>
            <a:off x="5796136" y="1124744"/>
            <a:ext cx="1584176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6660232" y="4653136"/>
            <a:ext cx="1584176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4211960" y="5490547"/>
          <a:ext cx="4807396" cy="1106805"/>
        </p:xfrm>
        <a:graphic>
          <a:graphicData uri="http://schemas.openxmlformats.org/drawingml/2006/table">
            <a:tbl>
              <a:tblPr/>
              <a:tblGrid>
                <a:gridCol w="4807396"/>
              </a:tblGrid>
              <a:tr h="457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도로부지에 제한을 받는 곳이거나 도심지에서는 </a:t>
                      </a:r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3.0m </a:t>
                      </a:r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또는 </a:t>
                      </a:r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3.25m</a:t>
                      </a:r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 차로도 가능하다</a:t>
                      </a:r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4" name="그룹 11"/>
          <p:cNvGrpSpPr/>
          <p:nvPr/>
        </p:nvGrpSpPr>
        <p:grpSpPr>
          <a:xfrm>
            <a:off x="1268016" y="168136"/>
            <a:ext cx="2639598" cy="420614"/>
            <a:chOff x="107504" y="116632"/>
            <a:chExt cx="1656184" cy="420614"/>
          </a:xfrm>
        </p:grpSpPr>
        <p:sp>
          <p:nvSpPr>
            <p:cNvPr id="35" name="한쪽 모서리가 둥근 사각형 34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128" y="137136"/>
              <a:ext cx="1572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용량 및 </a:t>
              </a:r>
              <a:r>
                <a:rPr lang="ko-KR" altLang="en-US" sz="2000" dirty="0" err="1" smtClean="0">
                  <a:solidFill>
                    <a:schemeClr val="bg1"/>
                  </a:solidFill>
                </a:rPr>
                <a:t>차로수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 결정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312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012" y="1735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</a:rPr>
              <a:t>횡단설계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8" y="5157192"/>
            <a:ext cx="81369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71600" y="797803"/>
            <a:ext cx="734481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우리나라의 경우 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지방부</a:t>
            </a:r>
            <a:r>
              <a:rPr lang="ko-KR" altLang="en-US" sz="2400" dirty="0" smtClean="0">
                <a:solidFill>
                  <a:schemeClr val="bg1"/>
                </a:solidFill>
              </a:rPr>
              <a:t> 일반도로와 도시부의 모든 </a:t>
            </a:r>
            <a:r>
              <a:rPr lang="en-US" altLang="ko-KR" sz="2400" dirty="0" smtClean="0">
                <a:solidFill>
                  <a:schemeClr val="bg1"/>
                </a:solidFill>
              </a:rPr>
              <a:t/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ko-KR" altLang="en-US" sz="2400" dirty="0" smtClean="0">
                <a:solidFill>
                  <a:schemeClr val="bg1"/>
                </a:solidFill>
              </a:rPr>
              <a:t>도로는 서비스 수준 </a:t>
            </a:r>
            <a:r>
              <a:rPr lang="en-US" altLang="ko-KR" sz="2400" dirty="0" smtClean="0">
                <a:solidFill>
                  <a:schemeClr val="bg1"/>
                </a:solidFill>
              </a:rPr>
              <a:t>D</a:t>
            </a:r>
            <a:r>
              <a:rPr lang="ko-KR" altLang="en-US" sz="2400" dirty="0" smtClean="0">
                <a:solidFill>
                  <a:schemeClr val="bg1"/>
                </a:solidFill>
              </a:rPr>
              <a:t>를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설계 기준으로 한다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48" y="620688"/>
            <a:ext cx="8136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11"/>
          <p:cNvGrpSpPr/>
          <p:nvPr/>
        </p:nvGrpSpPr>
        <p:grpSpPr>
          <a:xfrm>
            <a:off x="1268016" y="168136"/>
            <a:ext cx="2639598" cy="420614"/>
            <a:chOff x="107504" y="116632"/>
            <a:chExt cx="1656184" cy="420614"/>
          </a:xfrm>
        </p:grpSpPr>
        <p:sp>
          <p:nvSpPr>
            <p:cNvPr id="26" name="한쪽 모서리가 둥근 사각형 25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1128" y="137136"/>
              <a:ext cx="1572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용량 및 </a:t>
              </a:r>
              <a:r>
                <a:rPr lang="ko-KR" altLang="en-US" sz="2000" dirty="0" err="1" smtClean="0">
                  <a:solidFill>
                    <a:schemeClr val="bg1"/>
                  </a:solidFill>
                </a:rPr>
                <a:t>차로수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 결정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773"/>
            <a:ext cx="9144000" cy="63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 descr="중앙버스전용차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92696"/>
            <a:ext cx="4536504" cy="3024336"/>
          </a:xfrm>
          <a:prstGeom prst="rect">
            <a:avLst/>
          </a:prstGeom>
        </p:spPr>
      </p:pic>
      <p:grpSp>
        <p:nvGrpSpPr>
          <p:cNvPr id="9" name="그룹 14"/>
          <p:cNvGrpSpPr/>
          <p:nvPr/>
        </p:nvGrpSpPr>
        <p:grpSpPr>
          <a:xfrm>
            <a:off x="3724672" y="172140"/>
            <a:ext cx="1351384" cy="401546"/>
            <a:chOff x="107504" y="116632"/>
            <a:chExt cx="1656184" cy="401546"/>
          </a:xfrm>
        </p:grpSpPr>
        <p:sp>
          <p:nvSpPr>
            <p:cNvPr id="10" name="한쪽 모서리가 둥근 사각형 9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84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횡단구성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115616" y="3356992"/>
            <a:ext cx="3168352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716016" y="3789040"/>
            <a:ext cx="3168352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탄련봉사이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236" y="620688"/>
            <a:ext cx="4540764" cy="2952328"/>
          </a:xfrm>
          <a:prstGeom prst="rect">
            <a:avLst/>
          </a:prstGeom>
        </p:spPr>
      </p:pic>
      <p:grpSp>
        <p:nvGrpSpPr>
          <p:cNvPr id="11" name="그룹 14"/>
          <p:cNvGrpSpPr/>
          <p:nvPr/>
        </p:nvGrpSpPr>
        <p:grpSpPr>
          <a:xfrm>
            <a:off x="3724672" y="172140"/>
            <a:ext cx="1351384" cy="401546"/>
            <a:chOff x="107504" y="116632"/>
            <a:chExt cx="1656184" cy="401546"/>
          </a:xfrm>
        </p:grpSpPr>
        <p:sp>
          <p:nvSpPr>
            <p:cNvPr id="12" name="한쪽 모서리가 둥근 사각형 11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84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횡단구성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608"/>
            <a:ext cx="9155876" cy="5715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14"/>
          <p:cNvGrpSpPr/>
          <p:nvPr/>
        </p:nvGrpSpPr>
        <p:grpSpPr>
          <a:xfrm>
            <a:off x="3724672" y="172140"/>
            <a:ext cx="1207368" cy="401546"/>
            <a:chOff x="107504" y="116632"/>
            <a:chExt cx="1656184" cy="401546"/>
          </a:xfrm>
        </p:grpSpPr>
        <p:sp>
          <p:nvSpPr>
            <p:cNvPr id="16" name="한쪽 모서리가 둥근 사각형 15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844" y="11806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횡단면설계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9381"/>
            <a:ext cx="9144000" cy="63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/>
          <p:cNvSpPr/>
          <p:nvPr/>
        </p:nvSpPr>
        <p:spPr>
          <a:xfrm>
            <a:off x="1547664" y="4077072"/>
            <a:ext cx="2808312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788024" y="2780928"/>
            <a:ext cx="2808312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 descr="버스정류장상세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9656"/>
            <a:ext cx="9144000" cy="6265728"/>
          </a:xfrm>
          <a:prstGeom prst="rect">
            <a:avLst/>
          </a:prstGeom>
        </p:spPr>
      </p:pic>
      <p:pic>
        <p:nvPicPr>
          <p:cNvPr id="33" name="그림 32" descr="20100806000199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196752"/>
            <a:ext cx="6336704" cy="4752528"/>
          </a:xfrm>
          <a:prstGeom prst="rect">
            <a:avLst/>
          </a:prstGeom>
        </p:spPr>
      </p:pic>
      <p:grpSp>
        <p:nvGrpSpPr>
          <p:cNvPr id="12" name="그룹 14"/>
          <p:cNvGrpSpPr/>
          <p:nvPr/>
        </p:nvGrpSpPr>
        <p:grpSpPr>
          <a:xfrm>
            <a:off x="3724672" y="172140"/>
            <a:ext cx="1351384" cy="401546"/>
            <a:chOff x="107504" y="116632"/>
            <a:chExt cx="1656184" cy="401546"/>
          </a:xfrm>
        </p:grpSpPr>
        <p:sp>
          <p:nvSpPr>
            <p:cNvPr id="13" name="한쪽 모서리가 둥근 사각형 12"/>
            <p:cNvSpPr/>
            <p:nvPr/>
          </p:nvSpPr>
          <p:spPr>
            <a:xfrm>
              <a:off x="107504" y="116632"/>
              <a:ext cx="1656184" cy="40011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44" y="11806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</a:rPr>
                <a:t>횡단구성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1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367</TotalTime>
  <Words>71</Words>
  <Application>Microsoft Office PowerPoint</Application>
  <PresentationFormat>화면 슬라이드 쇼(4:3)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투덜이</cp:lastModifiedBy>
  <cp:revision>36</cp:revision>
  <dcterms:created xsi:type="dcterms:W3CDTF">2011-03-08T08:46:28Z</dcterms:created>
  <dcterms:modified xsi:type="dcterms:W3CDTF">2011-12-03T04:34:35Z</dcterms:modified>
</cp:coreProperties>
</file>