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4" r:id="rId4"/>
    <p:sldId id="275" r:id="rId5"/>
    <p:sldId id="306" r:id="rId6"/>
    <p:sldId id="261" r:id="rId7"/>
    <p:sldId id="309" r:id="rId8"/>
    <p:sldId id="307" r:id="rId9"/>
    <p:sldId id="304" r:id="rId10"/>
    <p:sldId id="280" r:id="rId11"/>
    <p:sldId id="310" r:id="rId12"/>
    <p:sldId id="311" r:id="rId13"/>
    <p:sldId id="270" r:id="rId14"/>
    <p:sldId id="312" r:id="rId15"/>
    <p:sldId id="313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FF"/>
    <a:srgbClr val="CC00CC"/>
    <a:srgbClr val="99FF99"/>
    <a:srgbClr val="CCFFCC"/>
    <a:srgbClr val="99FF33"/>
    <a:srgbClr val="66FF33"/>
    <a:srgbClr val="33CC33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100" d="100"/>
          <a:sy n="100" d="100"/>
        </p:scale>
        <p:origin x="-50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AC061-9444-4C4C-BCF1-9F4729A60C0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7C404-C59A-4913-BBA2-3010954728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Autofit/>
          </a:bodyPr>
          <a:lstStyle>
            <a:lvl1pPr>
              <a:defRPr sz="4600" baseline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 baseline="0">
                <a:latin typeface="HY헤드라인M" pitchFamily="18" charset="-127"/>
                <a:ea typeface="HY헤드라인M" pitchFamily="18" charset="-127"/>
              </a:defRPr>
            </a:lvl1pPr>
            <a:lvl2pPr>
              <a:defRPr sz="2200" baseline="0">
                <a:latin typeface="HY헤드라인M" pitchFamily="18" charset="-127"/>
                <a:ea typeface="HY헤드라인M" pitchFamily="18" charset="-127"/>
              </a:defRPr>
            </a:lvl2pPr>
            <a:lvl3pPr>
              <a:defRPr>
                <a:latin typeface="HY헤드라인M" pitchFamily="18" charset="-127"/>
                <a:ea typeface="HY헤드라인M" pitchFamily="18" charset="-127"/>
              </a:defRPr>
            </a:lvl3pPr>
            <a:lvl4pPr>
              <a:defRPr>
                <a:latin typeface="HY헤드라인M" pitchFamily="18" charset="-127"/>
                <a:ea typeface="HY헤드라인M" pitchFamily="18" charset="-127"/>
              </a:defRPr>
            </a:lvl4pPr>
            <a:lvl5pPr>
              <a:defRPr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D0A9-0406-425F-841A-E9E6E0CB12E8}" type="datetimeFigureOut">
              <a:rPr lang="ko-KR" altLang="en-US" smtClean="0"/>
              <a:pPr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0" name="Picture 2" descr="C:\Users\Ha\Desktop\내용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그림 7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141277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1124744"/>
            <a:ext cx="31133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Ha\Desktop\Untitled-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956227"/>
            <a:ext cx="8424936" cy="129760"/>
          </a:xfrm>
          <a:prstGeom prst="rect">
            <a:avLst/>
          </a:prstGeom>
          <a:noFill/>
        </p:spPr>
      </p:pic>
      <p:pic>
        <p:nvPicPr>
          <p:cNvPr id="2051" name="Picture 3" descr="C:\Users\Ha\Desktop\Untitled-1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59632" cy="1259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부제목 13"/>
          <p:cNvSpPr>
            <a:spLocks noGrp="1"/>
          </p:cNvSpPr>
          <p:nvPr>
            <p:ph type="subTitle" idx="1"/>
          </p:nvPr>
        </p:nvSpPr>
        <p:spPr>
          <a:xfrm>
            <a:off x="3419872" y="1894530"/>
            <a:ext cx="4464496" cy="57606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횡단면 설계</a:t>
            </a:r>
            <a:endParaRPr lang="ko-KR" altLang="en-US" dirty="0"/>
          </a:p>
        </p:txBody>
      </p:sp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403516" y="2132856"/>
            <a:ext cx="7454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도로기하구조 및 설계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3717032"/>
            <a:ext cx="285206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우리가 제일 잘나가</a:t>
            </a:r>
            <a:endParaRPr lang="en-US" altLang="ko-KR" sz="2400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1000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20627462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김성찬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20628021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하성진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20627598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남태영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20726554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윤영환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20826632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권혜정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보 도 </a:t>
            </a:r>
            <a:r>
              <a:rPr lang="en-US" altLang="ko-KR" sz="3200" dirty="0" smtClean="0"/>
              <a:t>(1/3)</a:t>
            </a:r>
            <a:endParaRPr lang="ko-KR" altLang="en-US" sz="4000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5240054"/>
          </a:xfrm>
        </p:spPr>
        <p:txBody>
          <a:bodyPr>
            <a:noAutofit/>
          </a:bodyPr>
          <a:lstStyle/>
          <a:p>
            <a:r>
              <a:rPr lang="ko-KR" altLang="en-US" b="1" dirty="0" smtClean="0"/>
              <a:t>도로의 구조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시설기준에 관한 규칙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제</a:t>
            </a:r>
            <a:r>
              <a:rPr lang="en-US" altLang="ko-KR" dirty="0" smtClean="0"/>
              <a:t> 16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2">
              <a:spcBef>
                <a:spcPts val="1000"/>
              </a:spcBef>
            </a:pPr>
            <a:r>
              <a:rPr lang="ko-KR" altLang="en-US" sz="1800" dirty="0" smtClean="0"/>
              <a:t>보행자의 안전과 자동차 등의 원활한 통행을 위하여 필요하다고</a:t>
            </a:r>
            <a:endParaRPr lang="en-US" altLang="ko-KR" sz="1800" dirty="0" smtClean="0"/>
          </a:p>
          <a:p>
            <a:pPr lvl="2">
              <a:spcBef>
                <a:spcPts val="1000"/>
              </a:spcBef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인정되는 경우에는 도로 에 보도를 설치하여야 한다</a:t>
            </a:r>
            <a:r>
              <a:rPr lang="en-US" altLang="ko-KR" sz="1800" dirty="0" smtClean="0"/>
              <a:t>.</a:t>
            </a:r>
          </a:p>
          <a:p>
            <a:pPr lvl="2">
              <a:spcBef>
                <a:spcPts val="1000"/>
              </a:spcBef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이 경우 보도는 연석 시설물을 이용하여 차도와 분리하여야 한다</a:t>
            </a:r>
            <a:r>
              <a:rPr lang="en-US" altLang="ko-KR" sz="1800" dirty="0" smtClean="0"/>
              <a:t>.</a:t>
            </a:r>
          </a:p>
          <a:p>
            <a:pPr lvl="2">
              <a:spcBef>
                <a:spcPts val="1000"/>
              </a:spcBef>
            </a:pPr>
            <a:r>
              <a:rPr lang="ko-KR" altLang="en-US" sz="1800" dirty="0" smtClean="0"/>
              <a:t>자전거도로에 접한 구간은 자전거의 통행에 불편이 없도록 한다</a:t>
            </a:r>
            <a:r>
              <a:rPr lang="en-US" altLang="ko-KR" sz="1800" dirty="0" smtClean="0"/>
              <a:t>.</a:t>
            </a:r>
          </a:p>
          <a:p>
            <a:pPr lvl="2">
              <a:spcBef>
                <a:spcPts val="1000"/>
              </a:spcBef>
            </a:pPr>
            <a:r>
              <a:rPr lang="ko-KR" altLang="en-US" sz="1800" dirty="0" smtClean="0"/>
              <a:t>보도의 </a:t>
            </a:r>
            <a:r>
              <a:rPr lang="ko-KR" altLang="en-US" sz="1800" dirty="0" err="1" smtClean="0"/>
              <a:t>유효폭은</a:t>
            </a:r>
            <a:r>
              <a:rPr lang="ko-KR" altLang="en-US" sz="1800" dirty="0" smtClean="0"/>
              <a:t> 보행자의 통행량과 주변토지이용상황을 고려하여</a:t>
            </a:r>
            <a:endParaRPr lang="en-US" altLang="ko-KR" sz="1800" dirty="0" smtClean="0"/>
          </a:p>
          <a:p>
            <a:pPr lvl="2">
              <a:spcBef>
                <a:spcPts val="1000"/>
              </a:spcBef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결정하되 최소 </a:t>
            </a:r>
            <a:r>
              <a:rPr lang="en-US" altLang="ko-KR" sz="1800" dirty="0" smtClean="0"/>
              <a:t>2m</a:t>
            </a:r>
            <a:r>
              <a:rPr lang="ko-KR" altLang="en-US" sz="1800" dirty="0" smtClean="0"/>
              <a:t>이상으로 하여야 한다</a:t>
            </a:r>
            <a:r>
              <a:rPr lang="en-US" altLang="ko-KR" sz="1800" dirty="0" smtClean="0"/>
              <a:t>.</a:t>
            </a:r>
          </a:p>
          <a:p>
            <a:pPr lvl="2">
              <a:spcBef>
                <a:spcPts val="1000"/>
              </a:spcBef>
            </a:pPr>
            <a:r>
              <a:rPr lang="ko-KR" altLang="en-US" sz="1800" dirty="0" smtClean="0"/>
              <a:t>다만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지방지역의 도로와 도시지역의 국지도로는 지형상 불가능하거나</a:t>
            </a:r>
            <a:endParaRPr lang="en-US" altLang="ko-KR" sz="1800" dirty="0" smtClean="0"/>
          </a:p>
          <a:p>
            <a:pPr lvl="2">
              <a:spcBef>
                <a:spcPts val="1000"/>
              </a:spcBef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기존의 도로의 증설 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개설 시 불가피하다고 인정되는 경우에는 </a:t>
            </a:r>
            <a:r>
              <a:rPr lang="en-US" altLang="ko-KR" sz="1800" dirty="0" smtClean="0"/>
              <a:t>1.5m</a:t>
            </a:r>
            <a:r>
              <a:rPr lang="ko-KR" altLang="en-US" sz="1800" dirty="0" smtClean="0"/>
              <a:t>이상</a:t>
            </a:r>
            <a:endParaRPr lang="en-US" altLang="ko-KR" sz="1800" dirty="0" smtClean="0"/>
          </a:p>
          <a:p>
            <a:pPr lvl="2">
              <a:spcBef>
                <a:spcPts val="1000"/>
              </a:spcBef>
              <a:buNone/>
            </a:pPr>
            <a:r>
              <a:rPr lang="en-US" altLang="ko-KR" sz="1800" dirty="0" smtClean="0"/>
              <a:t>   </a:t>
            </a:r>
            <a:r>
              <a:rPr lang="ko-KR" altLang="en-US" sz="1800" dirty="0" smtClean="0"/>
              <a:t>으로 할 수 있다</a:t>
            </a:r>
            <a:r>
              <a:rPr lang="en-US" altLang="ko-KR" sz="1800" dirty="0" smtClean="0"/>
              <a:t>.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411760" y="4365104"/>
            <a:ext cx="14058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5168046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장애인 </a:t>
            </a:r>
            <a:r>
              <a:rPr lang="ko-KR" altLang="en-US" b="1" dirty="0" err="1" smtClean="0"/>
              <a:t>보도블럭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자전거 도로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자전거 이용시설의 구조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시설기준에 관한 규칙</a:t>
            </a:r>
            <a:endParaRPr lang="en-US" altLang="ko-KR" b="1" dirty="0" smtClean="0"/>
          </a:p>
          <a:p>
            <a:pPr lvl="2"/>
            <a:r>
              <a:rPr lang="ko-KR" altLang="en-US" sz="1800" dirty="0" smtClean="0"/>
              <a:t>제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자전거 도로의 폭</a:t>
            </a:r>
            <a:r>
              <a:rPr lang="en-US" altLang="ko-KR" sz="1800" dirty="0" smtClean="0"/>
              <a:t>)</a:t>
            </a:r>
          </a:p>
          <a:p>
            <a:pPr lvl="3">
              <a:buFont typeface="Wingdings 2" pitchFamily="18" charset="2"/>
              <a:buChar char="P"/>
            </a:pPr>
            <a:r>
              <a:rPr lang="ko-KR" altLang="en-US" sz="1600" dirty="0" smtClean="0"/>
              <a:t>자전거도로의 폭은 </a:t>
            </a:r>
            <a:r>
              <a:rPr lang="en-US" altLang="ko-KR" sz="1600" dirty="0" smtClean="0"/>
              <a:t>1.1m </a:t>
            </a:r>
            <a:r>
              <a:rPr lang="ko-KR" altLang="en-US" sz="1600" dirty="0" smtClean="0"/>
              <a:t>이상으로 한다</a:t>
            </a:r>
            <a:r>
              <a:rPr lang="en-US" altLang="ko-KR" sz="1600" dirty="0" smtClean="0"/>
              <a:t>.</a:t>
            </a:r>
          </a:p>
          <a:p>
            <a:pPr lvl="3">
              <a:buFont typeface="Wingdings 2" pitchFamily="18" charset="2"/>
              <a:buChar char="P"/>
            </a:pPr>
            <a:r>
              <a:rPr lang="ko-KR" altLang="en-US" sz="1600" dirty="0" smtClean="0"/>
              <a:t>다만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연장 </a:t>
            </a:r>
            <a:r>
              <a:rPr lang="en-US" altLang="ko-KR" sz="1600" dirty="0" smtClean="0"/>
              <a:t>100</a:t>
            </a:r>
            <a:r>
              <a:rPr lang="ko-KR" altLang="en-US" sz="1600" dirty="0" smtClean="0"/>
              <a:t>미터 미만의 터널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교량 등의 경우에는</a:t>
            </a:r>
            <a:endParaRPr lang="en-US" altLang="ko-KR" sz="1600" dirty="0" smtClean="0"/>
          </a:p>
          <a:p>
            <a:pPr lvl="3">
              <a:buNone/>
            </a:pPr>
            <a:r>
              <a:rPr lang="en-US" altLang="ko-KR" sz="1600" dirty="0" smtClean="0"/>
              <a:t>    0.9m </a:t>
            </a:r>
            <a:r>
              <a:rPr lang="ko-KR" altLang="en-US" sz="1600" dirty="0" smtClean="0"/>
              <a:t>이상으로 할 수 있다</a:t>
            </a:r>
            <a:r>
              <a:rPr lang="en-US" altLang="ko-KR" sz="1600" dirty="0" smtClean="0"/>
              <a:t>.</a:t>
            </a:r>
          </a:p>
          <a:p>
            <a:endParaRPr lang="en-US" altLang="ko-KR" b="1" dirty="0" smtClean="0"/>
          </a:p>
        </p:txBody>
      </p:sp>
      <p:pic>
        <p:nvPicPr>
          <p:cNvPr id="1027" name="Picture 3" descr="E:\보도블럭\%B9%AB%C1%A6-1.png"/>
          <p:cNvPicPr>
            <a:picLocks noChangeAspect="1" noChangeArrowheads="1"/>
          </p:cNvPicPr>
          <p:nvPr/>
        </p:nvPicPr>
        <p:blipFill>
          <a:blip r:embed="rId2" cstate="print"/>
          <a:srcRect l="3065" t="48432" r="3969" b="40595"/>
          <a:stretch>
            <a:fillRect/>
          </a:stretch>
        </p:blipFill>
        <p:spPr bwMode="auto">
          <a:xfrm>
            <a:off x="683568" y="1897782"/>
            <a:ext cx="7776864" cy="1675234"/>
          </a:xfrm>
          <a:prstGeom prst="rect">
            <a:avLst/>
          </a:prstGeom>
          <a:noFill/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보 도 </a:t>
            </a:r>
            <a:r>
              <a:rPr lang="en-US" altLang="ko-KR" sz="3200" dirty="0" smtClean="0"/>
              <a:t>(2/3)</a:t>
            </a:r>
            <a:endParaRPr lang="ko-KR" altLang="en-US" sz="4000" dirty="0"/>
          </a:p>
        </p:txBody>
      </p:sp>
      <p:sp>
        <p:nvSpPr>
          <p:cNvPr id="11" name="직사각형 10"/>
          <p:cNvSpPr/>
          <p:nvPr/>
        </p:nvSpPr>
        <p:spPr>
          <a:xfrm>
            <a:off x="3623196" y="4941168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보도 </a:t>
            </a:r>
            <a:r>
              <a:rPr lang="en-US" altLang="ko-KR" dirty="0" smtClean="0"/>
              <a:t>CAD</a:t>
            </a:r>
            <a:r>
              <a:rPr lang="ko-KR" altLang="en-US" dirty="0" smtClean="0"/>
              <a:t> 및 사진</a:t>
            </a:r>
            <a:endParaRPr lang="ko-KR" altLang="en-US" dirty="0"/>
          </a:p>
        </p:txBody>
      </p:sp>
      <p:pic>
        <p:nvPicPr>
          <p:cNvPr id="6" name="Picture 2" descr="E:\보도블럭\980431.jpg"/>
          <p:cNvPicPr preferRelativeResize="0">
            <a:picLocks noChangeArrowheads="1"/>
          </p:cNvPicPr>
          <p:nvPr/>
        </p:nvPicPr>
        <p:blipFill>
          <a:blip r:embed="rId2" cstate="print"/>
          <a:srcRect b="8068"/>
          <a:stretch>
            <a:fillRect/>
          </a:stretch>
        </p:blipFill>
        <p:spPr bwMode="auto">
          <a:xfrm>
            <a:off x="5004048" y="1929532"/>
            <a:ext cx="3600000" cy="4680000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보 </a:t>
            </a:r>
            <a:r>
              <a:rPr lang="ko-KR" altLang="en-US" sz="4000" smtClean="0"/>
              <a:t>도 </a:t>
            </a:r>
            <a:r>
              <a:rPr lang="en-US" altLang="ko-KR" sz="3200" dirty="0" smtClean="0"/>
              <a:t>(3/3)</a:t>
            </a:r>
            <a:endParaRPr lang="ko-KR" altLang="en-US" sz="4000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 cstate="print"/>
          <a:srcRect l="14881" t="13542" r="42422" b="16964"/>
          <a:stretch>
            <a:fillRect/>
          </a:stretch>
        </p:blipFill>
        <p:spPr bwMode="auto">
          <a:xfrm>
            <a:off x="755576" y="1929532"/>
            <a:ext cx="360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횡단설계도면</a:t>
            </a:r>
            <a:endParaRPr lang="ko-KR" altLang="en-US" sz="4000" dirty="0"/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 l="9881" t="12054" r="20476" b="14286"/>
          <a:stretch>
            <a:fillRect/>
          </a:stretch>
        </p:blipFill>
        <p:spPr bwMode="auto">
          <a:xfrm>
            <a:off x="828000" y="1339200"/>
            <a:ext cx="748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횡단설계도면</a:t>
            </a:r>
            <a:endParaRPr lang="ko-KR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09" t="12946" r="7917" b="15030"/>
          <a:stretch>
            <a:fillRect/>
          </a:stretch>
        </p:blipFill>
        <p:spPr bwMode="auto">
          <a:xfrm>
            <a:off x="827584" y="1340768"/>
            <a:ext cx="7488832" cy="503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 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5024030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도로설계를 직접 함으로써 우리나라에 설계 되어있는</a:t>
            </a:r>
            <a:endParaRPr lang="en-US" altLang="ko-KR" dirty="0" smtClean="0"/>
          </a:p>
          <a:p>
            <a:pPr>
              <a:buNone/>
            </a:pPr>
            <a:r>
              <a:rPr lang="en-US" altLang="ko-KR" sz="2800" dirty="0" smtClean="0"/>
              <a:t>  </a:t>
            </a:r>
            <a:r>
              <a:rPr lang="ko-KR" altLang="en-US" sz="2800" dirty="0" smtClean="0"/>
              <a:t> </a:t>
            </a:r>
            <a:r>
              <a:rPr lang="ko-KR" altLang="en-US" dirty="0" smtClean="0"/>
              <a:t>도로에 대해서 평소보다 관심을 가지게 되었습니다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r>
              <a:rPr lang="ko-KR" altLang="en-US" dirty="0" smtClean="0"/>
              <a:t>도로 선형설계만으로 도로설계를 할 수 없으며</a:t>
            </a:r>
            <a:endParaRPr lang="en-US" altLang="ko-KR" dirty="0" smtClean="0"/>
          </a:p>
          <a:p>
            <a:pPr>
              <a:buNone/>
            </a:pPr>
            <a:r>
              <a:rPr lang="en-US" altLang="ko-KR" sz="2800" dirty="0" smtClean="0"/>
              <a:t>  </a:t>
            </a:r>
            <a:r>
              <a:rPr lang="ko-KR" altLang="en-US" sz="2800" dirty="0" smtClean="0"/>
              <a:t> </a:t>
            </a:r>
            <a:r>
              <a:rPr lang="ko-KR" altLang="en-US" dirty="0" smtClean="0"/>
              <a:t>횡단면설계도 해야 완전한 도로설계가 이루어진 다는</a:t>
            </a:r>
            <a:endParaRPr lang="en-US" altLang="ko-KR" dirty="0" smtClean="0"/>
          </a:p>
          <a:p>
            <a:pPr>
              <a:buNone/>
            </a:pPr>
            <a:r>
              <a:rPr lang="en-US" altLang="ko-KR" sz="2800" dirty="0" smtClean="0"/>
              <a:t>   </a:t>
            </a:r>
            <a:r>
              <a:rPr lang="ko-KR" altLang="en-US" dirty="0" smtClean="0"/>
              <a:t>것을 알게 되었습니다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1403648" y="2132856"/>
            <a:ext cx="66202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감사합니다</a:t>
            </a:r>
            <a:r>
              <a:rPr kumimoji="0" lang="en-US" altLang="ko-K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.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발 표 순 서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1500225"/>
            <a:ext cx="6215106" cy="523220"/>
          </a:xfr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횡단면 설계 조건</a:t>
            </a:r>
            <a:endParaRPr lang="en-US" altLang="ko-KR" sz="28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36136" y="2084370"/>
            <a:ext cx="357988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차로수</a:t>
            </a: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 계산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568184" y="2668515"/>
            <a:ext cx="364675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차도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000232" y="3252660"/>
            <a:ext cx="442915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길어깨</a:t>
            </a: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갓길</a:t>
            </a:r>
            <a:r>
              <a:rPr lang="en-US" altLang="ko-KR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386596" y="3836805"/>
            <a:ext cx="3337532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중앙분리대</a:t>
            </a: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`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818644" y="4420950"/>
            <a:ext cx="376958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ko-KR" altLang="en-US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보도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250692" y="5005095"/>
            <a:ext cx="376958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횡단설계도면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682740" y="5589240"/>
            <a:ext cx="376958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고찰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횡단면 설계 조건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b="1" dirty="0" smtClean="0"/>
              <a:t>설계속도 </a:t>
            </a:r>
            <a:r>
              <a:rPr lang="en-US" altLang="ko-KR" b="1" dirty="0" smtClean="0"/>
              <a:t>: 80kph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AADT : 55,000</a:t>
            </a:r>
            <a:r>
              <a:rPr lang="ko-KR" altLang="en-US" b="1" dirty="0" smtClean="0"/>
              <a:t>대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일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2.5t</a:t>
            </a:r>
            <a:r>
              <a:rPr lang="ko-KR" altLang="en-US" b="1" dirty="0" smtClean="0"/>
              <a:t>이상 중형트럭 </a:t>
            </a:r>
            <a:r>
              <a:rPr lang="ko-KR" altLang="en-US" b="1" dirty="0" err="1" smtClean="0"/>
              <a:t>혼입원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10%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PHF : 0.95</a:t>
            </a:r>
          </a:p>
          <a:p>
            <a:pPr>
              <a:lnSpc>
                <a:spcPct val="150000"/>
              </a:lnSpc>
            </a:pPr>
            <a:r>
              <a:rPr lang="ko-KR" altLang="en-US" b="1" dirty="0" err="1" smtClean="0"/>
              <a:t>도로폭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35m</a:t>
            </a:r>
          </a:p>
          <a:p>
            <a:pPr lvl="1"/>
            <a:r>
              <a:rPr lang="ko-KR" altLang="en-US" b="1" dirty="0" err="1" smtClean="0"/>
              <a:t>도시부</a:t>
            </a:r>
            <a:r>
              <a:rPr lang="ko-KR" altLang="en-US" b="1" dirty="0" smtClean="0"/>
              <a:t> 도로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5096038"/>
          </a:xfrm>
        </p:spPr>
        <p:txBody>
          <a:bodyPr>
            <a:noAutofit/>
          </a:bodyPr>
          <a:lstStyle/>
          <a:p>
            <a:r>
              <a:rPr lang="ko-KR" altLang="en-US" b="1" dirty="0" err="1" smtClean="0"/>
              <a:t>도시부</a:t>
            </a:r>
            <a:r>
              <a:rPr lang="ko-KR" altLang="en-US" b="1" dirty="0" smtClean="0"/>
              <a:t> 도로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설계속도 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: 80kph</a:t>
            </a:r>
          </a:p>
          <a:p>
            <a:pPr lvl="1">
              <a:spcBef>
                <a:spcPts val="1000"/>
              </a:spcBef>
            </a:pPr>
            <a:r>
              <a:rPr lang="en-US" altLang="ko-KR" kern="0" dirty="0" err="1" smtClean="0">
                <a:solidFill>
                  <a:sysClr val="windowText" lastClr="000000"/>
                </a:solidFill>
              </a:rPr>
              <a:t>C</a:t>
            </a:r>
            <a:r>
              <a:rPr lang="en-US" altLang="ko-KR" sz="1100" kern="0" dirty="0" err="1" smtClean="0">
                <a:solidFill>
                  <a:sysClr val="windowText" lastClr="000000"/>
                </a:solidFill>
              </a:rPr>
              <a:t>j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 = 2000pcphpl</a:t>
            </a:r>
            <a:endParaRPr lang="en-US" altLang="ko-KR" sz="1000" dirty="0" smtClean="0"/>
          </a:p>
          <a:p>
            <a:pPr>
              <a:spcBef>
                <a:spcPts val="1000"/>
              </a:spcBef>
            </a:pPr>
            <a:r>
              <a:rPr lang="ko-KR" altLang="en-US" b="1" dirty="0" smtClean="0"/>
              <a:t>수요 교통량 산정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K = 0.09, 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D = 0.6, 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PHF = 0.95</a:t>
            </a:r>
          </a:p>
          <a:p>
            <a:pPr lvl="1">
              <a:spcBef>
                <a:spcPts val="1000"/>
              </a:spcBef>
            </a:pPr>
            <a:r>
              <a:rPr lang="en-US" altLang="ko-KR" kern="0" dirty="0" smtClean="0">
                <a:solidFill>
                  <a:sysClr val="windowText" lastClr="000000"/>
                </a:solidFill>
              </a:rPr>
              <a:t>AADT = 55,000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대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/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일</a:t>
            </a:r>
            <a:endParaRPr lang="en-US" altLang="ko-KR" kern="0" dirty="0" smtClean="0">
              <a:solidFill>
                <a:sysClr val="windowText" lastClr="000000"/>
              </a:solidFill>
            </a:endParaRPr>
          </a:p>
          <a:p>
            <a:pPr lvl="1">
              <a:spcBef>
                <a:spcPts val="1000"/>
              </a:spcBef>
            </a:pPr>
            <a:r>
              <a:rPr lang="ko-KR" altLang="en-US" sz="2200" kern="0" dirty="0" err="1" smtClean="0">
                <a:solidFill>
                  <a:sysClr val="windowText" lastClr="000000"/>
                </a:solidFill>
              </a:rPr>
              <a:t>첨두시간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 교통량 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= 55,000X0.09=4950vph</a:t>
            </a:r>
          </a:p>
          <a:p>
            <a:pPr lvl="1">
              <a:spcBef>
                <a:spcPts val="1000"/>
              </a:spcBef>
            </a:pPr>
            <a:r>
              <a:rPr lang="ko-KR" altLang="en-US" kern="0" dirty="0" err="1" smtClean="0">
                <a:solidFill>
                  <a:sysClr val="windowText" lastClr="000000"/>
                </a:solidFill>
              </a:rPr>
              <a:t>첨두시간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 설계교통량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(PDDHV) = 4950X0.6/0.95 = 3126vph</a:t>
            </a:r>
            <a:endParaRPr lang="ko-KR" altLang="en-US" sz="2200" dirty="0" smtClean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/>
              <a:t>차로수</a:t>
            </a:r>
            <a:r>
              <a:rPr lang="ko-KR" altLang="en-US" sz="4000" dirty="0" smtClean="0"/>
              <a:t> 계산 </a:t>
            </a:r>
            <a:r>
              <a:rPr lang="en-US" altLang="ko-KR" sz="3200" dirty="0" smtClean="0"/>
              <a:t>(1/2)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5312062"/>
          </a:xfrm>
        </p:spPr>
        <p:txBody>
          <a:bodyPr>
            <a:noAutofit/>
          </a:bodyPr>
          <a:lstStyle/>
          <a:p>
            <a:r>
              <a:rPr lang="ko-KR" altLang="en-US" b="1" dirty="0" err="1" smtClean="0"/>
              <a:t>차로당</a:t>
            </a:r>
            <a:r>
              <a:rPr lang="ko-KR" altLang="en-US" b="1" dirty="0" smtClean="0"/>
              <a:t> 서비스 교통량 산정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ko-KR" altLang="en-US" kern="0" dirty="0" err="1" smtClean="0">
                <a:solidFill>
                  <a:sysClr val="windowText" lastClr="000000"/>
                </a:solidFill>
              </a:rPr>
              <a:t>차로폭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3.5m </a:t>
            </a:r>
            <a:r>
              <a:rPr lang="ko-KR" altLang="en-US" kern="0" dirty="0" err="1" smtClean="0">
                <a:solidFill>
                  <a:sysClr val="windowText" lastClr="000000"/>
                </a:solidFill>
              </a:rPr>
              <a:t>측방여유폭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0.5m, 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한쪽에만 장애물로 가정</a:t>
            </a:r>
            <a:endParaRPr lang="en-US" altLang="ko-KR" kern="0" dirty="0" smtClean="0">
              <a:solidFill>
                <a:sysClr val="windowText" lastClr="000000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altLang="ko-KR" kern="0" dirty="0" err="1" smtClean="0">
                <a:solidFill>
                  <a:sysClr val="windowText" lastClr="000000"/>
                </a:solidFill>
              </a:rPr>
              <a:t>F</a:t>
            </a:r>
            <a:r>
              <a:rPr lang="en-US" altLang="ko-KR" sz="1100" kern="0" dirty="0" err="1" smtClean="0">
                <a:solidFill>
                  <a:sysClr val="windowText" lastClr="000000"/>
                </a:solidFill>
              </a:rPr>
              <a:t>w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 = 0.93</a:t>
            </a:r>
          </a:p>
          <a:p>
            <a:pPr lvl="1">
              <a:spcBef>
                <a:spcPts val="1000"/>
              </a:spcBef>
            </a:pPr>
            <a:r>
              <a:rPr lang="en-US" altLang="ko-KR" kern="0" dirty="0" err="1" smtClean="0">
                <a:solidFill>
                  <a:sysClr val="windowText" lastClr="000000"/>
                </a:solidFill>
              </a:rPr>
              <a:t>f</a:t>
            </a:r>
            <a:r>
              <a:rPr lang="en-US" altLang="ko-KR" sz="1100" kern="0" dirty="0" err="1" smtClean="0">
                <a:solidFill>
                  <a:sysClr val="windowText" lastClr="000000"/>
                </a:solidFill>
              </a:rPr>
              <a:t>HV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 = 1/(1+0.1X0.5) = 0.95</a:t>
            </a:r>
          </a:p>
          <a:p>
            <a:pPr lvl="1">
              <a:spcBef>
                <a:spcPts val="1000"/>
              </a:spcBef>
            </a:pPr>
            <a:r>
              <a:rPr lang="en-US" altLang="ko-KR" kern="0" dirty="0" smtClean="0">
                <a:solidFill>
                  <a:sysClr val="windowText" lastClr="000000"/>
                </a:solidFill>
              </a:rPr>
              <a:t>(V/C)</a:t>
            </a:r>
            <a:r>
              <a:rPr lang="en-US" altLang="ko-KR" sz="1100" kern="0" dirty="0" smtClean="0">
                <a:solidFill>
                  <a:sysClr val="windowText" lastClr="000000"/>
                </a:solidFill>
              </a:rPr>
              <a:t>D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 = 0.75</a:t>
            </a:r>
          </a:p>
          <a:p>
            <a:pPr lvl="1">
              <a:spcBef>
                <a:spcPts val="1000"/>
              </a:spcBef>
            </a:pPr>
            <a:r>
              <a:rPr lang="en-US" altLang="ko-KR" kern="0" dirty="0" smtClean="0">
                <a:solidFill>
                  <a:sysClr val="windowText" lastClr="000000"/>
                </a:solidFill>
              </a:rPr>
              <a:t>SFD = 2000X0.75X0.95X0.93 = 1325pcphpl</a:t>
            </a:r>
            <a:endParaRPr lang="en-US" altLang="ko-KR" b="1" dirty="0" smtClean="0"/>
          </a:p>
          <a:p>
            <a:pPr>
              <a:spcBef>
                <a:spcPts val="1000"/>
              </a:spcBef>
            </a:pPr>
            <a:r>
              <a:rPr lang="ko-KR" altLang="en-US" b="1" kern="0" dirty="0" err="1" smtClean="0">
                <a:solidFill>
                  <a:sysClr val="windowText" lastClr="000000"/>
                </a:solidFill>
              </a:rPr>
              <a:t>차로수</a:t>
            </a:r>
            <a:r>
              <a:rPr lang="ko-KR" altLang="en-US" b="1" kern="0" dirty="0" smtClean="0">
                <a:solidFill>
                  <a:sysClr val="windowText" lastClr="000000"/>
                </a:solidFill>
              </a:rPr>
              <a:t> 계산</a:t>
            </a:r>
            <a:endParaRPr lang="en-US" altLang="ko-KR" b="1" kern="0" dirty="0" smtClean="0">
              <a:solidFill>
                <a:sysClr val="windowText" lastClr="000000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altLang="ko-KR" kern="0" dirty="0" smtClean="0">
                <a:solidFill>
                  <a:sysClr val="windowText" lastClr="000000"/>
                </a:solidFill>
              </a:rPr>
              <a:t>3387 / 1325 = 2.6 → 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편도 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3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차로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 → 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양방향 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차로가 필요</a:t>
            </a:r>
            <a:endParaRPr lang="en-US" altLang="ko-KR" kern="0" dirty="0" smtClean="0">
              <a:solidFill>
                <a:sysClr val="windowText" lastClr="000000"/>
              </a:solidFill>
            </a:endParaRPr>
          </a:p>
          <a:p>
            <a:pPr>
              <a:spcBef>
                <a:spcPts val="1000"/>
              </a:spcBef>
            </a:pPr>
            <a:r>
              <a:rPr lang="en-US" altLang="ko-KR" b="1" kern="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b="1" kern="0" dirty="0" err="1" smtClean="0">
                <a:solidFill>
                  <a:sysClr val="windowText" lastClr="000000"/>
                </a:solidFill>
              </a:rPr>
              <a:t>차로로</a:t>
            </a:r>
            <a:r>
              <a:rPr lang="ko-KR" altLang="en-US" b="1" kern="0" dirty="0" smtClean="0">
                <a:solidFill>
                  <a:sysClr val="windowText" lastClr="000000"/>
                </a:solidFill>
              </a:rPr>
              <a:t> 건설할 때의 서비스 수준 분석</a:t>
            </a:r>
            <a:endParaRPr lang="en-US" altLang="ko-KR" b="1" kern="0" dirty="0" smtClean="0">
              <a:solidFill>
                <a:sysClr val="windowText" lastClr="000000"/>
              </a:solidFill>
            </a:endParaRPr>
          </a:p>
          <a:p>
            <a:pPr lvl="1">
              <a:spcBef>
                <a:spcPts val="1000"/>
              </a:spcBef>
            </a:pPr>
            <a:r>
              <a:rPr lang="ko-KR" altLang="en-US" kern="0" dirty="0" smtClean="0">
                <a:solidFill>
                  <a:sysClr val="windowText" lastClr="000000"/>
                </a:solidFill>
              </a:rPr>
              <a:t>용량 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= 2000X3X0.95 = 5700vph</a:t>
            </a:r>
          </a:p>
          <a:p>
            <a:pPr lvl="1">
              <a:spcBef>
                <a:spcPts val="1000"/>
              </a:spcBef>
            </a:pPr>
            <a:r>
              <a:rPr lang="en-US" altLang="ko-KR" kern="0" dirty="0" err="1" smtClean="0">
                <a:solidFill>
                  <a:sysClr val="windowText" lastClr="000000"/>
                </a:solidFill>
              </a:rPr>
              <a:t>V</a:t>
            </a:r>
            <a:r>
              <a:rPr lang="en-US" altLang="ko-KR" sz="1100" kern="0" dirty="0" err="1" smtClean="0">
                <a:solidFill>
                  <a:sysClr val="windowText" lastClr="000000"/>
                </a:solidFill>
              </a:rPr>
              <a:t>p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/C = 3126 / 5700 = 0.55 → </a:t>
            </a:r>
            <a:r>
              <a:rPr lang="ko-KR" altLang="en-US" kern="0" dirty="0" smtClean="0">
                <a:solidFill>
                  <a:srgbClr val="0000FF"/>
                </a:solidFill>
              </a:rPr>
              <a:t>서비스 수준 </a:t>
            </a:r>
            <a:r>
              <a:rPr lang="en-US" altLang="ko-KR" kern="0" dirty="0" smtClean="0">
                <a:solidFill>
                  <a:srgbClr val="0000FF"/>
                </a:solidFill>
              </a:rPr>
              <a:t>C</a:t>
            </a:r>
          </a:p>
          <a:p>
            <a:pPr lvl="1"/>
            <a:endParaRPr lang="en-US" altLang="ko-KR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/>
              <a:t>차로수</a:t>
            </a:r>
            <a:r>
              <a:rPr lang="ko-KR" altLang="en-US" sz="4000" dirty="0" smtClean="0"/>
              <a:t> 계산 </a:t>
            </a:r>
            <a:r>
              <a:rPr lang="en-US" altLang="ko-KR" sz="3200" dirty="0" smtClean="0"/>
              <a:t>(2/2)</a:t>
            </a:r>
            <a:endParaRPr lang="ko-KR" alt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차 도</a:t>
            </a:r>
            <a:endParaRPr lang="ko-KR" altLang="en-US" sz="40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 smtClean="0"/>
              <a:t>차로수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편도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차로 → 양방향 </a:t>
            </a:r>
            <a:r>
              <a:rPr lang="en-US" altLang="ko-KR" dirty="0" smtClean="0"/>
              <a:t>6</a:t>
            </a:r>
            <a:r>
              <a:rPr lang="ko-KR" altLang="en-US" dirty="0" smtClean="0"/>
              <a:t>차로</a:t>
            </a:r>
            <a:endParaRPr lang="en-US" altLang="ko-KR" dirty="0" smtClean="0"/>
          </a:p>
          <a:p>
            <a:pPr>
              <a:spcBef>
                <a:spcPts val="1000"/>
              </a:spcBef>
            </a:pPr>
            <a:r>
              <a:rPr lang="ko-KR" altLang="en-US" b="1" dirty="0" err="1" smtClean="0"/>
              <a:t>차로폭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최소규정 </a:t>
            </a:r>
            <a:r>
              <a:rPr lang="en-US" altLang="ko-KR" dirty="0" smtClean="0"/>
              <a:t>3.25m</a:t>
            </a:r>
            <a:r>
              <a:rPr lang="ko-KR" altLang="en-US" dirty="0" smtClean="0"/>
              <a:t>인데 </a:t>
            </a:r>
            <a:r>
              <a:rPr lang="en-US" altLang="ko-KR" dirty="0" smtClean="0"/>
              <a:t>3.5m</a:t>
            </a:r>
            <a:r>
              <a:rPr lang="ko-KR" altLang="en-US" dirty="0" smtClean="0"/>
              <a:t>로 정함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그림 16" descr="janghea78_1143701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24744"/>
            <a:ext cx="3219646" cy="2160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929" t="13988" r="21309" b="35714"/>
          <a:stretch>
            <a:fillRect/>
          </a:stretch>
        </p:blipFill>
        <p:spPr bwMode="auto">
          <a:xfrm>
            <a:off x="1043608" y="3429000"/>
            <a:ext cx="7111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8071820" y="2209626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/>
              <a:t>길어깨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갓길</a:t>
            </a:r>
            <a:r>
              <a:rPr lang="en-US" altLang="ko-KR" sz="4000" dirty="0" smtClean="0"/>
              <a:t>) </a:t>
            </a:r>
            <a:r>
              <a:rPr lang="en-US" altLang="ko-KR" sz="3200" dirty="0" smtClean="0"/>
              <a:t>(1/2)</a:t>
            </a:r>
            <a:endParaRPr lang="ko-KR" altLang="en-US" sz="40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251520" y="1357298"/>
            <a:ext cx="8892480" cy="550070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ko-KR" altLang="en-US" b="1" dirty="0" smtClean="0"/>
              <a:t>도시지역 일반도로의 설계속도 </a:t>
            </a:r>
            <a:r>
              <a:rPr lang="en-US" altLang="ko-KR" b="1" dirty="0" smtClean="0"/>
              <a:t>80kph</a:t>
            </a:r>
            <a:r>
              <a:rPr lang="ko-KR" altLang="en-US" b="1" dirty="0" smtClean="0"/>
              <a:t>이상 이므로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err="1" smtClean="0"/>
              <a:t>길어깨</a:t>
            </a:r>
            <a:r>
              <a:rPr lang="ko-KR" altLang="en-US" b="1" dirty="0" smtClean="0"/>
              <a:t> 폭은 </a:t>
            </a:r>
            <a:r>
              <a:rPr lang="en-US" altLang="ko-KR" b="1" dirty="0" smtClean="0"/>
              <a:t>1.5m </a:t>
            </a:r>
            <a:r>
              <a:rPr lang="ko-KR" altLang="en-US" b="1" dirty="0" smtClean="0"/>
              <a:t>설계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고장 차가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 smtClean="0"/>
              <a:t>본선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 smtClean="0"/>
              <a:t>차도로부터 대피할 수가 있어 사고 시</a:t>
            </a:r>
            <a:endParaRPr lang="en-US" altLang="ko-KR" dirty="0" smtClean="0"/>
          </a:p>
          <a:p>
            <a:pPr lvl="1">
              <a:spcBef>
                <a:spcPts val="1000"/>
              </a:spcBef>
              <a:buNone/>
            </a:pPr>
            <a:r>
              <a:rPr lang="en-US" altLang="ko-KR" sz="2000" dirty="0" smtClean="0"/>
              <a:t> </a:t>
            </a:r>
            <a:r>
              <a:rPr lang="en-US" altLang="ko-KR" sz="1200" dirty="0" smtClean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 </a:t>
            </a:r>
            <a:r>
              <a:rPr lang="ko-KR" altLang="en-US" dirty="0" smtClean="0"/>
              <a:t>교통의 혼잡 방지</a:t>
            </a:r>
            <a:endParaRPr lang="en-US" altLang="ko-KR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유지관리 작업장이나 또는 지하 매설 물에 대한 장소로 제공</a:t>
            </a:r>
            <a:endParaRPr lang="en-US" altLang="ko-KR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432048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4139953" y="5589240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251520" y="1357298"/>
            <a:ext cx="8892480" cy="550070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ko-KR" altLang="en-US" b="1" dirty="0" smtClean="0"/>
              <a:t>설계도로가 </a:t>
            </a:r>
            <a:r>
              <a:rPr lang="en-US" altLang="ko-KR" b="1" dirty="0" smtClean="0"/>
              <a:t>80kph </a:t>
            </a:r>
            <a:r>
              <a:rPr lang="ko-KR" altLang="en-US" b="1" dirty="0" smtClean="0"/>
              <a:t>이상이므로 </a:t>
            </a:r>
            <a:r>
              <a:rPr lang="en-US" altLang="ko-KR" b="1" dirty="0" smtClean="0"/>
              <a:t>0.5m</a:t>
            </a:r>
            <a:r>
              <a:rPr lang="ko-KR" altLang="en-US" b="1" dirty="0" smtClean="0"/>
              <a:t>의 갓길 측대를 설치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차도와의 경계를 노면표시등으로 일정 폭만큼 명확하게</a:t>
            </a:r>
            <a:endParaRPr lang="en-US" altLang="ko-KR" dirty="0" smtClean="0"/>
          </a:p>
          <a:p>
            <a:pPr lvl="1">
              <a:spcBef>
                <a:spcPts val="300"/>
              </a:spcBef>
              <a:buNone/>
            </a:pPr>
            <a:r>
              <a:rPr lang="ko-KR" altLang="en-US" dirty="0" smtClean="0"/>
              <a:t> </a:t>
            </a:r>
            <a:r>
              <a:rPr lang="ko-KR" altLang="en-US" sz="1400" dirty="0" smtClean="0"/>
              <a:t>  </a:t>
            </a:r>
            <a:r>
              <a:rPr lang="ko-KR" altLang="en-US" dirty="0" smtClean="0"/>
              <a:t> 나타내고 운전자의 시선을 유도하여 운전시 안전성 증대</a:t>
            </a:r>
            <a:r>
              <a:rPr lang="en-US" altLang="ko-KR" dirty="0" smtClean="0"/>
              <a:t>.</a:t>
            </a:r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차도와 같은 강도의 포장 구조로 차도를 보호함</a:t>
            </a:r>
            <a:r>
              <a:rPr lang="en-US" altLang="ko-KR" dirty="0" smtClean="0"/>
              <a:t>.</a:t>
            </a:r>
          </a:p>
          <a:p>
            <a:pPr>
              <a:spcBef>
                <a:spcPts val="1000"/>
              </a:spcBef>
            </a:pPr>
            <a:r>
              <a:rPr lang="ko-KR" altLang="en-US" b="1" dirty="0" smtClean="0"/>
              <a:t>연석은 </a:t>
            </a:r>
            <a:r>
              <a:rPr lang="ko-KR" altLang="en-US" b="1" dirty="0" err="1" smtClean="0"/>
              <a:t>방책형을</a:t>
            </a:r>
            <a:r>
              <a:rPr lang="ko-KR" altLang="en-US" b="1" dirty="0" smtClean="0"/>
              <a:t> 사용하고 차도 </a:t>
            </a:r>
            <a:r>
              <a:rPr lang="ko-KR" altLang="en-US" b="1" dirty="0" err="1" smtClean="0"/>
              <a:t>끝단에서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15cm</a:t>
            </a:r>
            <a:r>
              <a:rPr lang="ko-KR" altLang="en-US" b="1" dirty="0" smtClean="0"/>
              <a:t> 설치</a:t>
            </a:r>
            <a:endParaRPr lang="en-US" altLang="ko-KR" b="1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Picture 3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829459" cy="28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095" t="19494" r="48095" b="34384"/>
          <a:stretch>
            <a:fillRect/>
          </a:stretch>
        </p:blipFill>
        <p:spPr bwMode="auto">
          <a:xfrm>
            <a:off x="1073504" y="3861048"/>
            <a:ext cx="371452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/>
              <a:t>길어깨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갓길</a:t>
            </a:r>
            <a:r>
              <a:rPr lang="en-US" altLang="ko-KR" sz="4000" dirty="0" smtClean="0"/>
              <a:t>) </a:t>
            </a:r>
            <a:r>
              <a:rPr lang="en-US" altLang="ko-KR" sz="3200" dirty="0" smtClean="0"/>
              <a:t>(2/2)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중앙분리대</a:t>
            </a:r>
            <a:endParaRPr lang="ko-KR" altLang="en-US" sz="4000" dirty="0"/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녹지대 형식의 중앙분리대 사용</a:t>
            </a:r>
            <a:endParaRPr lang="en-US" altLang="ko-KR" b="1" dirty="0" smtClean="0"/>
          </a:p>
          <a:p>
            <a:pPr>
              <a:spcBef>
                <a:spcPts val="1000"/>
              </a:spcBef>
            </a:pPr>
            <a:r>
              <a:rPr lang="ko-KR" altLang="en-US" b="1" dirty="0" smtClean="0"/>
              <a:t>분리대 폭 </a:t>
            </a:r>
            <a:r>
              <a:rPr lang="en-US" altLang="ko-KR" b="1" dirty="0" smtClean="0"/>
              <a:t>1.0m, </a:t>
            </a:r>
            <a:r>
              <a:rPr lang="ko-KR" altLang="en-US" b="1" dirty="0" smtClean="0"/>
              <a:t>갓 길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측대포함</a:t>
            </a:r>
            <a:r>
              <a:rPr lang="en-US" altLang="ko-KR" b="1" dirty="0" smtClean="0"/>
              <a:t>) 0.5m</a:t>
            </a:r>
            <a:r>
              <a:rPr lang="ko-KR" altLang="en-US" b="1" dirty="0" smtClean="0"/>
              <a:t>로 설계</a:t>
            </a:r>
            <a:endParaRPr lang="en-US" altLang="ko-KR" b="1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연석은 </a:t>
            </a:r>
            <a:r>
              <a:rPr lang="ko-KR" altLang="en-US" dirty="0" err="1" smtClean="0"/>
              <a:t>수직형</a:t>
            </a:r>
            <a:r>
              <a:rPr lang="ko-KR" altLang="en-US" dirty="0" smtClean="0"/>
              <a:t> 연석 사용</a:t>
            </a:r>
            <a:endParaRPr lang="en-US" altLang="ko-KR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왕복의 </a:t>
            </a:r>
            <a:r>
              <a:rPr lang="ko-KR" altLang="en-US" dirty="0" err="1" smtClean="0"/>
              <a:t>교통류</a:t>
            </a:r>
            <a:r>
              <a:rPr lang="ko-KR" altLang="en-US" dirty="0" smtClean="0"/>
              <a:t> 분리</a:t>
            </a:r>
            <a:endParaRPr lang="en-US" altLang="ko-KR" dirty="0" smtClean="0"/>
          </a:p>
          <a:p>
            <a:pPr lvl="1">
              <a:spcBef>
                <a:spcPts val="1000"/>
              </a:spcBef>
            </a:pPr>
            <a:r>
              <a:rPr lang="ko-KR" altLang="en-US" dirty="0" smtClean="0"/>
              <a:t>자동차의 중앙선 침범에 의한 충돌사고방지</a:t>
            </a:r>
            <a:endParaRPr lang="en-US" altLang="ko-KR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899593" y="4149080"/>
            <a:ext cx="3888432" cy="2249714"/>
            <a:chOff x="899592" y="4149080"/>
            <a:chExt cx="6734629" cy="22497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952" t="41964" r="23810" b="34970"/>
            <a:stretch>
              <a:fillRect/>
            </a:stretch>
          </p:blipFill>
          <p:spPr bwMode="auto">
            <a:xfrm>
              <a:off x="899592" y="4149080"/>
              <a:ext cx="6734629" cy="224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4283968" y="5821680"/>
              <a:ext cx="1656184" cy="5596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4" name="Picture 9" descr="중앙분리대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8794"/>
            <a:ext cx="3888000" cy="22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475</Words>
  <Application>Microsoft Office PowerPoint</Application>
  <PresentationFormat>화면 슬라이드 쇼(4:3)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발 표 순 서</vt:lpstr>
      <vt:lpstr>횡단면 설계 조건</vt:lpstr>
      <vt:lpstr>차로수 계산 (1/2)</vt:lpstr>
      <vt:lpstr>차로수 계산 (2/2)</vt:lpstr>
      <vt:lpstr>차 도</vt:lpstr>
      <vt:lpstr>길어깨(갓길) (1/2)</vt:lpstr>
      <vt:lpstr>길어깨(갓길) (2/2)</vt:lpstr>
      <vt:lpstr>중앙분리대</vt:lpstr>
      <vt:lpstr>보 도 (1/3)</vt:lpstr>
      <vt:lpstr>보 도 (2/3)</vt:lpstr>
      <vt:lpstr>보 도 (3/3)</vt:lpstr>
      <vt:lpstr>횡단설계도면</vt:lpstr>
      <vt:lpstr>횡단설계도면</vt:lpstr>
      <vt:lpstr>고 찰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</dc:creator>
  <cp:lastModifiedBy>Choco</cp:lastModifiedBy>
  <cp:revision>182</cp:revision>
  <dcterms:created xsi:type="dcterms:W3CDTF">2011-05-10T05:55:12Z</dcterms:created>
  <dcterms:modified xsi:type="dcterms:W3CDTF">2011-11-29T15:10:38Z</dcterms:modified>
</cp:coreProperties>
</file>