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4" r:id="rId4"/>
    <p:sldId id="275" r:id="rId5"/>
    <p:sldId id="314" r:id="rId6"/>
    <p:sldId id="315" r:id="rId7"/>
    <p:sldId id="316" r:id="rId8"/>
    <p:sldId id="322" r:id="rId9"/>
    <p:sldId id="319" r:id="rId10"/>
    <p:sldId id="320" r:id="rId11"/>
    <p:sldId id="324" r:id="rId12"/>
    <p:sldId id="323" r:id="rId13"/>
    <p:sldId id="329" r:id="rId14"/>
    <p:sldId id="325" r:id="rId15"/>
    <p:sldId id="328" r:id="rId16"/>
    <p:sldId id="331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FFFFCC"/>
    <a:srgbClr val="CCFFFF"/>
    <a:srgbClr val="99FF99"/>
    <a:srgbClr val="CCFFCC"/>
    <a:srgbClr val="99FF33"/>
    <a:srgbClr val="66FF33"/>
    <a:srgbClr val="33CC33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75" d="100"/>
          <a:sy n="75" d="100"/>
        </p:scale>
        <p:origin x="-63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AC061-9444-4C4C-BCF1-9F4729A60C0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7C404-C59A-4913-BBA2-3010954728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7C404-C59A-4913-BBA2-30109547282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Autofit/>
          </a:bodyPr>
          <a:lstStyle>
            <a:lvl1pPr>
              <a:defRPr sz="4600" baseline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2600" baseline="0">
                <a:latin typeface="HY헤드라인M" pitchFamily="18" charset="-127"/>
                <a:ea typeface="HY헤드라인M" pitchFamily="18" charset="-127"/>
              </a:defRPr>
            </a:lvl1pPr>
            <a:lvl2pPr>
              <a:defRPr sz="2200" b="0" baseline="0">
                <a:latin typeface="HY헤드라인M" pitchFamily="18" charset="-127"/>
                <a:ea typeface="HY헤드라인M" pitchFamily="18" charset="-127"/>
              </a:defRPr>
            </a:lvl2pPr>
            <a:lvl3pPr>
              <a:defRPr sz="2000" b="0" baseline="0">
                <a:latin typeface="HY헤드라인M" pitchFamily="18" charset="-127"/>
                <a:ea typeface="HY헤드라인M" pitchFamily="18" charset="-127"/>
              </a:defRPr>
            </a:lvl3pPr>
            <a:lvl4pPr>
              <a:defRPr sz="1800" b="0" baseline="0">
                <a:latin typeface="HY헤드라인M" pitchFamily="18" charset="-127"/>
                <a:ea typeface="HY헤드라인M" pitchFamily="18" charset="-127"/>
              </a:defRPr>
            </a:lvl4pPr>
            <a:lvl5pPr>
              <a:defRPr b="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D0A9-0406-425F-841A-E9E6E0CB12E8}" type="datetimeFigureOut">
              <a:rPr lang="ko-KR" altLang="en-US" smtClean="0"/>
              <a:pPr/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9691-ACAD-4CBC-88DE-7FAD765080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0" name="Picture 2" descr="C:\Users\Ha\Desktop\내용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그림 7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141277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구름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124744"/>
            <a:ext cx="311331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Ha\Desktop\Untitled-2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956227"/>
            <a:ext cx="8424936" cy="129760"/>
          </a:xfrm>
          <a:prstGeom prst="rect">
            <a:avLst/>
          </a:prstGeom>
          <a:noFill/>
        </p:spPr>
      </p:pic>
      <p:pic>
        <p:nvPicPr>
          <p:cNvPr id="2051" name="Picture 3" descr="C:\Users\Ha\Desktop\Untitled-1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259632" cy="12596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부제목 13"/>
          <p:cNvSpPr>
            <a:spLocks noGrp="1"/>
          </p:cNvSpPr>
          <p:nvPr>
            <p:ph type="subTitle" idx="1"/>
          </p:nvPr>
        </p:nvSpPr>
        <p:spPr>
          <a:xfrm>
            <a:off x="3419872" y="1894530"/>
            <a:ext cx="4464496" cy="576064"/>
          </a:xfrm>
        </p:spPr>
        <p:txBody>
          <a:bodyPr>
            <a:normAutofit lnSpcReduction="10000"/>
          </a:bodyPr>
          <a:lstStyle/>
          <a:p>
            <a:r>
              <a:rPr lang="ko-KR" altLang="en-US" smtClean="0"/>
              <a:t>교차로 </a:t>
            </a:r>
            <a:r>
              <a:rPr lang="ko-KR" altLang="en-US" dirty="0" smtClean="0"/>
              <a:t>설계</a:t>
            </a:r>
            <a:endParaRPr lang="ko-KR" altLang="en-US" dirty="0"/>
          </a:p>
        </p:txBody>
      </p:sp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403516" y="2132856"/>
            <a:ext cx="7454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600" dirty="0" smtClean="0"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도로기하구조 및 설계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717032"/>
            <a:ext cx="285206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우리가 제일 잘나가</a:t>
            </a:r>
            <a:endParaRPr lang="en-US" altLang="ko-KR" sz="24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1000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20627462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김성찬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20628021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하성진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20627598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남태영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20726554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윤영환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20826632 </a:t>
            </a:r>
            <a:r>
              <a:rPr lang="ko-KR" altLang="en-US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권혜정</a:t>
            </a:r>
            <a:endParaRPr lang="en-US" altLang="ko-KR" dirty="0" smtClean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진출부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진출자동차의 회전반경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(R3)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 회전자동차의 회전반경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(R2)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None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작지 않게 설계한다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endParaRPr lang="ko-KR" altLang="en-US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7564" t="22414" r="22486" b="36724"/>
          <a:stretch>
            <a:fillRect/>
          </a:stretch>
        </p:blipFill>
        <p:spPr bwMode="auto">
          <a:xfrm>
            <a:off x="1000100" y="2857496"/>
            <a:ext cx="7572428" cy="30003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251520" y="1357298"/>
            <a:ext cx="5688632" cy="5312062"/>
          </a:xfrm>
        </p:spPr>
        <p:txBody>
          <a:bodyPr>
            <a:noAutofit/>
          </a:bodyPr>
          <a:lstStyle/>
          <a:p>
            <a:r>
              <a:rPr lang="ko-KR" altLang="en-US" dirty="0" err="1" smtClean="0"/>
              <a:t>분리교통섬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dirty="0" err="1" smtClean="0"/>
              <a:t>분리교통섬</a:t>
            </a:r>
            <a:r>
              <a:rPr lang="ko-KR" altLang="en-US" dirty="0" smtClean="0"/>
              <a:t> 지대의 길이는 회전교차로로 접근할 때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해당 설계속도에 따른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정지시거</a:t>
            </a:r>
            <a:r>
              <a:rPr lang="ko-KR" altLang="en-US" dirty="0" smtClean="0">
                <a:solidFill>
                  <a:srgbClr val="FF0000"/>
                </a:solidFill>
              </a:rPr>
              <a:t> 길이만큼 확보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r>
              <a:rPr lang="en-US" altLang="ko-KR" dirty="0" smtClean="0"/>
              <a:t>   </a:t>
            </a:r>
            <a:r>
              <a:rPr lang="ko-KR" altLang="en-US" dirty="0" err="1" smtClean="0"/>
              <a:t>분리교통섬의</a:t>
            </a:r>
            <a:r>
              <a:rPr lang="ko-KR" altLang="en-US" dirty="0" smtClean="0"/>
              <a:t> 연장선은 </a:t>
            </a:r>
            <a:r>
              <a:rPr lang="ko-KR" altLang="en-US" dirty="0" err="1" smtClean="0"/>
              <a:t>중앙교통섬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외곽에 접하도록 한다</a:t>
            </a:r>
            <a:r>
              <a:rPr lang="en-US" altLang="ko-KR" dirty="0" smtClean="0"/>
              <a:t>.</a:t>
            </a:r>
          </a:p>
          <a:p>
            <a:pPr lvl="1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>
                <a:solidFill>
                  <a:srgbClr val="FF0000"/>
                </a:solidFill>
              </a:rPr>
              <a:t>횡단보도 상에서 </a:t>
            </a:r>
            <a:r>
              <a:rPr lang="ko-KR" altLang="en-US" dirty="0" err="1" smtClean="0">
                <a:solidFill>
                  <a:srgbClr val="FF0000"/>
                </a:solidFill>
              </a:rPr>
              <a:t>분리교통섬의</a:t>
            </a:r>
            <a:r>
              <a:rPr lang="ko-KR" altLang="en-US" dirty="0" smtClean="0">
                <a:solidFill>
                  <a:srgbClr val="FF0000"/>
                </a:solidFill>
              </a:rPr>
              <a:t> 넓이는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2m </a:t>
            </a:r>
            <a:r>
              <a:rPr lang="ko-KR" altLang="en-US" dirty="0" smtClean="0">
                <a:solidFill>
                  <a:srgbClr val="FF0000"/>
                </a:solidFill>
              </a:rPr>
              <a:t>이상 확보</a:t>
            </a:r>
            <a:r>
              <a:rPr lang="ko-KR" altLang="en-US" dirty="0" smtClean="0"/>
              <a:t>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횡단보행자를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보호할 수 있어야 한다</a:t>
            </a:r>
            <a:r>
              <a:rPr lang="en-US" altLang="ko-KR" dirty="0" smtClean="0"/>
              <a:t>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70500712" descr="EMB00000bf024ef"/>
          <p:cNvPicPr>
            <a:picLocks noChangeAspect="1" noChangeArrowheads="1"/>
          </p:cNvPicPr>
          <p:nvPr/>
        </p:nvPicPr>
        <p:blipFill>
          <a:blip r:embed="rId2" cstate="print"/>
          <a:srcRect l="40959" t="18208" r="31100" b="32040"/>
          <a:stretch>
            <a:fillRect/>
          </a:stretch>
        </p:blipFill>
        <p:spPr bwMode="auto">
          <a:xfrm>
            <a:off x="5940152" y="3140968"/>
            <a:ext cx="3004786" cy="34563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0521" t="54167" r="30104" b="30469"/>
          <a:stretch>
            <a:fillRect/>
          </a:stretch>
        </p:blipFill>
        <p:spPr bwMode="auto">
          <a:xfrm>
            <a:off x="683568" y="5085184"/>
            <a:ext cx="4800600" cy="149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737104" y="5373216"/>
            <a:ext cx="4708228" cy="238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기타시설물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표지판</a:t>
            </a:r>
            <a:endParaRPr lang="en-US" altLang="ko-KR" dirty="0" smtClean="0"/>
          </a:p>
          <a:p>
            <a:pPr lvl="1">
              <a:spcBef>
                <a:spcPts val="400"/>
              </a:spcBef>
            </a:pPr>
            <a:r>
              <a:rPr lang="ko-KR" altLang="en-US" dirty="0" smtClean="0"/>
              <a:t>모든 </a:t>
            </a:r>
            <a:r>
              <a:rPr lang="ko-KR" altLang="en-US" dirty="0" err="1" smtClean="0"/>
              <a:t>접근로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진입부에</a:t>
            </a:r>
            <a:r>
              <a:rPr lang="ko-KR" altLang="en-US" dirty="0" smtClean="0"/>
              <a:t> 양보표지 설치</a:t>
            </a:r>
            <a:endParaRPr lang="en-US" altLang="ko-KR" dirty="0" smtClean="0"/>
          </a:p>
          <a:p>
            <a:pPr lvl="1">
              <a:spcBef>
                <a:spcPts val="400"/>
              </a:spcBef>
            </a:pPr>
            <a:r>
              <a:rPr lang="ko-KR" altLang="en-US" dirty="0" err="1" smtClean="0"/>
              <a:t>접근로에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회전형</a:t>
            </a:r>
            <a:r>
              <a:rPr lang="ko-KR" altLang="en-US" dirty="0" smtClean="0"/>
              <a:t> 교차로 주의표지 및 최고속도제한표지 설치</a:t>
            </a:r>
            <a:endParaRPr lang="en-US" altLang="ko-KR" dirty="0" smtClean="0"/>
          </a:p>
          <a:p>
            <a:pPr lvl="1">
              <a:spcBef>
                <a:spcPts val="400"/>
              </a:spcBef>
            </a:pPr>
            <a:r>
              <a:rPr lang="ko-KR" altLang="en-US" dirty="0" smtClean="0"/>
              <a:t>회전교차로 내에 회전교차로 지시표지 설치</a:t>
            </a:r>
            <a:endParaRPr lang="en-US" altLang="ko-KR" dirty="0" smtClean="0"/>
          </a:p>
          <a:p>
            <a:pPr lvl="1">
              <a:spcBef>
                <a:spcPts val="400"/>
              </a:spcBef>
            </a:pPr>
            <a:r>
              <a:rPr lang="ko-KR" altLang="en-US" dirty="0" smtClean="0"/>
              <a:t>도로표지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중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회전교차로를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형태화한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방향예고표지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및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방향표지</a:t>
            </a:r>
            <a:endParaRPr lang="en-US" altLang="ko-KR" dirty="0" smtClean="0"/>
          </a:p>
          <a:p>
            <a:pPr lvl="1">
              <a:spcBef>
                <a:spcPts val="400"/>
              </a:spcBef>
            </a:pPr>
            <a:r>
              <a:rPr lang="ko-KR" altLang="en-US" dirty="0" smtClean="0"/>
              <a:t>기타 안내를 위한 보조표지 등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39552" y="1844824"/>
            <a:ext cx="4022464" cy="4833828"/>
            <a:chOff x="539552" y="1844824"/>
            <a:chExt cx="4022464" cy="4833828"/>
          </a:xfrm>
        </p:grpSpPr>
        <p:pic>
          <p:nvPicPr>
            <p:cNvPr id="5" name="_x69736944" descr="EMB000006d85216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844824"/>
              <a:ext cx="4022464" cy="44644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76287" y="6309320"/>
              <a:ext cx="3348994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회전교차로 관련 교통안전표지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955345" y="1844824"/>
            <a:ext cx="4022464" cy="4833828"/>
            <a:chOff x="4955345" y="1844824"/>
            <a:chExt cx="4022464" cy="4833828"/>
          </a:xfrm>
        </p:grpSpPr>
        <p:pic>
          <p:nvPicPr>
            <p:cNvPr id="12" name="_x70533552" descr="EMB000006d85217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5345" y="1844824"/>
              <a:ext cx="4022464" cy="44644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292080" y="6309320"/>
              <a:ext cx="3185487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HY헤드라인M" pitchFamily="18" charset="-127"/>
                  <a:ea typeface="HY헤드라인M" pitchFamily="18" charset="-127"/>
                </a:rPr>
                <a:t>회전교차로의 표지 설치 사례</a:t>
              </a:r>
              <a:endParaRPr lang="ko-KR" altLang="en-US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smtClean="0"/>
              <a:t>기타시설물</a:t>
            </a:r>
            <a:endParaRPr lang="ko-KR" altLang="en-US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286" t="12946" r="4524" b="11012"/>
          <a:stretch>
            <a:fillRect/>
          </a:stretch>
        </p:blipFill>
        <p:spPr bwMode="auto">
          <a:xfrm>
            <a:off x="524642" y="1270800"/>
            <a:ext cx="809471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C:\Users\오창욱\Desktop\무제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1833" y="1278285"/>
            <a:ext cx="3127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:\Users\오창욱\Desktop\무제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228" y="4797152"/>
            <a:ext cx="3127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오창욱\Desktop\무제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008" y="5585172"/>
            <a:ext cx="31273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기타시설물</a:t>
            </a:r>
            <a:endParaRPr lang="ko-KR" altLang="en-US" sz="4000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조명시설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국도상의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회전교차로는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모든</a:t>
            </a:r>
            <a:r>
              <a:rPr lang="ko-KR" altLang="en-US" sz="1600" dirty="0" smtClean="0"/>
              <a:t> </a:t>
            </a:r>
            <a:r>
              <a:rPr lang="ko-KR" altLang="en-US" dirty="0" err="1" smtClean="0"/>
              <a:t>접근로에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조명이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설치되어야</a:t>
            </a:r>
            <a:r>
              <a:rPr lang="ko-KR" altLang="en-US" sz="1600" dirty="0" smtClean="0"/>
              <a:t> </a:t>
            </a:r>
            <a:r>
              <a:rPr lang="ko-KR" altLang="en-US" dirty="0" smtClean="0"/>
              <a:t>하며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회전교차로에서 나온 연결도로가 일반국도나 </a:t>
            </a:r>
            <a:r>
              <a:rPr lang="ko-KR" altLang="en-US" dirty="0" err="1" smtClean="0">
                <a:solidFill>
                  <a:srgbClr val="FF0000"/>
                </a:solidFill>
              </a:rPr>
              <a:t>연결로와</a:t>
            </a:r>
            <a:r>
              <a:rPr lang="ko-KR" altLang="en-US" dirty="0" smtClean="0">
                <a:solidFill>
                  <a:srgbClr val="FF0000"/>
                </a:solidFill>
              </a:rPr>
              <a:t> 접속될 때는 반드시 조명시설을 설치한다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</p:txBody>
      </p:sp>
      <p:pic>
        <p:nvPicPr>
          <p:cNvPr id="11" name="_x69573288" descr="EMB000006d85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776" y="3089280"/>
            <a:ext cx="7344816" cy="309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/>
          <a:lstStyle/>
          <a:p>
            <a:r>
              <a:rPr lang="ko-KR" altLang="en-US" sz="4000" dirty="0" smtClean="0"/>
              <a:t>횡단설계도면</a:t>
            </a:r>
            <a:endParaRPr lang="ko-KR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729" t="18229" r="10625" b="15885"/>
          <a:stretch>
            <a:fillRect/>
          </a:stretch>
        </p:blipFill>
        <p:spPr bwMode="auto">
          <a:xfrm>
            <a:off x="543600" y="1270800"/>
            <a:ext cx="805731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0719" t="18196" r="10630" b="15871"/>
          <a:stretch>
            <a:fillRect/>
          </a:stretch>
        </p:blipFill>
        <p:spPr bwMode="auto">
          <a:xfrm>
            <a:off x="543600" y="1270800"/>
            <a:ext cx="805216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\Desktop\배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Administrator\바탕 화면\Nwe템플릿\작업\PNG\main-1.png"/>
          <p:cNvPicPr>
            <a:picLocks noChangeAspect="1" noChangeArrowheads="1"/>
          </p:cNvPicPr>
          <p:nvPr/>
        </p:nvPicPr>
        <p:blipFill>
          <a:blip r:embed="rId3" cstate="print"/>
          <a:srcRect b="20860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</p:spPr>
      </p:pic>
      <p:pic>
        <p:nvPicPr>
          <p:cNvPr id="9" name="그림 8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969566"/>
            <a:ext cx="493204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구름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370" y="1124744"/>
            <a:ext cx="3740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13" descr="빛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932040" cy="38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열기구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0270">
            <a:off x="1352262" y="961599"/>
            <a:ext cx="7858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열기구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764704"/>
            <a:ext cx="466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구름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052" y="692696"/>
            <a:ext cx="23720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1403648" y="2132856"/>
            <a:ext cx="66202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.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-2.94798E-6 L -2.22222E-6 -2.94798E-6 " pathEditMode="relative" ptsTypes="AA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34 4.68208E-6 L 3.33333E-6 4.68208E-6 " pathEditMode="relative" ptsTypes="AA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92867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발 표 순 서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48" y="1500225"/>
            <a:ext cx="6215106" cy="523220"/>
          </a:xfr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ko-KR" altLang="en-US" sz="2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교차로의 문제점</a:t>
            </a:r>
            <a:endParaRPr lang="en-US" altLang="ko-KR" sz="28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36136" y="2405089"/>
            <a:ext cx="357988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회전교차로 설계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568184" y="3309953"/>
            <a:ext cx="493264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기타시설물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000232" y="4214818"/>
            <a:ext cx="4429156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회전교차로 </a:t>
            </a:r>
            <a:r>
              <a:rPr kumimoji="0" lang="en-US" altLang="ko-KR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CAD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</a:rPr>
              <a:t>도면</a:t>
            </a:r>
            <a:endParaRPr kumimoji="0" lang="en-US" altLang="ko-KR" sz="2800" b="1" i="0" u="none" strike="noStrike" kern="1200" cap="none" spc="0" normalizeH="0" noProof="0" dirty="0" smtClean="0">
              <a:ln>
                <a:noFill/>
              </a:ln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교차로의 문제점</a:t>
            </a:r>
            <a:endParaRPr lang="ko-KR" altLang="en-US" sz="4000" dirty="0"/>
          </a:p>
        </p:txBody>
      </p:sp>
      <p:pic>
        <p:nvPicPr>
          <p:cNvPr id="5" name="Picture 8" descr="D:\공대 도롱_두번째 입니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14686"/>
            <a:ext cx="65283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3213015" y="4116910"/>
            <a:ext cx="1677657" cy="1602551"/>
          </a:xfrm>
          <a:prstGeom prst="ellipse">
            <a:avLst/>
          </a:prstGeom>
          <a:solidFill>
            <a:srgbClr val="0000FF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  <p:sp>
        <p:nvSpPr>
          <p:cNvPr id="8" name="내용 개체 틀 6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txBody>
          <a:bodyPr/>
          <a:lstStyle/>
          <a:p>
            <a:r>
              <a:rPr lang="ko-KR" altLang="en-US" dirty="0" smtClean="0"/>
              <a:t>교차로의 크기가 너무 넓다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횡단이 불편하다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무단횡단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코너 과속차량이 많다</a:t>
            </a:r>
            <a:endParaRPr lang="en-US" altLang="ko-KR" dirty="0" smtClean="0"/>
          </a:p>
          <a:p>
            <a:r>
              <a:rPr lang="ko-KR" altLang="en-US" dirty="0" smtClean="0"/>
              <a:t>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우회전에 대한 유도선이 없다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회전교차로의 특징</a:t>
            </a:r>
            <a:endParaRPr lang="en-US" altLang="ko-KR" dirty="0" smtClean="0"/>
          </a:p>
        </p:txBody>
      </p:sp>
      <p:pic>
        <p:nvPicPr>
          <p:cNvPr id="5" name="Picture 4" descr="C:\Users\오창욱\Desktop\ㅁㄴㅇㄹㄹㅇㄴㄹㅇㄴ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3168650" cy="251936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Users\오창욱\Desktop\회전교차로 특징.jpg"/>
          <p:cNvPicPr>
            <a:picLocks noChangeAspect="1" noChangeArrowheads="1"/>
          </p:cNvPicPr>
          <p:nvPr/>
        </p:nvPicPr>
        <p:blipFill>
          <a:blip r:embed="rId3" cstate="print"/>
          <a:srcRect t="26758" b="7134"/>
          <a:stretch>
            <a:fillRect/>
          </a:stretch>
        </p:blipFill>
        <p:spPr bwMode="auto">
          <a:xfrm>
            <a:off x="714348" y="1928802"/>
            <a:ext cx="4857784" cy="157163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오창욱\Desktop\해설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6881812" cy="2447925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직사각형 8"/>
          <p:cNvSpPr/>
          <p:nvPr/>
        </p:nvSpPr>
        <p:spPr>
          <a:xfrm>
            <a:off x="1500166" y="5365766"/>
            <a:ext cx="3168650" cy="358775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pic>
        <p:nvPicPr>
          <p:cNvPr id="5" name="Picture 8" descr="C:\Users\오창욱\Desktop\ㅋㅋㅋ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1"/>
            <a:ext cx="7500990" cy="228601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오창욱\Desktop\비교비교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848200"/>
            <a:ext cx="3743276" cy="270881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오창욱\Desktop\보행자상충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7"/>
            <a:ext cx="3743276" cy="270881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직사각형 8"/>
          <p:cNvSpPr/>
          <p:nvPr/>
        </p:nvSpPr>
        <p:spPr>
          <a:xfrm>
            <a:off x="1187624" y="1999888"/>
            <a:ext cx="6768752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회전교차로 유형별 설계요소 비교</a:t>
            </a:r>
            <a:endParaRPr lang="ko-KR" altLang="en-US" dirty="0"/>
          </a:p>
        </p:txBody>
      </p:sp>
      <p:pic>
        <p:nvPicPr>
          <p:cNvPr id="5" name="Picture 3" descr="C:\Users\오창욱\Desktop\7.2.jpg"/>
          <p:cNvPicPr>
            <a:picLocks noChangeAspect="1" noChangeArrowheads="1"/>
          </p:cNvPicPr>
          <p:nvPr/>
        </p:nvPicPr>
        <p:blipFill>
          <a:blip r:embed="rId2" cstate="print"/>
          <a:srcRect t="3641"/>
          <a:stretch>
            <a:fillRect/>
          </a:stretch>
        </p:blipFill>
        <p:spPr bwMode="auto">
          <a:xfrm>
            <a:off x="755650" y="1876425"/>
            <a:ext cx="7993063" cy="478948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2678113" y="1911350"/>
            <a:ext cx="1179507" cy="4752975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  <a:latin typeface="Arial" charset="0"/>
              <a:ea typeface="HY견고딕" pitchFamily="18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pic>
        <p:nvPicPr>
          <p:cNvPr id="10" name="Picture 9" descr="C:\Users\오창욱\Desktop\도로캡쳐폴더\ㅁㄴㄹㅇㄴㅁㄹㄴㅇㅁ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5143536" cy="471490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직선 화살표 연결선 13"/>
          <p:cNvCxnSpPr/>
          <p:nvPr/>
        </p:nvCxnSpPr>
        <p:spPr>
          <a:xfrm rot="5400000" flipH="1" flipV="1">
            <a:off x="6700839" y="3373441"/>
            <a:ext cx="387349" cy="16827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5478780" y="2926080"/>
            <a:ext cx="1203960" cy="11734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690336" y="3486149"/>
            <a:ext cx="720000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rot="16200000" flipV="1">
            <a:off x="5775330" y="2727326"/>
            <a:ext cx="476257" cy="2221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오창욱\Desktop\7.2.jpg"/>
          <p:cNvPicPr>
            <a:picLocks noChangeAspect="1" noChangeArrowheads="1"/>
          </p:cNvPicPr>
          <p:nvPr/>
        </p:nvPicPr>
        <p:blipFill>
          <a:blip r:embed="rId3" cstate="print"/>
          <a:srcRect t="4216" r="60834"/>
          <a:stretch>
            <a:fillRect/>
          </a:stretch>
        </p:blipFill>
        <p:spPr bwMode="auto">
          <a:xfrm>
            <a:off x="366683" y="1428736"/>
            <a:ext cx="3130550" cy="476091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24137" y="1783309"/>
            <a:ext cx="30489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1260" y="3805240"/>
            <a:ext cx="6334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32</a:t>
            </a:r>
            <a:endParaRPr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5795979"/>
            <a:ext cx="6334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endParaRPr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605346"/>
            <a:ext cx="6334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endParaRPr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1260" y="4205293"/>
            <a:ext cx="6334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endParaRPr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회전교차로의 회전반경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회전교차로 내에서 다른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교통류와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상충하는 좌회전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교통류의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buNone/>
            </a:pPr>
            <a:r>
              <a:rPr lang="ko-KR" altLang="en-US" dirty="0" smtClean="0"/>
              <a:t>   반경은 </a:t>
            </a:r>
            <a:r>
              <a:rPr lang="ko-KR" altLang="en-US" dirty="0" err="1" smtClean="0"/>
              <a:t>중앙교통섬</a:t>
            </a:r>
            <a:r>
              <a:rPr lang="ko-KR" altLang="en-US" dirty="0" smtClean="0"/>
              <a:t> 반경에서 </a:t>
            </a:r>
            <a:r>
              <a:rPr lang="en-US" altLang="ko-KR" dirty="0" smtClean="0"/>
              <a:t>1.5m</a:t>
            </a:r>
            <a:r>
              <a:rPr lang="ko-KR" altLang="en-US" dirty="0" smtClean="0"/>
              <a:t>를 더한 값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81597608" descr="EMB000009585dde"/>
          <p:cNvPicPr>
            <a:picLocks noChangeAspect="1" noChangeArrowheads="1"/>
          </p:cNvPicPr>
          <p:nvPr/>
        </p:nvPicPr>
        <p:blipFill>
          <a:blip r:embed="rId2" cstate="print"/>
          <a:srcRect l="43781" t="16882" r="16000" b="37282"/>
          <a:stretch>
            <a:fillRect/>
          </a:stretch>
        </p:blipFill>
        <p:spPr bwMode="auto">
          <a:xfrm>
            <a:off x="971600" y="2780929"/>
            <a:ext cx="5356609" cy="367240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cxnSp>
        <p:nvCxnSpPr>
          <p:cNvPr id="6" name="직선 화살표 연결선 5"/>
          <p:cNvCxnSpPr/>
          <p:nvPr/>
        </p:nvCxnSpPr>
        <p:spPr>
          <a:xfrm>
            <a:off x="1933933" y="3254294"/>
            <a:ext cx="1125899" cy="85345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3275856" y="4293096"/>
            <a:ext cx="284140" cy="19807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16613" y="4365104"/>
            <a:ext cx="764530" cy="36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1.5m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6613" y="3367042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</a:t>
            </a:r>
            <a:endParaRPr lang="ko-KR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직선 화살표 연결선 21"/>
          <p:cNvCxnSpPr>
            <a:endCxn id="15" idx="1"/>
          </p:cNvCxnSpPr>
          <p:nvPr/>
        </p:nvCxnSpPr>
        <p:spPr>
          <a:xfrm>
            <a:off x="3413760" y="4373880"/>
            <a:ext cx="2902853" cy="1719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endCxn id="16" idx="1"/>
          </p:cNvCxnSpPr>
          <p:nvPr/>
        </p:nvCxnSpPr>
        <p:spPr>
          <a:xfrm flipV="1">
            <a:off x="2481768" y="3597875"/>
            <a:ext cx="3834845" cy="7845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0204" y="3817615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12m</a:t>
            </a:r>
            <a:endParaRPr lang="ko-KR" altLang="en-US" sz="2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3059832" y="4110467"/>
            <a:ext cx="216024" cy="182629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30" idx="1"/>
          </p:cNvCxnSpPr>
          <p:nvPr/>
        </p:nvCxnSpPr>
        <p:spPr>
          <a:xfrm flipV="1">
            <a:off x="3165475" y="4096906"/>
            <a:ext cx="3151138" cy="10679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6613" y="386607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0.5m</a:t>
            </a:r>
            <a:endParaRPr lang="ko-KR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 smtClean="0"/>
              <a:t>회전교차로의 설계</a:t>
            </a:r>
            <a:endParaRPr lang="ko-KR" altLang="en-US" sz="4000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진입부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spcBef>
                <a:spcPts val="400"/>
              </a:spcBef>
            </a:pP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진입각은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20~60°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사이가 되도록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진입부를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설계하며 통상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30~40°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바람직하다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 lvl="1">
              <a:spcBef>
                <a:spcPts val="400"/>
              </a:spcBef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차로 회전교차로 진입로의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최소폭은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4m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이고 진입부의 최소 반경은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15m,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진입반경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(R1)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은 회전반경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(R2)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과 진출반경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(R3)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보다 더 작게 하는 것이 바람직하다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2" cstate="print"/>
          <a:srcRect l="27564" t="22414" r="22486" b="36724"/>
          <a:stretch>
            <a:fillRect/>
          </a:stretch>
        </p:blipFill>
        <p:spPr bwMode="auto">
          <a:xfrm>
            <a:off x="1117764" y="3643314"/>
            <a:ext cx="3420000" cy="306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70488928" descr="EMB00000bf024fc"/>
          <p:cNvPicPr preferRelativeResize="0">
            <a:picLocks noChangeArrowheads="1"/>
          </p:cNvPicPr>
          <p:nvPr/>
        </p:nvPicPr>
        <p:blipFill>
          <a:blip r:embed="rId3" cstate="print"/>
          <a:srcRect l="36765" t="22321" r="11340" b="44249"/>
          <a:stretch>
            <a:fillRect/>
          </a:stretch>
        </p:blipFill>
        <p:spPr bwMode="auto">
          <a:xfrm>
            <a:off x="4716016" y="3643314"/>
            <a:ext cx="4104456" cy="306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268</Words>
  <Application>Microsoft Office PowerPoint</Application>
  <PresentationFormat>화면 슬라이드 쇼(4:3)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슬라이드 1</vt:lpstr>
      <vt:lpstr>발 표 순 서</vt:lpstr>
      <vt:lpstr>교차로의 문제점</vt:lpstr>
      <vt:lpstr>회전교차로의 설계</vt:lpstr>
      <vt:lpstr>회전교차로의 설계</vt:lpstr>
      <vt:lpstr>회전교차로의 설계</vt:lpstr>
      <vt:lpstr>회전교차로의 설계</vt:lpstr>
      <vt:lpstr>회전교차로의 설계</vt:lpstr>
      <vt:lpstr>회전교차로의 설계</vt:lpstr>
      <vt:lpstr>회전교차로의 설계</vt:lpstr>
      <vt:lpstr>회전교차로의 설계</vt:lpstr>
      <vt:lpstr>기타시설물</vt:lpstr>
      <vt:lpstr>기타시설물</vt:lpstr>
      <vt:lpstr>기타시설물</vt:lpstr>
      <vt:lpstr>횡단설계도면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</dc:creator>
  <cp:lastModifiedBy>sec</cp:lastModifiedBy>
  <cp:revision>254</cp:revision>
  <dcterms:created xsi:type="dcterms:W3CDTF">2011-05-10T05:55:12Z</dcterms:created>
  <dcterms:modified xsi:type="dcterms:W3CDTF">2011-12-13T03:13:41Z</dcterms:modified>
</cp:coreProperties>
</file>