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7" r:id="rId13"/>
    <p:sldId id="268" r:id="rId14"/>
    <p:sldId id="269" r:id="rId15"/>
    <p:sldId id="270" r:id="rId16"/>
    <p:sldId id="256" r:id="rId17"/>
    <p:sldId id="257" r:id="rId18"/>
    <p:sldId id="264" r:id="rId19"/>
    <p:sldId id="259" r:id="rId20"/>
    <p:sldId id="271" r:id="rId21"/>
    <p:sldId id="272" r:id="rId22"/>
    <p:sldId id="273" r:id="rId23"/>
    <p:sldId id="274" r:id="rId24"/>
    <p:sldId id="275" r:id="rId25"/>
    <p:sldId id="291" r:id="rId26"/>
    <p:sldId id="265" r:id="rId27"/>
    <p:sldId id="266" r:id="rId28"/>
    <p:sldId id="263" r:id="rId29"/>
    <p:sldId id="260" r:id="rId30"/>
    <p:sldId id="261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30" autoAdjust="0"/>
    <p:restoredTop sz="86387" autoAdjust="0"/>
  </p:normalViewPr>
  <p:slideViewPr>
    <p:cSldViewPr>
      <p:cViewPr varScale="1">
        <p:scale>
          <a:sx n="78" d="100"/>
          <a:sy n="78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51208;&#49457;&#53664;&#47049;1&#5226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51208;&#49457;&#53664;&#47049;2&#5226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386458442031233E-2"/>
          <c:y val="1.5331811817278487E-2"/>
          <c:w val="0.90947816924487479"/>
          <c:h val="0.92208758115761691"/>
        </c:manualLayout>
      </c:layout>
      <c:lineChart>
        <c:grouping val="stacked"/>
        <c:ser>
          <c:idx val="0"/>
          <c:order val="0"/>
          <c:cat>
            <c:strRef>
              <c:f>토공량산출표!$A$3:$A$39</c:f>
              <c:strCache>
                <c:ptCount val="37"/>
                <c:pt idx="0">
                  <c:v>no.0-19.080</c:v>
                </c:pt>
                <c:pt idx="1">
                  <c:v>no.0</c:v>
                </c:pt>
                <c:pt idx="2">
                  <c:v>no.1</c:v>
                </c:pt>
                <c:pt idx="3">
                  <c:v>no.2</c:v>
                </c:pt>
                <c:pt idx="4">
                  <c:v>no.3</c:v>
                </c:pt>
                <c:pt idx="5">
                  <c:v>no.4</c:v>
                </c:pt>
                <c:pt idx="6">
                  <c:v>no.5</c:v>
                </c:pt>
                <c:pt idx="7">
                  <c:v>no.6</c:v>
                </c:pt>
                <c:pt idx="8">
                  <c:v>no.7</c:v>
                </c:pt>
                <c:pt idx="9">
                  <c:v>no.8</c:v>
                </c:pt>
                <c:pt idx="10">
                  <c:v>no.9</c:v>
                </c:pt>
                <c:pt idx="11">
                  <c:v>no.10</c:v>
                </c:pt>
                <c:pt idx="12">
                  <c:v>no.11</c:v>
                </c:pt>
                <c:pt idx="13">
                  <c:v>no.12</c:v>
                </c:pt>
                <c:pt idx="14">
                  <c:v>no.13</c:v>
                </c:pt>
                <c:pt idx="15">
                  <c:v>no.14</c:v>
                </c:pt>
                <c:pt idx="16">
                  <c:v>no.15</c:v>
                </c:pt>
                <c:pt idx="17">
                  <c:v>no.16</c:v>
                </c:pt>
                <c:pt idx="18">
                  <c:v>no.17</c:v>
                </c:pt>
                <c:pt idx="19">
                  <c:v>no.18</c:v>
                </c:pt>
                <c:pt idx="20">
                  <c:v>no.19</c:v>
                </c:pt>
                <c:pt idx="21">
                  <c:v>no.20</c:v>
                </c:pt>
                <c:pt idx="22">
                  <c:v>no.21</c:v>
                </c:pt>
                <c:pt idx="23">
                  <c:v>no.22</c:v>
                </c:pt>
                <c:pt idx="24">
                  <c:v>no.23</c:v>
                </c:pt>
                <c:pt idx="25">
                  <c:v>no.24</c:v>
                </c:pt>
                <c:pt idx="26">
                  <c:v>no.25</c:v>
                </c:pt>
                <c:pt idx="27">
                  <c:v>no.26</c:v>
                </c:pt>
                <c:pt idx="28">
                  <c:v>no.27</c:v>
                </c:pt>
                <c:pt idx="29">
                  <c:v>no.28</c:v>
                </c:pt>
                <c:pt idx="30">
                  <c:v>no.29</c:v>
                </c:pt>
                <c:pt idx="31">
                  <c:v>no.30</c:v>
                </c:pt>
                <c:pt idx="32">
                  <c:v>no.31</c:v>
                </c:pt>
                <c:pt idx="33">
                  <c:v>no.32</c:v>
                </c:pt>
                <c:pt idx="34">
                  <c:v>no.33</c:v>
                </c:pt>
                <c:pt idx="35">
                  <c:v>no.34</c:v>
                </c:pt>
                <c:pt idx="36">
                  <c:v>no.34+6.648</c:v>
                </c:pt>
              </c:strCache>
            </c:strRef>
          </c:cat>
          <c:val>
            <c:numRef>
              <c:f>토공량산출표!$K$3:$K$39</c:f>
              <c:numCache>
                <c:formatCode>General</c:formatCode>
                <c:ptCount val="37"/>
                <c:pt idx="0">
                  <c:v>0</c:v>
                </c:pt>
                <c:pt idx="1">
                  <c:v>-85.713942600000024</c:v>
                </c:pt>
                <c:pt idx="2">
                  <c:v>128.85175740000014</c:v>
                </c:pt>
                <c:pt idx="3">
                  <c:v>712.31375739999999</c:v>
                </c:pt>
                <c:pt idx="4">
                  <c:v>1117.7917574000012</c:v>
                </c:pt>
                <c:pt idx="5">
                  <c:v>1291.1067574000015</c:v>
                </c:pt>
                <c:pt idx="6">
                  <c:v>1389.7217574000015</c:v>
                </c:pt>
                <c:pt idx="7">
                  <c:v>1427.7683574000012</c:v>
                </c:pt>
                <c:pt idx="8">
                  <c:v>1360.2266574000023</c:v>
                </c:pt>
                <c:pt idx="9">
                  <c:v>1292.7631574000011</c:v>
                </c:pt>
                <c:pt idx="10">
                  <c:v>1238.8798574000011</c:v>
                </c:pt>
                <c:pt idx="11">
                  <c:v>1234.6802574000001</c:v>
                </c:pt>
                <c:pt idx="12">
                  <c:v>1312.3533574</c:v>
                </c:pt>
                <c:pt idx="13">
                  <c:v>1504.0429574000011</c:v>
                </c:pt>
                <c:pt idx="14">
                  <c:v>1769.2369574000015</c:v>
                </c:pt>
                <c:pt idx="15">
                  <c:v>1938.3349573999999</c:v>
                </c:pt>
                <c:pt idx="16">
                  <c:v>2053.5658573999999</c:v>
                </c:pt>
                <c:pt idx="17">
                  <c:v>2115.0187574000001</c:v>
                </c:pt>
                <c:pt idx="18">
                  <c:v>2023.9585574000025</c:v>
                </c:pt>
                <c:pt idx="19">
                  <c:v>1645.1413574000003</c:v>
                </c:pt>
                <c:pt idx="20">
                  <c:v>1175.6365574000019</c:v>
                </c:pt>
                <c:pt idx="21">
                  <c:v>997.96885740000039</c:v>
                </c:pt>
                <c:pt idx="22">
                  <c:v>811.68545740000059</c:v>
                </c:pt>
                <c:pt idx="23">
                  <c:v>59.229657400000292</c:v>
                </c:pt>
                <c:pt idx="24">
                  <c:v>-1020.6587426000003</c:v>
                </c:pt>
                <c:pt idx="25">
                  <c:v>-1804.878242599998</c:v>
                </c:pt>
                <c:pt idx="26">
                  <c:v>-2294.4998426000002</c:v>
                </c:pt>
                <c:pt idx="27">
                  <c:v>-2847.0926425999996</c:v>
                </c:pt>
                <c:pt idx="28">
                  <c:v>-3396.8081426000012</c:v>
                </c:pt>
                <c:pt idx="29">
                  <c:v>-3623.9028426</c:v>
                </c:pt>
                <c:pt idx="30">
                  <c:v>-3539.8156426000023</c:v>
                </c:pt>
                <c:pt idx="31">
                  <c:v>-3311.9326426000002</c:v>
                </c:pt>
                <c:pt idx="32">
                  <c:v>-3029.3849426000002</c:v>
                </c:pt>
                <c:pt idx="33">
                  <c:v>-2711.0676426</c:v>
                </c:pt>
                <c:pt idx="34">
                  <c:v>-2449.9890426000002</c:v>
                </c:pt>
                <c:pt idx="35">
                  <c:v>-2373.0814426000002</c:v>
                </c:pt>
                <c:pt idx="36" formatCode="0.000_ ">
                  <c:v>-2379.3557917600001</c:v>
                </c:pt>
              </c:numCache>
            </c:numRef>
          </c:val>
        </c:ser>
        <c:marker val="1"/>
        <c:axId val="57873536"/>
        <c:axId val="57875072"/>
      </c:lineChart>
      <c:catAx>
        <c:axId val="57873536"/>
        <c:scaling>
          <c:orientation val="minMax"/>
        </c:scaling>
        <c:axPos val="b"/>
        <c:tickLblPos val="nextTo"/>
        <c:crossAx val="57875072"/>
        <c:crosses val="autoZero"/>
        <c:auto val="1"/>
        <c:lblAlgn val="ctr"/>
        <c:lblOffset val="100"/>
      </c:catAx>
      <c:valAx>
        <c:axId val="57875072"/>
        <c:scaling>
          <c:orientation val="minMax"/>
        </c:scaling>
        <c:axPos val="l"/>
        <c:majorGridlines/>
        <c:numFmt formatCode="General" sourceLinked="1"/>
        <c:tickLblPos val="nextTo"/>
        <c:crossAx val="57873536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837803617340115"/>
          <c:y val="1.640461933692762E-2"/>
          <c:w val="0.88708166870741556"/>
          <c:h val="0.94030904658601278"/>
        </c:manualLayout>
      </c:layout>
      <c:lineChart>
        <c:grouping val="standard"/>
        <c:ser>
          <c:idx val="0"/>
          <c:order val="0"/>
          <c:cat>
            <c:strRef>
              <c:f>토량계산출표!$A$3:$A$39</c:f>
              <c:strCache>
                <c:ptCount val="37"/>
                <c:pt idx="0">
                  <c:v>no.0-19.080</c:v>
                </c:pt>
                <c:pt idx="1">
                  <c:v>no.0</c:v>
                </c:pt>
                <c:pt idx="2">
                  <c:v>no.1</c:v>
                </c:pt>
                <c:pt idx="3">
                  <c:v>no.2</c:v>
                </c:pt>
                <c:pt idx="4">
                  <c:v>no.3</c:v>
                </c:pt>
                <c:pt idx="5">
                  <c:v>no.4</c:v>
                </c:pt>
                <c:pt idx="6">
                  <c:v>no.5</c:v>
                </c:pt>
                <c:pt idx="7">
                  <c:v>no.6</c:v>
                </c:pt>
                <c:pt idx="8">
                  <c:v>no.7</c:v>
                </c:pt>
                <c:pt idx="9">
                  <c:v>no.8</c:v>
                </c:pt>
                <c:pt idx="10">
                  <c:v>no.9</c:v>
                </c:pt>
                <c:pt idx="11">
                  <c:v>no.10</c:v>
                </c:pt>
                <c:pt idx="12">
                  <c:v>no.11</c:v>
                </c:pt>
                <c:pt idx="13">
                  <c:v>no.12</c:v>
                </c:pt>
                <c:pt idx="14">
                  <c:v>no.13</c:v>
                </c:pt>
                <c:pt idx="15">
                  <c:v>no.14</c:v>
                </c:pt>
                <c:pt idx="16">
                  <c:v>no.15</c:v>
                </c:pt>
                <c:pt idx="17">
                  <c:v>no.16</c:v>
                </c:pt>
                <c:pt idx="18">
                  <c:v>no.17</c:v>
                </c:pt>
                <c:pt idx="19">
                  <c:v>no.18</c:v>
                </c:pt>
                <c:pt idx="20">
                  <c:v>no.19</c:v>
                </c:pt>
                <c:pt idx="21">
                  <c:v>no.20</c:v>
                </c:pt>
                <c:pt idx="22">
                  <c:v>no.21</c:v>
                </c:pt>
                <c:pt idx="23">
                  <c:v>no.22</c:v>
                </c:pt>
                <c:pt idx="24">
                  <c:v>no.23</c:v>
                </c:pt>
                <c:pt idx="25">
                  <c:v>no.24</c:v>
                </c:pt>
                <c:pt idx="26">
                  <c:v>no.25</c:v>
                </c:pt>
                <c:pt idx="27">
                  <c:v>no.26</c:v>
                </c:pt>
                <c:pt idx="28">
                  <c:v>no.27</c:v>
                </c:pt>
                <c:pt idx="29">
                  <c:v>no.28</c:v>
                </c:pt>
                <c:pt idx="30">
                  <c:v>no.29</c:v>
                </c:pt>
                <c:pt idx="31">
                  <c:v>no.30</c:v>
                </c:pt>
                <c:pt idx="32">
                  <c:v>no.31</c:v>
                </c:pt>
                <c:pt idx="33">
                  <c:v>no.32</c:v>
                </c:pt>
                <c:pt idx="34">
                  <c:v>no.33</c:v>
                </c:pt>
                <c:pt idx="35">
                  <c:v>no.34</c:v>
                </c:pt>
                <c:pt idx="36">
                  <c:v>no.34+6.648</c:v>
                </c:pt>
              </c:strCache>
            </c:strRef>
          </c:cat>
          <c:val>
            <c:numRef>
              <c:f>토량계산출표!$K$3:$K$39</c:f>
              <c:numCache>
                <c:formatCode>0.000_ </c:formatCode>
                <c:ptCount val="37"/>
                <c:pt idx="0">
                  <c:v>0</c:v>
                </c:pt>
                <c:pt idx="1">
                  <c:v>-85.219389000000007</c:v>
                </c:pt>
                <c:pt idx="2">
                  <c:v>134.47171099999994</c:v>
                </c:pt>
                <c:pt idx="3">
                  <c:v>729.23871099999985</c:v>
                </c:pt>
                <c:pt idx="4">
                  <c:v>1149.446711000001</c:v>
                </c:pt>
                <c:pt idx="5">
                  <c:v>1389.5207109999997</c:v>
                </c:pt>
                <c:pt idx="6">
                  <c:v>1558.7617109999997</c:v>
                </c:pt>
                <c:pt idx="7">
                  <c:v>1622.7081109999997</c:v>
                </c:pt>
                <c:pt idx="8">
                  <c:v>1586.8918109999986</c:v>
                </c:pt>
                <c:pt idx="9">
                  <c:v>1553.6336109999986</c:v>
                </c:pt>
                <c:pt idx="10">
                  <c:v>1538.3084109999998</c:v>
                </c:pt>
                <c:pt idx="11">
                  <c:v>1584.4634109999986</c:v>
                </c:pt>
                <c:pt idx="12">
                  <c:v>1719.4817109999997</c:v>
                </c:pt>
                <c:pt idx="13">
                  <c:v>1976.9053110000009</c:v>
                </c:pt>
                <c:pt idx="14">
                  <c:v>2313.2503110000002</c:v>
                </c:pt>
                <c:pt idx="15">
                  <c:v>2550.9723110000018</c:v>
                </c:pt>
                <c:pt idx="16">
                  <c:v>2737.5153110000024</c:v>
                </c:pt>
                <c:pt idx="17">
                  <c:v>2996.7633110000002</c:v>
                </c:pt>
                <c:pt idx="18">
                  <c:v>3112.7399110000001</c:v>
                </c:pt>
                <c:pt idx="19">
                  <c:v>2851.2341110000002</c:v>
                </c:pt>
                <c:pt idx="20">
                  <c:v>2507.9795110000018</c:v>
                </c:pt>
                <c:pt idx="21">
                  <c:v>2424.8303110000024</c:v>
                </c:pt>
                <c:pt idx="22">
                  <c:v>2341.5047109999996</c:v>
                </c:pt>
                <c:pt idx="23">
                  <c:v>1746.2042109999998</c:v>
                </c:pt>
                <c:pt idx="24">
                  <c:v>839.08071099999972</c:v>
                </c:pt>
                <c:pt idx="25">
                  <c:v>181.79901099999972</c:v>
                </c:pt>
                <c:pt idx="26">
                  <c:v>-209.81888900000041</c:v>
                </c:pt>
                <c:pt idx="27">
                  <c:v>-663.23438900000053</c:v>
                </c:pt>
                <c:pt idx="28">
                  <c:v>-1128.1086890000001</c:v>
                </c:pt>
                <c:pt idx="29">
                  <c:v>-1293.8677890000001</c:v>
                </c:pt>
                <c:pt idx="30">
                  <c:v>-1163.2962890000001</c:v>
                </c:pt>
                <c:pt idx="31">
                  <c:v>-895.25528900000018</c:v>
                </c:pt>
                <c:pt idx="32">
                  <c:v>-574.69208900000012</c:v>
                </c:pt>
                <c:pt idx="33">
                  <c:v>-227.12068900000014</c:v>
                </c:pt>
                <c:pt idx="34">
                  <c:v>50.01051099999988</c:v>
                </c:pt>
                <c:pt idx="35">
                  <c:v>130.80331099999984</c:v>
                </c:pt>
                <c:pt idx="36">
                  <c:v>124.37629051999977</c:v>
                </c:pt>
              </c:numCache>
            </c:numRef>
          </c:val>
        </c:ser>
        <c:marker val="1"/>
        <c:axId val="57914112"/>
        <c:axId val="57915648"/>
      </c:lineChart>
      <c:catAx>
        <c:axId val="57914112"/>
        <c:scaling>
          <c:orientation val="minMax"/>
        </c:scaling>
        <c:axPos val="b"/>
        <c:tickLblPos val="nextTo"/>
        <c:crossAx val="57915648"/>
        <c:crosses val="autoZero"/>
        <c:auto val="1"/>
        <c:lblAlgn val="ctr"/>
        <c:lblOffset val="100"/>
      </c:catAx>
      <c:valAx>
        <c:axId val="57915648"/>
        <c:scaling>
          <c:orientation val="minMax"/>
          <c:min val="-1500"/>
        </c:scaling>
        <c:axPos val="l"/>
        <c:majorGridlines/>
        <c:numFmt formatCode="0.000_ " sourceLinked="1"/>
        <c:tickLblPos val="nextTo"/>
        <c:crossAx val="57914112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98948B-7704-4F92-9A61-23507C5AAD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92FE0D-A3DC-4DD8-9C10-D174AE36A618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C35D7C-4775-4F07-9B0C-E5BD84C029E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72132" y="4214818"/>
            <a:ext cx="2928958" cy="207170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조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강성희 </a:t>
            </a:r>
            <a:r>
              <a:rPr lang="en-US" altLang="ko-K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(20524387)</a:t>
            </a:r>
          </a:p>
          <a:p>
            <a:r>
              <a:rPr lang="ko-KR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이동훈 </a:t>
            </a:r>
            <a:r>
              <a:rPr lang="en-US" altLang="ko-K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(20525467)</a:t>
            </a:r>
          </a:p>
          <a:p>
            <a:r>
              <a:rPr lang="ko-KR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이승훈 </a:t>
            </a:r>
            <a:r>
              <a:rPr lang="en-US" altLang="ko-K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(20627828)</a:t>
            </a:r>
          </a:p>
          <a:p>
            <a:r>
              <a:rPr lang="ko-KR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이재원 </a:t>
            </a:r>
            <a:r>
              <a:rPr lang="en-US" altLang="ko-K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(20726237)</a:t>
            </a:r>
            <a:endParaRPr lang="ko-KR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229600" cy="1714512"/>
          </a:xfrm>
        </p:spPr>
        <p:txBody>
          <a:bodyPr>
            <a:noAutofit/>
          </a:bodyPr>
          <a:lstStyle/>
          <a:p>
            <a:r>
              <a:rPr lang="en-US" altLang="ko-KR" sz="7200" dirty="0" smtClean="0"/>
              <a:t>F a m </a:t>
            </a:r>
            <a:r>
              <a:rPr lang="en-US" altLang="ko-KR" sz="7200" dirty="0" err="1" smtClean="0"/>
              <a:t>i</a:t>
            </a:r>
            <a:r>
              <a:rPr lang="en-US" altLang="ko-KR" sz="7200" dirty="0" smtClean="0"/>
              <a:t> l y</a:t>
            </a:r>
            <a:endParaRPr lang="ko-KR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종단 측량 도면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ph idx="1"/>
          </p:nvPr>
        </p:nvGraphicFramePr>
        <p:xfrm>
          <a:off x="460375" y="1773238"/>
          <a:ext cx="8020050" cy="4918075"/>
        </p:xfrm>
        <a:graphic>
          <a:graphicData uri="http://schemas.openxmlformats.org/presentationml/2006/ole">
            <p:oleObj spid="_x0000_s1026" name="AutoCAD Drawing" r:id="rId3" imgW="8696160" imgH="4981680" progId="AutoCAD.Drawing.16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횡단 측량 도면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8049" t="19327" r="24415" b="22906"/>
          <a:stretch>
            <a:fillRect/>
          </a:stretch>
        </p:blipFill>
        <p:spPr bwMode="auto">
          <a:xfrm>
            <a:off x="357481" y="1357297"/>
            <a:ext cx="8512197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ko-KR" altLang="ko-KR"/>
          </a:p>
        </p:txBody>
      </p:sp>
      <p:pic>
        <p:nvPicPr>
          <p:cNvPr id="9224" name="Picture 8" descr="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429625" cy="5286375"/>
          </a:xfrm>
          <a:prstGeom prst="rect">
            <a:avLst/>
          </a:prstGeom>
          <a:noFill/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356100" y="1484313"/>
            <a:ext cx="1295400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021513" y="2708275"/>
            <a:ext cx="1295400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395288" y="4868863"/>
            <a:ext cx="1295400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23850" y="260350"/>
            <a:ext cx="8496300" cy="771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ko-KR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종단곡선 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차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500306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L=61.33M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Y1=0.128M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Y2=1.058M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Y3=2.888M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Y4=4.232M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85762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L=35.11M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Y1=0.342M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Y2=1.369M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9454" y="364867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L=35.0 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Y1=0.158M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Y2=0.63M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20" name="Group 32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11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절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성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+0.347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50.347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54.032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-2.244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51.788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55.614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- 2.038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53.576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56.962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55.365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57.870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57.153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59.393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58.941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60.422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60.729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61.767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62.517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64.051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64.306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65.139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66.094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67.569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67.882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69.376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0.294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69.670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121" name="Text Box 329"/>
          <p:cNvSpPr txBox="1">
            <a:spLocks noChangeArrowheads="1"/>
          </p:cNvSpPr>
          <p:nvPr/>
        </p:nvSpPr>
        <p:spPr bwMode="auto">
          <a:xfrm>
            <a:off x="285720" y="285728"/>
            <a:ext cx="849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123" name="Text Box 331"/>
          <p:cNvSpPr txBox="1">
            <a:spLocks noChangeArrowheads="1"/>
          </p:cNvSpPr>
          <p:nvPr/>
        </p:nvSpPr>
        <p:spPr bwMode="auto">
          <a:xfrm>
            <a:off x="323850" y="413151"/>
            <a:ext cx="84963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절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성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토 높이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25" name="Group 8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11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절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성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73.091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- 1.633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71.458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74.589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- 1.342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73.247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75.756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75.035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76.823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- 1.366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78.611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80.399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2.215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82.188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82.189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1.659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83.848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84.764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84.706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82.862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84.664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79.927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3.861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83.788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78.925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3.875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8" name="Text Box 88"/>
          <p:cNvSpPr txBox="1">
            <a:spLocks noChangeArrowheads="1"/>
          </p:cNvSpPr>
          <p:nvPr/>
        </p:nvSpPr>
        <p:spPr bwMode="auto">
          <a:xfrm>
            <a:off x="323850" y="260350"/>
            <a:ext cx="849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29" name="Text Box 89"/>
          <p:cNvSpPr txBox="1">
            <a:spLocks noChangeArrowheads="1"/>
          </p:cNvSpPr>
          <p:nvPr/>
        </p:nvSpPr>
        <p:spPr bwMode="auto">
          <a:xfrm>
            <a:off x="323850" y="484589"/>
            <a:ext cx="84963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절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성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토 높이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4" name="Group 9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04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절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성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2.575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81.811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78.733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80.823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2.667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76.890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1.957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78.847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76.871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75.883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76.858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74.894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75.798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- 1.892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73.906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73.653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- 0.735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72.918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71.930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0.214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72.144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85" name="Text Box 97"/>
          <p:cNvSpPr txBox="1">
            <a:spLocks noChangeArrowheads="1"/>
          </p:cNvSpPr>
          <p:nvPr/>
        </p:nvSpPr>
        <p:spPr bwMode="auto">
          <a:xfrm>
            <a:off x="323850" y="260350"/>
            <a:ext cx="849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323850" y="413151"/>
            <a:ext cx="84963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절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성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토 높이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714876" y="214290"/>
            <a:ext cx="3008313" cy="500066"/>
          </a:xfrm>
        </p:spPr>
        <p:txBody>
          <a:bodyPr>
            <a:normAutofit fontScale="90000"/>
          </a:bodyPr>
          <a:lstStyle/>
          <a:p>
            <a:r>
              <a:rPr lang="ko-KR" altLang="en-US" sz="4000" dirty="0" err="1" smtClean="0"/>
              <a:t>토공량</a:t>
            </a:r>
            <a:r>
              <a:rPr lang="ko-KR" altLang="en-US" sz="4000" dirty="0" smtClean="0"/>
              <a:t> 계산</a:t>
            </a:r>
            <a:endParaRPr lang="ko-KR" altLang="en-US" sz="1100" dirty="0"/>
          </a:p>
        </p:txBody>
      </p:sp>
      <p:grpSp>
        <p:nvGrpSpPr>
          <p:cNvPr id="7" name="그룹 30"/>
          <p:cNvGrpSpPr>
            <a:grpSpLocks noGrp="1"/>
          </p:cNvGrpSpPr>
          <p:nvPr>
            <p:ph idx="1"/>
          </p:nvPr>
        </p:nvGrpSpPr>
        <p:grpSpPr bwMode="auto">
          <a:xfrm>
            <a:off x="3714744" y="862035"/>
            <a:ext cx="5111750" cy="5853113"/>
            <a:chOff x="857224" y="3929066"/>
            <a:chExt cx="4500594" cy="2786082"/>
          </a:xfrm>
        </p:grpSpPr>
        <p:sp>
          <p:nvSpPr>
            <p:cNvPr id="8" name="직사각형 7"/>
            <p:cNvSpPr/>
            <p:nvPr/>
          </p:nvSpPr>
          <p:spPr>
            <a:xfrm>
              <a:off x="857224" y="3929066"/>
              <a:ext cx="4500594" cy="27860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4000504"/>
              <a:ext cx="436245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008313" cy="6429420"/>
          </a:xfrm>
        </p:spPr>
        <p:txBody>
          <a:bodyPr>
            <a:noAutofit/>
          </a:bodyPr>
          <a:lstStyle/>
          <a:p>
            <a:pPr latinLnBrk="0">
              <a:spcBef>
                <a:spcPct val="50000"/>
              </a:spcBef>
              <a:defRPr/>
            </a:pPr>
            <a:r>
              <a:rPr lang="ko-KR" altLang="en-US" sz="1270" b="1" dirty="0" err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계산에는 건설교통부에서 권장하고 있는 </a:t>
            </a:r>
            <a:r>
              <a:rPr lang="ko-KR" altLang="en-US" sz="1270" b="1" dirty="0" err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양단면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평균법을 주로 사용한다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sz="1270" b="1" dirty="0" err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측점란에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각 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횡단면도의 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중심점을 기입한다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sz="1270" b="1" dirty="0" err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거리란에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각 측점간의 거리를 기입한다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단면적 </a:t>
            </a:r>
            <a:r>
              <a:rPr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란에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각 횡단면도에서 계산된 횡단면적을 절토와 성토로 나누어 기입한다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270" b="1" dirty="0">
              <a:solidFill>
                <a:srgbClr val="080808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평균 단면적은 각 종단측점의 양단면적을 평균하여 기입한다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절토의 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토량란에는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평균단면적에 거리를 곱하여 기입한다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성토의 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토량변화율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c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값은 일반적으로 </a:t>
            </a:r>
            <a:r>
              <a:rPr lang="en-US" altLang="ko-KR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0.8~0.9</a:t>
            </a:r>
            <a:r>
              <a:rPr lang="ko-KR" altLang="en-US" sz="1270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를 많이 사용 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우리는 </a:t>
            </a:r>
            <a:r>
              <a:rPr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0.9 </a:t>
            </a:r>
            <a:r>
              <a:rPr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사용</a:t>
            </a:r>
            <a:r>
              <a:rPr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 startAt="7"/>
            </a:pP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성토의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보정토량란에는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평균단면적에 거리를 곱하고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토량변화율의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역수를</a:t>
            </a:r>
            <a:endParaRPr kumimoji="0" lang="en-US" altLang="ko-KR" sz="1270" b="1" dirty="0" smtClean="0">
              <a:solidFill>
                <a:srgbClr val="080808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 latinLnBrk="0">
              <a:spcBef>
                <a:spcPct val="50000"/>
              </a:spcBef>
            </a:pP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곱하여 기입한다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</a:pP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보정토량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평균단면적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성토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) * 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거리 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* 1/C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 startAt="8"/>
            </a:pP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차인토량란에는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절토량과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보정성토량의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차이를 기입한다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 startAt="8"/>
            </a:pP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누가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토량란에는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출발점 </a:t>
            </a:r>
            <a:r>
              <a:rPr kumimoji="0" lang="ko-KR" altLang="en-US" sz="1270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차인토량에</a:t>
            </a:r>
            <a:r>
              <a:rPr kumimoji="0" lang="ko-KR" altLang="en-US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누적 합을 기인한다</a:t>
            </a:r>
            <a:r>
              <a:rPr kumimoji="0" lang="en-US" altLang="ko-KR" sz="1270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토공량</a:t>
            </a:r>
            <a:r>
              <a:rPr lang="ko-KR" altLang="en-US" dirty="0" smtClean="0"/>
              <a:t> 계산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sz="half" idx="2"/>
          </p:nvPr>
        </p:nvGraphicFramePr>
        <p:xfrm>
          <a:off x="457204" y="1000116"/>
          <a:ext cx="8186761" cy="5500717"/>
        </p:xfrm>
        <a:graphic>
          <a:graphicData uri="http://schemas.openxmlformats.org/drawingml/2006/table">
            <a:tbl>
              <a:tblPr/>
              <a:tblGrid>
                <a:gridCol w="917672"/>
                <a:gridCol w="729109"/>
                <a:gridCol w="725966"/>
                <a:gridCol w="725966"/>
                <a:gridCol w="725966"/>
                <a:gridCol w="725966"/>
                <a:gridCol w="725966"/>
                <a:gridCol w="725966"/>
                <a:gridCol w="725966"/>
                <a:gridCol w="729109"/>
                <a:gridCol w="729109"/>
              </a:tblGrid>
              <a:tr h="34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  <a:endParaRPr lang="ko-KR" altLang="en-US" sz="1000" b="1" i="0" u="none" strike="noStrike" dirty="0">
                        <a:solidFill>
                          <a:srgbClr val="7030A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성토량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no.0-19.080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0.429 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0.452 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no.0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19.08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0.2147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4.096476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10.0077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5.23005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89.810419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-85.71394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-85.71394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30.4635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15.23175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304.635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5.00385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90.0693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214.5657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128.85176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27.8827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29.1731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583.462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583.462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712.31376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12.6651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20.2739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405.478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405.478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1117.7918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no.4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4.6664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8.66575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173.315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173.315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1291.1068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no.5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5.1951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4.93075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98.615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98.615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1389.7218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0.7314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2.96325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59.265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2.3576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1.1788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21.2184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38.0466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1427.7684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no.7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0.3657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7.314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5.9597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4.15865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74.8557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-67.5417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1360.2267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no.8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0.1076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0.0538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1.076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1.6558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3.80775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68.5395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-67.4635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1292.7632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no.9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0.406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0.2568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5.136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4.9019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3.27885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59.0193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-53.8833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1238.8799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no.10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4.7976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2.6018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52.036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1.3465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3.1242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56.2356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-4.1996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1234.6803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5.3809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5.08925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101.785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1.3326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1.33955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24.1119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77.6731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1312.3534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no.12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14.9874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10.18415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203.683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0.6663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11.9934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191.6896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1504.043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no.13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11.532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13.2597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265.194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265.194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1769.237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5.3778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8.4549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169.098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169.098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1938.335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6.1677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5.77275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115.455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0.0249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0.01245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0.2241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115.2309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2053.5659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no.16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3.08385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61.677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0.01245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0.2241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61.4529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2115.0188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no.17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10.1178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5.0589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91.0602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-91.0602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2023.9586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토공량</a:t>
            </a:r>
            <a:r>
              <a:rPr lang="ko-KR" altLang="en-US" dirty="0" smtClean="0"/>
              <a:t> 계산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half" idx="2"/>
          </p:nvPr>
        </p:nvGraphicFramePr>
        <p:xfrm>
          <a:off x="428594" y="1000108"/>
          <a:ext cx="8215374" cy="5572156"/>
        </p:xfrm>
        <a:graphic>
          <a:graphicData uri="http://schemas.openxmlformats.org/drawingml/2006/table">
            <a:tbl>
              <a:tblPr/>
              <a:tblGrid>
                <a:gridCol w="918411"/>
                <a:gridCol w="752510"/>
                <a:gridCol w="765841"/>
                <a:gridCol w="765841"/>
                <a:gridCol w="634595"/>
                <a:gridCol w="729696"/>
                <a:gridCol w="729696"/>
                <a:gridCol w="729696"/>
                <a:gridCol w="729696"/>
                <a:gridCol w="729696"/>
                <a:gridCol w="729696"/>
              </a:tblGrid>
              <a:tr h="277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성토량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no.18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31.973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21.0454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378.8172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-378.8172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1645.1414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20.1942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26.0836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469.5048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-469.5048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1175.6366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no.20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0.553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0.2765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5.53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0.1611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10.17765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183.1977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-177.6677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997.96886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no.21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0.2765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5.53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21.1515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10.6563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191.8134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-186.2834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811.68546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no.22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62.4547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41.8031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752.4558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-752.4558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59.229657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no.23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57.5329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59.9938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1079.8884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-1079.888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-1020.659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29.6026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43.56775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784.2195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-784.2195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-1804.878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no.25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24.7998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27.2012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489.6216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-489.6216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-2294.5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no.26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36.5994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30.6996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552.5928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-552.5928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-2847.093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24.4801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30.53975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549.7155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-549.7155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-3396.808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no.28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2.7896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1.3948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27.896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3.8522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14.16615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254.9907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-227.0947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-3623.903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no.29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9.0861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5.93785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118.757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1.9261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34.6698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84.0872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-3539.816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no.30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13.7022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11.39415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227.883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227.883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-3311.933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14.6135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14.15785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283.157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0.0677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0.03385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0.6093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282.5477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-3029.385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no.32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17.7027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16.1581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323.162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0.4706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0.26915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4.8447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318.3173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-2711.068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8.8287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13.2657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265.314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0.2353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4.2354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261.0786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-2449.989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no.34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0.2315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4.5301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90.602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1.5216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0.7608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13.6944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76.9076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-2373.081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no.34+6.648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6.648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0.391 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0.311 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2.070 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1.268 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1.395 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 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8.344 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-6.274 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-2379.356 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idx="1"/>
          </p:nvPr>
        </p:nvSpPr>
        <p:spPr>
          <a:xfrm>
            <a:off x="557242" y="190343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o-KR" altLang="en-US" dirty="0" smtClean="0"/>
              <a:t>토적도 </a:t>
            </a:r>
            <a:r>
              <a:rPr lang="en-US" altLang="ko-KR" dirty="0" smtClean="0"/>
              <a:t>1</a:t>
            </a:r>
            <a:r>
              <a:rPr lang="ko-KR" altLang="en-US" dirty="0"/>
              <a:t>차</a:t>
            </a:r>
          </a:p>
        </p:txBody>
      </p:sp>
      <p:graphicFrame>
        <p:nvGraphicFramePr>
          <p:cNvPr id="6" name="차트 5"/>
          <p:cNvGraphicFramePr/>
          <p:nvPr/>
        </p:nvGraphicFramePr>
        <p:xfrm>
          <a:off x="428596" y="1285860"/>
          <a:ext cx="785818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957392"/>
            <a:ext cx="8258204" cy="3686186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arenR"/>
            </a:pPr>
            <a:r>
              <a:rPr lang="ko-KR" altLang="en-US" sz="4000" dirty="0" smtClean="0">
                <a:latin typeface="안상수2006굵은" pitchFamily="18" charset="-127"/>
                <a:ea typeface="안상수2006굵은" pitchFamily="18" charset="-127"/>
              </a:rPr>
              <a:t>측량구관 설치 및 측량결과</a:t>
            </a:r>
            <a:endParaRPr lang="en-US" altLang="ko-KR" sz="4000" dirty="0" smtClean="0">
              <a:latin typeface="안상수2006굵은" pitchFamily="18" charset="-127"/>
              <a:ea typeface="안상수2006굵은" pitchFamily="18" charset="-127"/>
            </a:endParaRPr>
          </a:p>
          <a:p>
            <a:pPr marL="571500" indent="-571500">
              <a:buFont typeface="+mj-lt"/>
              <a:buAutoNum type="arabicParenR"/>
            </a:pPr>
            <a:r>
              <a:rPr lang="ko-KR" altLang="en-US" sz="4000" dirty="0" smtClean="0">
                <a:latin typeface="안상수2006굵은" pitchFamily="18" charset="-127"/>
                <a:ea typeface="안상수2006굵은" pitchFamily="18" charset="-127"/>
              </a:rPr>
              <a:t>현황 도면</a:t>
            </a:r>
            <a:endParaRPr lang="en-US" altLang="ko-KR" sz="4000" dirty="0" smtClean="0">
              <a:latin typeface="안상수2006굵은" pitchFamily="18" charset="-127"/>
              <a:ea typeface="안상수2006굵은" pitchFamily="18" charset="-127"/>
            </a:endParaRPr>
          </a:p>
          <a:p>
            <a:pPr marL="571500" indent="-571500">
              <a:buFont typeface="+mj-lt"/>
              <a:buAutoNum type="arabicParenR"/>
            </a:pPr>
            <a:r>
              <a:rPr lang="ko-KR" altLang="en-US" sz="4000" dirty="0" smtClean="0">
                <a:latin typeface="안상수2006굵은" pitchFamily="18" charset="-127"/>
                <a:ea typeface="안상수2006굵은" pitchFamily="18" charset="-127"/>
              </a:rPr>
              <a:t>기울기 설정 및 종단곡선 설치</a:t>
            </a:r>
            <a:endParaRPr lang="en-US" altLang="ko-KR" sz="4000" dirty="0" smtClean="0">
              <a:latin typeface="안상수2006굵은" pitchFamily="18" charset="-127"/>
              <a:ea typeface="안상수2006굵은" pitchFamily="18" charset="-127"/>
            </a:endParaRPr>
          </a:p>
          <a:p>
            <a:pPr marL="571500" indent="-571500">
              <a:buFont typeface="+mj-lt"/>
              <a:buAutoNum type="arabicParenR"/>
            </a:pPr>
            <a:r>
              <a:rPr lang="ko-KR" altLang="en-US" sz="4000" dirty="0" err="1" smtClean="0">
                <a:latin typeface="안상수2006굵은" pitchFamily="18" charset="-127"/>
                <a:ea typeface="안상수2006굵은" pitchFamily="18" charset="-127"/>
              </a:rPr>
              <a:t>토량산출</a:t>
            </a:r>
            <a:endParaRPr lang="en-US" altLang="ko-KR" sz="4000" dirty="0" smtClean="0">
              <a:latin typeface="안상수2006굵은" pitchFamily="18" charset="-127"/>
              <a:ea typeface="안상수2006굵은" pitchFamily="18" charset="-127"/>
            </a:endParaRPr>
          </a:p>
          <a:p>
            <a:pPr marL="571500" indent="-571500">
              <a:buFont typeface="+mj-lt"/>
              <a:buAutoNum type="arabicParenR"/>
            </a:pPr>
            <a:r>
              <a:rPr lang="ko-KR" altLang="en-US" sz="4000" dirty="0" smtClean="0">
                <a:latin typeface="안상수2006굵은" pitchFamily="18" charset="-127"/>
                <a:ea typeface="안상수2006굵은" pitchFamily="18" charset="-127"/>
              </a:rPr>
              <a:t>결론</a:t>
            </a:r>
            <a:endParaRPr lang="en-US" altLang="ko-KR" sz="4000" dirty="0" smtClean="0">
              <a:latin typeface="안상수2006굵은" pitchFamily="18" charset="-127"/>
              <a:ea typeface="안상수2006굵은" pitchFamily="18" charset="-127"/>
            </a:endParaRPr>
          </a:p>
          <a:p>
            <a:endParaRPr lang="ko-KR" altLang="en-US" sz="4000" dirty="0">
              <a:latin typeface="안상수2006굵은" pitchFamily="18" charset="-127"/>
              <a:ea typeface="안상수2006굵은" pitchFamily="18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목  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85786" y="2189185"/>
            <a:ext cx="7715304" cy="4525963"/>
          </a:xfrm>
        </p:spPr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err="1" smtClean="0"/>
              <a:t>차토량</a:t>
            </a:r>
            <a:r>
              <a:rPr lang="ko-KR" altLang="en-US" dirty="0" smtClean="0"/>
              <a:t> 계산결과 </a:t>
            </a:r>
            <a:r>
              <a:rPr lang="ko-KR" altLang="en-US" dirty="0" err="1" smtClean="0"/>
              <a:t>구배</a:t>
            </a:r>
            <a:r>
              <a:rPr lang="ko-KR" altLang="en-US" dirty="0" smtClean="0"/>
              <a:t> </a:t>
            </a:r>
            <a:r>
              <a:rPr lang="en-US" altLang="ko-KR" dirty="0" smtClean="0"/>
              <a:t>+1.0%,+8.9%,-4.9%,+1.3%</a:t>
            </a:r>
            <a:r>
              <a:rPr lang="ko-KR" altLang="en-US" dirty="0" smtClean="0"/>
              <a:t>의 경우 성토요구량이 전체 토량의 </a:t>
            </a:r>
            <a:r>
              <a:rPr lang="en-US" altLang="ko-KR" dirty="0" smtClean="0"/>
              <a:t>24.6%</a:t>
            </a:r>
            <a:r>
              <a:rPr lang="ko-KR" altLang="en-US" dirty="0" smtClean="0"/>
              <a:t>의 결과값이 나와서 구배를 </a:t>
            </a:r>
            <a:r>
              <a:rPr lang="en-US" altLang="ko-KR" dirty="0" smtClean="0"/>
              <a:t>+1.0%,+8.8%,-4.7%,+1.3%</a:t>
            </a:r>
            <a:r>
              <a:rPr lang="ko-KR" altLang="en-US" dirty="0" smtClean="0"/>
              <a:t>로 다시 설정하여 </a:t>
            </a:r>
            <a:r>
              <a:rPr lang="ko-KR" altLang="en-US" dirty="0" err="1" smtClean="0"/>
              <a:t>토량을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다시계산</a:t>
            </a:r>
            <a:r>
              <a:rPr lang="ko-KR" altLang="en-US" dirty="0" smtClean="0"/>
              <a:t>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토량</a:t>
            </a:r>
            <a:r>
              <a:rPr lang="ko-KR" altLang="en-US" dirty="0" smtClean="0"/>
              <a:t> 계산 결과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23850" y="260350"/>
            <a:ext cx="8496300" cy="771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ko-KR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종단곡선 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차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최종</a:t>
            </a:r>
            <a:r>
              <a:rPr lang="en-US" altLang="ko-K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그림 12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71671"/>
            <a:ext cx="8143875" cy="4657725"/>
          </a:xfrm>
          <a:prstGeom prst="rect">
            <a:avLst/>
          </a:prstGeom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713290" y="2249385"/>
            <a:ext cx="1295400" cy="52241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164389" y="3408400"/>
            <a:ext cx="1295400" cy="52241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895354" y="5289580"/>
            <a:ext cx="1295400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57752" y="3294739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L=60.0M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Y1=0.113M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Y2=1.013M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Y3=2.813M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Y4=4.05M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4278345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L=35.0M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Y1=0.341M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Y2=1.365M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892" y="4348803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L=35.0 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Y1=0.263M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Y2=1.05M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20" name="Group 32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11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지반고</a:t>
                      </a:r>
                      <a:endParaRPr kumimoji="1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절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성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50.341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54.032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-2.269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51.763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55.614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-2.088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53.526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56.962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-1.672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55.290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57.870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-0.817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57.053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59.393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58.816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60.422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60.579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61.767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0.581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62.342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64.051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64.106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65.139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0.730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65.869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67.569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67.632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69.376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69.395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121" name="Text Box 329"/>
          <p:cNvSpPr txBox="1">
            <a:spLocks noChangeArrowheads="1"/>
          </p:cNvSpPr>
          <p:nvPr/>
        </p:nvSpPr>
        <p:spPr bwMode="auto">
          <a:xfrm>
            <a:off x="285720" y="285728"/>
            <a:ext cx="849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123" name="Text Box 331"/>
          <p:cNvSpPr txBox="1">
            <a:spLocks noChangeArrowheads="1"/>
          </p:cNvSpPr>
          <p:nvPr/>
        </p:nvSpPr>
        <p:spPr bwMode="auto">
          <a:xfrm>
            <a:off x="323850" y="413151"/>
            <a:ext cx="84963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절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성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토 높이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25" name="Group 8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11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절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성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73.091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-1.933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74.589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-1.667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72.922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75.756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-1.071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74.685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-0.979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76.448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-1.766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78.211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0.518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79.974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1.765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81.738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82.189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1.199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83.388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84.764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-0.512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84.252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82.862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84.215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79.927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83.356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78.925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3.477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82.402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8" name="Text Box 88"/>
          <p:cNvSpPr txBox="1">
            <a:spLocks noChangeArrowheads="1"/>
          </p:cNvSpPr>
          <p:nvPr/>
        </p:nvSpPr>
        <p:spPr bwMode="auto">
          <a:xfrm>
            <a:off x="323850" y="260350"/>
            <a:ext cx="849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929" name="Text Box 89"/>
          <p:cNvSpPr txBox="1">
            <a:spLocks noChangeArrowheads="1"/>
          </p:cNvSpPr>
          <p:nvPr/>
        </p:nvSpPr>
        <p:spPr bwMode="auto">
          <a:xfrm>
            <a:off x="323850" y="484589"/>
            <a:ext cx="84963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절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성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토 높이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4" name="Group 9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04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절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성</a:t>
                      </a: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79.236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2.212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81.448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78.733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1.760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80.493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2.371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79.539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76.890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1.695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78.585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0.396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77.631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-0.995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76.677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77.021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-1.298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75.723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76.858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-2.089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74.769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75.798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-1.983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73.815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73.653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-0.792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72.861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NO.34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71.930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72.169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85" name="Text Box 97"/>
          <p:cNvSpPr txBox="1">
            <a:spLocks noChangeArrowheads="1"/>
          </p:cNvSpPr>
          <p:nvPr/>
        </p:nvSpPr>
        <p:spPr bwMode="auto">
          <a:xfrm>
            <a:off x="323850" y="260350"/>
            <a:ext cx="8496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ko-KR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323850" y="413151"/>
            <a:ext cx="8496300" cy="586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절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성</a:t>
            </a:r>
            <a:r>
              <a:rPr lang="en-US" altLang="ko-K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토 높이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시공면</a:t>
            </a:r>
            <a:r>
              <a:rPr lang="ko-KR" altLang="en-US" dirty="0" smtClean="0"/>
              <a:t> 횡단면도</a:t>
            </a:r>
            <a:endParaRPr lang="ko-KR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31287" t="17966" r="26594" b="21293"/>
          <a:stretch>
            <a:fillRect/>
          </a:stretch>
        </p:blipFill>
        <p:spPr bwMode="auto">
          <a:xfrm>
            <a:off x="357158" y="1241523"/>
            <a:ext cx="8429684" cy="54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토공량</a:t>
            </a:r>
            <a:r>
              <a:rPr lang="ko-KR" altLang="en-US" dirty="0" smtClean="0"/>
              <a:t> 계산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sz="half" idx="2"/>
          </p:nvPr>
        </p:nvGraphicFramePr>
        <p:xfrm>
          <a:off x="457204" y="1000116"/>
          <a:ext cx="8186761" cy="5500717"/>
        </p:xfrm>
        <a:graphic>
          <a:graphicData uri="http://schemas.openxmlformats.org/drawingml/2006/table">
            <a:tbl>
              <a:tblPr/>
              <a:tblGrid>
                <a:gridCol w="917672"/>
                <a:gridCol w="729109"/>
                <a:gridCol w="725966"/>
                <a:gridCol w="725966"/>
                <a:gridCol w="725966"/>
                <a:gridCol w="725966"/>
                <a:gridCol w="725966"/>
                <a:gridCol w="725966"/>
                <a:gridCol w="725966"/>
                <a:gridCol w="729109"/>
                <a:gridCol w="729109"/>
              </a:tblGrid>
              <a:tr h="34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성토량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no.0-19.080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0.429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0.452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4.096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9.950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5.201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89.316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-85.219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-85.219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30.924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309.242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89.551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219.691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134.472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28.553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29.738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594.767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594.767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729.239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13.468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420.208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420.208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1149.447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10.539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12.004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240.074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240.074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1389.521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6.385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169.241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169.241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1558.762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1.215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76.001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1.339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12.055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63.946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1622.708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12.151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3.990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2.665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47.967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-35.816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1586.892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0.546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2.151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38.716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-33.258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1553.634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1.027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3.138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-15.325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1538.308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6.484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75.108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0.079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1.609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28.953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46.155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1584.463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7.151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6.818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136.353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0.070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135.018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1719.482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18.654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12.903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258.050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257.424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1976.905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14.981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16.817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336.345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336.345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2313.250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8.792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11.886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237.722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237.722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2550.972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9.863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9.327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186.543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186.543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2737.515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16.062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12.962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259.248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259.248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2996.763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8.031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160.622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4.961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2.480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44.645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115.977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3112.740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토공량</a:t>
            </a:r>
            <a:r>
              <a:rPr lang="ko-KR" altLang="en-US" dirty="0" smtClean="0"/>
              <a:t> 계산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sz="half" idx="2"/>
          </p:nvPr>
        </p:nvGraphicFramePr>
        <p:xfrm>
          <a:off x="428596" y="928670"/>
          <a:ext cx="8329638" cy="5469852"/>
        </p:xfrm>
        <a:graphic>
          <a:graphicData uri="http://schemas.openxmlformats.org/drawingml/2006/table">
            <a:tbl>
              <a:tblPr/>
              <a:tblGrid>
                <a:gridCol w="1042962"/>
                <a:gridCol w="603819"/>
                <a:gridCol w="725966"/>
                <a:gridCol w="725966"/>
                <a:gridCol w="725966"/>
                <a:gridCol w="725966"/>
                <a:gridCol w="725966"/>
                <a:gridCol w="725966"/>
                <a:gridCol w="725966"/>
                <a:gridCol w="729109"/>
                <a:gridCol w="871986"/>
              </a:tblGrid>
              <a:tr h="353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성토량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4640" marR="4640" marT="464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640" marR="4640" marT="4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1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24.096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14.528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261.506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-261.506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2851.234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14.044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19.070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343.255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-343.255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2507.980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4.325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2.162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43.245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126.394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-83.149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2424.830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2.162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43.245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14.063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7.032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126.571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-83.326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2341.505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52.081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595.301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-595.301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1746.204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48.710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50.396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907.124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-907.124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839.081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24.321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36.516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657.282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-657.282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181.799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19.192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391.618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-391.618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-209.819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31.187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453.416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-453.416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-663.234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20.465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25.826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464.874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-464.874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-1128.109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3.772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1.886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37.721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2.144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203.480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-165.759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-1293.868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11.214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7.493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149.863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1.072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19.292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130.572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-1163.296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15.590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13.402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268.041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268.041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-895.255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16.468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320.574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320.563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-574.692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18.537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350.041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0.273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2.470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347.571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-227.121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9.422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279.590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2.459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277.131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50.011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0.180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4.801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96.019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1.692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0.846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15.226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80.793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130.803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no.34+6.648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0.452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2.098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1.158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1.425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-6.427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124.376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       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o-KR" altLang="en-US" dirty="0" smtClean="0"/>
              <a:t>토적도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/>
        </p:nvGraphicFramePr>
        <p:xfrm>
          <a:off x="285720" y="1500174"/>
          <a:ext cx="8467725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143932" cy="4286280"/>
          </a:xfrm>
        </p:spPr>
        <p:txBody>
          <a:bodyPr>
            <a:normAutofit/>
          </a:bodyPr>
          <a:lstStyle/>
          <a:p>
            <a:pPr algn="l" latinLnBrk="0">
              <a:spcBef>
                <a:spcPct val="50000"/>
              </a:spcBef>
            </a:pPr>
            <a:r>
              <a:rPr kumimoji="0"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⋆</a:t>
            </a: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`</a:t>
            </a:r>
            <a:r>
              <a:rPr kumimoji="0"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구  간 </a:t>
            </a: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kumimoji="0"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버스 주차장 </a:t>
            </a: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복지관</a:t>
            </a:r>
            <a:endParaRPr kumimoji="0" lang="en-US" altLang="ko-KR" b="1" dirty="0" smtClean="0">
              <a:solidFill>
                <a:srgbClr val="080808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latinLnBrk="0">
              <a:spcBef>
                <a:spcPct val="50000"/>
              </a:spcBef>
            </a:pP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⋆ </a:t>
            </a:r>
            <a:r>
              <a:rPr kumimoji="0"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총 길이 </a:t>
            </a: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: 740m </a:t>
            </a:r>
          </a:p>
          <a:p>
            <a:pPr algn="l" latinLnBrk="0">
              <a:spcBef>
                <a:spcPct val="50000"/>
              </a:spcBef>
            </a:pP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⋆ </a:t>
            </a:r>
            <a:r>
              <a:rPr kumimoji="0"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시공 기면 기울기  </a:t>
            </a:r>
            <a:endParaRPr kumimoji="0" lang="en-US" altLang="ko-KR" b="1" dirty="0" smtClean="0">
              <a:solidFill>
                <a:srgbClr val="080808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latinLnBrk="0">
              <a:spcBef>
                <a:spcPct val="50000"/>
              </a:spcBef>
            </a:pPr>
            <a:r>
              <a:rPr lang="en-US" altLang="ko-KR" b="1" dirty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  : </a:t>
            </a:r>
            <a:r>
              <a:rPr kumimoji="0"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+1% , +8.8%, -4.7%, +1.3%</a:t>
            </a:r>
          </a:p>
          <a:p>
            <a:pPr algn="l" latinLnBrk="0">
              <a:spcBef>
                <a:spcPct val="50000"/>
              </a:spcBef>
            </a:pPr>
            <a:r>
              <a:rPr lang="en-US" altLang="ko-KR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</a:t>
            </a:r>
            <a:r>
              <a:rPr lang="ko-KR" altLang="en-US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절토  </a:t>
            </a:r>
            <a:r>
              <a:rPr lang="en-US" altLang="ko-KR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  124.376</a:t>
            </a:r>
            <a:r>
              <a:rPr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m³ [</a:t>
            </a:r>
            <a:r>
              <a:rPr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전체 </a:t>
            </a:r>
            <a:r>
              <a:rPr lang="ko-KR" altLang="en-US" b="1" dirty="0" err="1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토량의</a:t>
            </a:r>
            <a:r>
              <a:rPr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1.3%]</a:t>
            </a:r>
          </a:p>
          <a:p>
            <a:pPr algn="l" latinLnBrk="0">
              <a:spcBef>
                <a:spcPct val="50000"/>
              </a:spcBef>
            </a:pPr>
            <a:r>
              <a:rPr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 ⋆ </a:t>
            </a:r>
            <a:r>
              <a:rPr lang="ko-KR" altLang="en-US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최적의 기울기 이므로 여기까지만 반복</a:t>
            </a:r>
            <a:r>
              <a:rPr lang="en-US" altLang="ko-KR" b="1" dirty="0" smtClean="0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928694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결     </a:t>
            </a:r>
            <a:r>
              <a:rPr lang="ko-KR" altLang="en-US" dirty="0" err="1" smtClean="0">
                <a:solidFill>
                  <a:schemeClr val="tx2"/>
                </a:solidFill>
              </a:rPr>
              <a:t>론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1" name="부제목 9"/>
          <p:cNvSpPr txBox="1">
            <a:spLocks/>
          </p:cNvSpPr>
          <p:nvPr/>
        </p:nvSpPr>
        <p:spPr>
          <a:xfrm>
            <a:off x="4572000" y="1428736"/>
            <a:ext cx="392909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측량 구간</a:t>
            </a:r>
          </a:p>
        </p:txBody>
      </p:sp>
      <p:sp>
        <p:nvSpPr>
          <p:cNvPr id="8203" name="직사각형 44"/>
          <p:cNvSpPr>
            <a:spLocks noChangeArrowheads="1"/>
          </p:cNvSpPr>
          <p:nvPr/>
        </p:nvSpPr>
        <p:spPr bwMode="auto">
          <a:xfrm>
            <a:off x="323850" y="1412875"/>
            <a:ext cx="82089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ko-KR" altLang="en-US" sz="2500" b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버스 주차장 </a:t>
            </a:r>
            <a:r>
              <a:rPr kumimoji="0" lang="en-US" altLang="ko-KR" sz="2500" b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kumimoji="0" lang="ko-KR" altLang="en-US" sz="2500" b="1">
                <a:solidFill>
                  <a:srgbClr val="080808"/>
                </a:solidFill>
                <a:latin typeface="HY헤드라인M" pitchFamily="18" charset="-127"/>
                <a:ea typeface="HY헤드라인M" pitchFamily="18" charset="-127"/>
              </a:rPr>
              <a:t>복지관</a:t>
            </a:r>
          </a:p>
        </p:txBody>
      </p:sp>
      <p:pic>
        <p:nvPicPr>
          <p:cNvPr id="8204" name="Picture 12" descr="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8569325" cy="4179887"/>
          </a:xfrm>
          <a:prstGeom prst="rect">
            <a:avLst/>
          </a:prstGeom>
          <a:noFill/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6948488" y="2205038"/>
            <a:ext cx="576262" cy="5032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5867400" y="2205038"/>
            <a:ext cx="1081088" cy="2873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5508625" y="2276475"/>
            <a:ext cx="358775" cy="2159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5292725" y="2276475"/>
            <a:ext cx="215900" cy="1444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292725" y="2420938"/>
            <a:ext cx="215900" cy="431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5219700" y="2852738"/>
            <a:ext cx="288925" cy="5762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5219700" y="3357563"/>
            <a:ext cx="144463" cy="5762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5148263" y="3933825"/>
            <a:ext cx="215900" cy="287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 flipV="1">
            <a:off x="4643438" y="4149725"/>
            <a:ext cx="504825" cy="714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4356100" y="4149725"/>
            <a:ext cx="287338" cy="142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356100" y="4292600"/>
            <a:ext cx="0" cy="2159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3708400" y="4508500"/>
            <a:ext cx="647700" cy="730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9600" dirty="0" smtClean="0"/>
              <a:t>감사 합니다</a:t>
            </a:r>
            <a:r>
              <a:rPr lang="en-US" altLang="ko-KR" sz="9600" dirty="0" smtClean="0"/>
              <a:t>.</a:t>
            </a:r>
            <a:endParaRPr lang="ko-KR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측량시 주의점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800"/>
              <a:t>횡단측량의 범위는 노선측량의 경우 도로폭 이상으로 해야한다</a:t>
            </a:r>
            <a:r>
              <a:rPr lang="en-US" altLang="ko-KR" sz="280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800"/>
              <a:t>전</a:t>
            </a:r>
            <a:r>
              <a:rPr lang="en-US" altLang="ko-KR" sz="2800"/>
              <a:t>/</a:t>
            </a:r>
            <a:r>
              <a:rPr lang="ko-KR" altLang="en-US" sz="2800"/>
              <a:t>후 측점사이에 지형변화가 큰 곳이 있으면 측점을 추가적으로 설치하여 지반고를 측정하여야 한다</a:t>
            </a:r>
            <a:r>
              <a:rPr lang="en-US" altLang="ko-KR" sz="280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800"/>
              <a:t>한 기계점에서 너무 많은 전시를 측정하면 오차가 증가할 수 있으므로 적당한 지점에 전환점을 설치하여 기계를 옮기면서 측량한다</a:t>
            </a:r>
            <a:r>
              <a:rPr lang="en-US" altLang="ko-KR" sz="2800"/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800"/>
              <a:t>종단측량에서 진행거리가 멀면 약 </a:t>
            </a:r>
            <a:r>
              <a:rPr lang="en-US" altLang="ko-KR" sz="2800"/>
              <a:t>1kmm</a:t>
            </a:r>
            <a:r>
              <a:rPr lang="ko-KR" altLang="en-US" sz="2800"/>
              <a:t>마다 검조점을 설치하여 검측을 실시하여야 한다</a:t>
            </a:r>
            <a:r>
              <a:rPr lang="en-US" altLang="ko-KR" sz="28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종단 측량 야장</a:t>
            </a:r>
          </a:p>
        </p:txBody>
      </p:sp>
      <p:pic>
        <p:nvPicPr>
          <p:cNvPr id="14342" name="Picture 6" descr="윤종철 002"/>
          <p:cNvPicPr preferRelativeResize="0">
            <a:picLocks noChangeArrowheads="1"/>
          </p:cNvPicPr>
          <p:nvPr/>
        </p:nvPicPr>
        <p:blipFill>
          <a:blip r:embed="rId2">
            <a:lum bright="-4000" contrast="-4000"/>
          </a:blip>
          <a:srcRect l="9177" t="6391" r="13766" b="9587"/>
          <a:stretch>
            <a:fillRect/>
          </a:stretch>
        </p:blipFill>
        <p:spPr bwMode="auto">
          <a:xfrm>
            <a:off x="4786314" y="1285860"/>
            <a:ext cx="3929090" cy="535785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343" name="Picture 7" descr="윤종철 001"/>
          <p:cNvPicPr preferRelativeResize="0">
            <a:picLocks noChangeArrowheads="1"/>
          </p:cNvPicPr>
          <p:nvPr/>
        </p:nvPicPr>
        <p:blipFill>
          <a:blip r:embed="rId3">
            <a:lum bright="-4000" contrast="-4000"/>
          </a:blip>
          <a:srcRect l="9177" t="6391" r="13766" b="9587"/>
          <a:stretch>
            <a:fillRect/>
          </a:stretch>
        </p:blipFill>
        <p:spPr bwMode="auto">
          <a:xfrm>
            <a:off x="214282" y="1285860"/>
            <a:ext cx="4286279" cy="535785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횡단 측량 야장</a:t>
            </a:r>
          </a:p>
        </p:txBody>
      </p:sp>
      <p:pic>
        <p:nvPicPr>
          <p:cNvPr id="16389" name="Picture 5" descr="윤종철 003"/>
          <p:cNvPicPr preferRelativeResize="0">
            <a:picLocks noChangeAspect="1" noChangeArrowheads="1"/>
          </p:cNvPicPr>
          <p:nvPr/>
        </p:nvPicPr>
        <p:blipFill>
          <a:blip r:embed="rId2">
            <a:lum bright="-4000" contrast="-4000"/>
          </a:blip>
          <a:srcRect l="9177" t="6391" r="13766" b="9587"/>
          <a:stretch>
            <a:fillRect/>
          </a:stretch>
        </p:blipFill>
        <p:spPr bwMode="auto">
          <a:xfrm>
            <a:off x="142844" y="1200796"/>
            <a:ext cx="4333876" cy="5514352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90" name="Picture 6" descr="윤종철 004"/>
          <p:cNvPicPr preferRelativeResize="0">
            <a:picLocks noChangeAspect="1" noChangeArrowheads="1"/>
          </p:cNvPicPr>
          <p:nvPr/>
        </p:nvPicPr>
        <p:blipFill>
          <a:blip r:embed="rId3">
            <a:lum bright="-4000" contrast="-4000"/>
          </a:blip>
          <a:srcRect l="9177" t="6391" r="13766" b="9587"/>
          <a:stretch>
            <a:fillRect/>
          </a:stretch>
        </p:blipFill>
        <p:spPr bwMode="auto">
          <a:xfrm>
            <a:off x="4643438" y="1214422"/>
            <a:ext cx="4323167" cy="5500726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횡단 측량 야장</a:t>
            </a:r>
          </a:p>
        </p:txBody>
      </p:sp>
      <p:pic>
        <p:nvPicPr>
          <p:cNvPr id="26628" name="Picture 4" descr="윤종철 006"/>
          <p:cNvPicPr preferRelativeResize="0">
            <a:picLocks noChangeArrowheads="1"/>
          </p:cNvPicPr>
          <p:nvPr/>
        </p:nvPicPr>
        <p:blipFill>
          <a:blip r:embed="rId2" cstate="print">
            <a:lum bright="-4000" contrast="-4000"/>
          </a:blip>
          <a:srcRect l="9177" t="6391" r="13766" b="9587"/>
          <a:stretch>
            <a:fillRect/>
          </a:stretch>
        </p:blipFill>
        <p:spPr bwMode="auto">
          <a:xfrm>
            <a:off x="4896832" y="1428736"/>
            <a:ext cx="3890010" cy="5182752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629" name="Picture 5" descr="윤종철 005"/>
          <p:cNvPicPr preferRelativeResize="0">
            <a:picLocks noChangeArrowheads="1"/>
          </p:cNvPicPr>
          <p:nvPr/>
        </p:nvPicPr>
        <p:blipFill>
          <a:blip r:embed="rId3" cstate="print">
            <a:lum bright="-4000" contrast="-4000"/>
          </a:blip>
          <a:srcRect l="9177" t="6391" r="13766" b="9587"/>
          <a:stretch>
            <a:fillRect/>
          </a:stretch>
        </p:blipFill>
        <p:spPr bwMode="auto">
          <a:xfrm>
            <a:off x="396270" y="1428736"/>
            <a:ext cx="4032854" cy="5182752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횡단 측량 야장</a:t>
            </a:r>
          </a:p>
        </p:txBody>
      </p:sp>
      <p:pic>
        <p:nvPicPr>
          <p:cNvPr id="27656" name="Picture 8" descr="윤종철 007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4000" contrast="-4000"/>
          </a:blip>
          <a:srcRect/>
          <a:stretch>
            <a:fillRect/>
          </a:stretch>
        </p:blipFill>
        <p:spPr bwMode="auto">
          <a:xfrm>
            <a:off x="755650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57" name="Picture 9" descr="윤종철 008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4000" contrast="-4000"/>
          </a:blip>
          <a:srcRect/>
          <a:stretch>
            <a:fillRect/>
          </a:stretch>
        </p:blipFill>
        <p:spPr bwMode="auto">
          <a:xfrm>
            <a:off x="2700338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59" name="Picture 11" descr="윤종철 009"/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-4000" contrast="-4000"/>
          </a:blip>
          <a:srcRect/>
          <a:stretch>
            <a:fillRect/>
          </a:stretch>
        </p:blipFill>
        <p:spPr bwMode="auto">
          <a:xfrm>
            <a:off x="4645025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60" name="Picture 12" descr="윤종철 010"/>
          <p:cNvPicPr preferRelativeResize="0">
            <a:picLocks noChangeAspect="1" noChangeArrowheads="1"/>
          </p:cNvPicPr>
          <p:nvPr/>
        </p:nvPicPr>
        <p:blipFill>
          <a:blip r:embed="rId5" cstate="print">
            <a:lum bright="-4000" contrast="-4000"/>
          </a:blip>
          <a:srcRect/>
          <a:stretch>
            <a:fillRect/>
          </a:stretch>
        </p:blipFill>
        <p:spPr bwMode="auto">
          <a:xfrm>
            <a:off x="6589713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61" name="Picture 13" descr="윤종철 011"/>
          <p:cNvPicPr preferRelativeResize="0">
            <a:picLocks noChangeAspect="1" noChangeArrowheads="1"/>
          </p:cNvPicPr>
          <p:nvPr/>
        </p:nvPicPr>
        <p:blipFill>
          <a:blip r:embed="rId6" cstate="print">
            <a:lum bright="-4000" contrast="-4000"/>
          </a:blip>
          <a:srcRect/>
          <a:stretch>
            <a:fillRect/>
          </a:stretch>
        </p:blipFill>
        <p:spPr bwMode="auto">
          <a:xfrm>
            <a:off x="755650" y="4076700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62" name="Picture 14" descr="윤종철 012"/>
          <p:cNvPicPr preferRelativeResize="0">
            <a:picLocks noChangeAspect="1" noChangeArrowheads="1"/>
          </p:cNvPicPr>
          <p:nvPr/>
        </p:nvPicPr>
        <p:blipFill>
          <a:blip r:embed="rId7" cstate="print">
            <a:lum bright="-4000" contrast="-4000"/>
          </a:blip>
          <a:srcRect/>
          <a:stretch>
            <a:fillRect/>
          </a:stretch>
        </p:blipFill>
        <p:spPr bwMode="auto">
          <a:xfrm>
            <a:off x="2700338" y="4076700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64" name="Picture 16" descr="윤종철 013"/>
          <p:cNvPicPr preferRelativeResize="0">
            <a:picLocks noChangeAspect="1" noChangeArrowheads="1"/>
          </p:cNvPicPr>
          <p:nvPr/>
        </p:nvPicPr>
        <p:blipFill>
          <a:blip r:embed="rId8" cstate="print">
            <a:lum bright="-4000" contrast="-4000"/>
          </a:blip>
          <a:srcRect/>
          <a:stretch>
            <a:fillRect/>
          </a:stretch>
        </p:blipFill>
        <p:spPr bwMode="auto">
          <a:xfrm>
            <a:off x="4645025" y="4076700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65" name="Picture 17" descr="윤종철 014"/>
          <p:cNvPicPr preferRelativeResize="0">
            <a:picLocks noChangeAspect="1" noChangeArrowheads="1"/>
          </p:cNvPicPr>
          <p:nvPr/>
        </p:nvPicPr>
        <p:blipFill>
          <a:blip r:embed="rId9" cstate="print">
            <a:lum bright="-4000" contrast="-4000"/>
          </a:blip>
          <a:srcRect/>
          <a:stretch>
            <a:fillRect/>
          </a:stretch>
        </p:blipFill>
        <p:spPr bwMode="auto">
          <a:xfrm>
            <a:off x="6589713" y="4076700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>
                <a:solidFill>
                  <a:schemeClr val="tx1"/>
                </a:solidFill>
              </a:rPr>
              <a:t>횡단 측량 야장</a:t>
            </a:r>
          </a:p>
        </p:txBody>
      </p:sp>
      <p:pic>
        <p:nvPicPr>
          <p:cNvPr id="28676" name="Picture 4" descr="윤종철 015"/>
          <p:cNvPicPr preferRelativeResize="0">
            <a:picLocks noChangeArrowheads="1"/>
          </p:cNvPicPr>
          <p:nvPr/>
        </p:nvPicPr>
        <p:blipFill>
          <a:blip r:embed="rId2" cstate="print">
            <a:lum bright="-4000" contrast="-4000"/>
          </a:blip>
          <a:srcRect/>
          <a:stretch>
            <a:fillRect/>
          </a:stretch>
        </p:blipFill>
        <p:spPr bwMode="auto">
          <a:xfrm>
            <a:off x="757238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77" name="Picture 5" descr="윤종철 016"/>
          <p:cNvPicPr preferRelativeResize="0">
            <a:picLocks noChangeArrowheads="1"/>
          </p:cNvPicPr>
          <p:nvPr/>
        </p:nvPicPr>
        <p:blipFill>
          <a:blip r:embed="rId3" cstate="print">
            <a:lum bright="-4000" contrast="-4000"/>
          </a:blip>
          <a:srcRect/>
          <a:stretch>
            <a:fillRect/>
          </a:stretch>
        </p:blipFill>
        <p:spPr bwMode="auto">
          <a:xfrm>
            <a:off x="2700338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78" name="Picture 6" descr="윤종철 017"/>
          <p:cNvPicPr preferRelativeResize="0">
            <a:picLocks noChangeArrowheads="1"/>
          </p:cNvPicPr>
          <p:nvPr/>
        </p:nvPicPr>
        <p:blipFill>
          <a:blip r:embed="rId4" cstate="print">
            <a:lum bright="-4000" contrast="-4000"/>
          </a:blip>
          <a:srcRect/>
          <a:stretch>
            <a:fillRect/>
          </a:stretch>
        </p:blipFill>
        <p:spPr bwMode="auto">
          <a:xfrm>
            <a:off x="4645025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79" name="Picture 7" descr="윤종철 018"/>
          <p:cNvPicPr preferRelativeResize="0">
            <a:picLocks noChangeArrowheads="1"/>
          </p:cNvPicPr>
          <p:nvPr/>
        </p:nvPicPr>
        <p:blipFill>
          <a:blip r:embed="rId5" cstate="print">
            <a:lum bright="-4000" contrast="-4000"/>
          </a:blip>
          <a:srcRect/>
          <a:stretch>
            <a:fillRect/>
          </a:stretch>
        </p:blipFill>
        <p:spPr bwMode="auto">
          <a:xfrm>
            <a:off x="6589713" y="1412875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0" name="Picture 8" descr="윤종철 019"/>
          <p:cNvPicPr preferRelativeResize="0">
            <a:picLocks noChangeArrowheads="1"/>
          </p:cNvPicPr>
          <p:nvPr/>
        </p:nvPicPr>
        <p:blipFill>
          <a:blip r:embed="rId6" cstate="print">
            <a:lum bright="-4000" contrast="-4000"/>
          </a:blip>
          <a:srcRect/>
          <a:stretch>
            <a:fillRect/>
          </a:stretch>
        </p:blipFill>
        <p:spPr bwMode="auto">
          <a:xfrm>
            <a:off x="757238" y="4076700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8681" name="Picture 9" descr="윤종철 020"/>
          <p:cNvPicPr preferRelativeResize="0">
            <a:picLocks noChangeArrowheads="1"/>
          </p:cNvPicPr>
          <p:nvPr/>
        </p:nvPicPr>
        <p:blipFill>
          <a:blip r:embed="rId7" cstate="print">
            <a:lum bright="-4000" contrast="-4000"/>
          </a:blip>
          <a:srcRect/>
          <a:stretch>
            <a:fillRect/>
          </a:stretch>
        </p:blipFill>
        <p:spPr bwMode="auto">
          <a:xfrm>
            <a:off x="2700338" y="4076700"/>
            <a:ext cx="1800225" cy="25193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309</TotalTime>
  <Words>1704</Words>
  <Application>Microsoft Office PowerPoint</Application>
  <PresentationFormat>화면 슬라이드 쇼(4:3)</PresentationFormat>
  <Paragraphs>1252</Paragraphs>
  <Slides>30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고려청자</vt:lpstr>
      <vt:lpstr>AutoCAD Drawing</vt:lpstr>
      <vt:lpstr>F a m i l y</vt:lpstr>
      <vt:lpstr> 목  차</vt:lpstr>
      <vt:lpstr>측량 구간</vt:lpstr>
      <vt:lpstr>측량시 주의점</vt:lpstr>
      <vt:lpstr>종단 측량 야장</vt:lpstr>
      <vt:lpstr>횡단 측량 야장</vt:lpstr>
      <vt:lpstr>횡단 측량 야장</vt:lpstr>
      <vt:lpstr>횡단 측량 야장</vt:lpstr>
      <vt:lpstr>횡단 측량 야장</vt:lpstr>
      <vt:lpstr>종단 측량 도면</vt:lpstr>
      <vt:lpstr>횡단 측량 도면</vt:lpstr>
      <vt:lpstr>슬라이드 12</vt:lpstr>
      <vt:lpstr>슬라이드 13</vt:lpstr>
      <vt:lpstr>슬라이드 14</vt:lpstr>
      <vt:lpstr>슬라이드 15</vt:lpstr>
      <vt:lpstr>토공량 계산</vt:lpstr>
      <vt:lpstr>토공량 계산1차</vt:lpstr>
      <vt:lpstr>토공량 계산1차</vt:lpstr>
      <vt:lpstr>토적도 1차</vt:lpstr>
      <vt:lpstr>1차 토량 계산 결과</vt:lpstr>
      <vt:lpstr>슬라이드 21</vt:lpstr>
      <vt:lpstr>슬라이드 22</vt:lpstr>
      <vt:lpstr>슬라이드 23</vt:lpstr>
      <vt:lpstr>슬라이드 24</vt:lpstr>
      <vt:lpstr>시공면 횡단면도</vt:lpstr>
      <vt:lpstr>토공량 계산2차(최종)</vt:lpstr>
      <vt:lpstr>토공량 계산2차(최종)</vt:lpstr>
      <vt:lpstr>토적도 2차(최종)</vt:lpstr>
      <vt:lpstr>결     론</vt:lpstr>
      <vt:lpstr>감사 합니다.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토공량 계산</dc:title>
  <dc:creator>j</dc:creator>
  <cp:lastModifiedBy>Windows XP</cp:lastModifiedBy>
  <cp:revision>31</cp:revision>
  <dcterms:created xsi:type="dcterms:W3CDTF">2010-10-31T11:32:42Z</dcterms:created>
  <dcterms:modified xsi:type="dcterms:W3CDTF">2010-11-03T04:29:34Z</dcterms:modified>
</cp:coreProperties>
</file>