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24" r:id="rId2"/>
  </p:sldMasterIdLst>
  <p:notesMasterIdLst>
    <p:notesMasterId r:id="rId76"/>
  </p:notesMasterIdLst>
  <p:handoutMasterIdLst>
    <p:handoutMasterId r:id="rId77"/>
  </p:handoutMasterIdLst>
  <p:sldIdLst>
    <p:sldId id="287" r:id="rId3"/>
    <p:sldId id="257" r:id="rId4"/>
    <p:sldId id="316" r:id="rId5"/>
    <p:sldId id="388" r:id="rId6"/>
    <p:sldId id="389" r:id="rId7"/>
    <p:sldId id="455" r:id="rId8"/>
    <p:sldId id="453" r:id="rId9"/>
    <p:sldId id="456" r:id="rId10"/>
    <p:sldId id="454" r:id="rId11"/>
    <p:sldId id="457" r:id="rId12"/>
    <p:sldId id="390" r:id="rId13"/>
    <p:sldId id="391" r:id="rId14"/>
    <p:sldId id="392" r:id="rId15"/>
    <p:sldId id="393" r:id="rId16"/>
    <p:sldId id="461" r:id="rId17"/>
    <p:sldId id="462" r:id="rId18"/>
    <p:sldId id="463" r:id="rId19"/>
    <p:sldId id="401" r:id="rId20"/>
    <p:sldId id="402" r:id="rId21"/>
    <p:sldId id="411" r:id="rId22"/>
    <p:sldId id="413" r:id="rId23"/>
    <p:sldId id="414" r:id="rId24"/>
    <p:sldId id="415" r:id="rId25"/>
    <p:sldId id="416" r:id="rId26"/>
    <p:sldId id="421" r:id="rId27"/>
    <p:sldId id="420" r:id="rId28"/>
    <p:sldId id="447" r:id="rId29"/>
    <p:sldId id="419" r:id="rId30"/>
    <p:sldId id="418" r:id="rId31"/>
    <p:sldId id="422" r:id="rId32"/>
    <p:sldId id="423" r:id="rId33"/>
    <p:sldId id="424" r:id="rId34"/>
    <p:sldId id="425" r:id="rId35"/>
    <p:sldId id="426" r:id="rId36"/>
    <p:sldId id="448" r:id="rId37"/>
    <p:sldId id="427" r:id="rId38"/>
    <p:sldId id="428" r:id="rId39"/>
    <p:sldId id="429" r:id="rId40"/>
    <p:sldId id="430" r:id="rId41"/>
    <p:sldId id="431" r:id="rId42"/>
    <p:sldId id="432" r:id="rId43"/>
    <p:sldId id="433" r:id="rId44"/>
    <p:sldId id="434" r:id="rId45"/>
    <p:sldId id="435" r:id="rId46"/>
    <p:sldId id="436" r:id="rId47"/>
    <p:sldId id="437" r:id="rId48"/>
    <p:sldId id="438" r:id="rId49"/>
    <p:sldId id="439" r:id="rId50"/>
    <p:sldId id="440" r:id="rId51"/>
    <p:sldId id="441" r:id="rId52"/>
    <p:sldId id="442" r:id="rId53"/>
    <p:sldId id="443" r:id="rId54"/>
    <p:sldId id="444" r:id="rId55"/>
    <p:sldId id="445" r:id="rId56"/>
    <p:sldId id="446" r:id="rId57"/>
    <p:sldId id="464" r:id="rId58"/>
    <p:sldId id="465" r:id="rId59"/>
    <p:sldId id="466" r:id="rId60"/>
    <p:sldId id="394" r:id="rId61"/>
    <p:sldId id="396" r:id="rId62"/>
    <p:sldId id="403" r:id="rId63"/>
    <p:sldId id="352" r:id="rId64"/>
    <p:sldId id="449" r:id="rId65"/>
    <p:sldId id="450" r:id="rId66"/>
    <p:sldId id="451" r:id="rId67"/>
    <p:sldId id="399" r:id="rId68"/>
    <p:sldId id="306" r:id="rId69"/>
    <p:sldId id="400" r:id="rId70"/>
    <p:sldId id="408" r:id="rId71"/>
    <p:sldId id="409" r:id="rId72"/>
    <p:sldId id="452" r:id="rId73"/>
    <p:sldId id="410" r:id="rId74"/>
    <p:sldId id="313" r:id="rId7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C13B"/>
    <a:srgbClr val="00E668"/>
    <a:srgbClr val="66FF66"/>
    <a:srgbClr val="FF0D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06" autoAdjust="0"/>
    <p:restoredTop sz="92883" autoAdjust="0"/>
  </p:normalViewPr>
  <p:slideViewPr>
    <p:cSldViewPr snapToGrid="0" showGuides="1">
      <p:cViewPr>
        <p:scale>
          <a:sx n="90" d="100"/>
          <a:sy n="90" d="100"/>
        </p:scale>
        <p:origin x="-1056" y="654"/>
      </p:cViewPr>
      <p:guideLst>
        <p:guide orient="horz" pos="2503"/>
        <p:guide pos="393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3" d="100"/>
          <a:sy n="73" d="100"/>
        </p:scale>
        <p:origin x="-218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4"/>
  <c:chart>
    <c:autoTitleDeleted val="1"/>
    <c:plotArea>
      <c:layout/>
      <c:lineChart>
        <c:grouping val="stacked"/>
        <c:ser>
          <c:idx val="0"/>
          <c:order val="0"/>
          <c:val>
            <c:numRef>
              <c:f>Sheet1!$C$2:$C$38</c:f>
              <c:numCache>
                <c:formatCode>General</c:formatCode>
                <c:ptCount val="37"/>
                <c:pt idx="0">
                  <c:v>-4.9349999999999996</c:v>
                </c:pt>
                <c:pt idx="1">
                  <c:v>258.25799999999964</c:v>
                </c:pt>
                <c:pt idx="2">
                  <c:v>756.76800000000003</c:v>
                </c:pt>
                <c:pt idx="3">
                  <c:v>1137.558</c:v>
                </c:pt>
                <c:pt idx="4">
                  <c:v>1343.588</c:v>
                </c:pt>
                <c:pt idx="5">
                  <c:v>1420.127</c:v>
                </c:pt>
                <c:pt idx="6">
                  <c:v>1391.5</c:v>
                </c:pt>
                <c:pt idx="7">
                  <c:v>1279.8679999999999</c:v>
                </c:pt>
                <c:pt idx="8">
                  <c:v>1353.972</c:v>
                </c:pt>
                <c:pt idx="9">
                  <c:v>1367.029</c:v>
                </c:pt>
                <c:pt idx="10">
                  <c:v>1336.3339999999998</c:v>
                </c:pt>
                <c:pt idx="11">
                  <c:v>1428.2739999999999</c:v>
                </c:pt>
                <c:pt idx="12">
                  <c:v>1531.636</c:v>
                </c:pt>
                <c:pt idx="13">
                  <c:v>1711.4570000000001</c:v>
                </c:pt>
                <c:pt idx="14">
                  <c:v>1799.1849999999984</c:v>
                </c:pt>
                <c:pt idx="15">
                  <c:v>1868.913</c:v>
                </c:pt>
                <c:pt idx="16">
                  <c:v>1932.5129999999999</c:v>
                </c:pt>
                <c:pt idx="17">
                  <c:v>1722.5709999999999</c:v>
                </c:pt>
                <c:pt idx="18">
                  <c:v>1456.548</c:v>
                </c:pt>
                <c:pt idx="19">
                  <c:v>1455.6959999999999</c:v>
                </c:pt>
                <c:pt idx="20">
                  <c:v>1458.808</c:v>
                </c:pt>
                <c:pt idx="21">
                  <c:v>1359.029</c:v>
                </c:pt>
                <c:pt idx="22">
                  <c:v>864.28099999999995</c:v>
                </c:pt>
                <c:pt idx="23">
                  <c:v>277.04899999999969</c:v>
                </c:pt>
                <c:pt idx="24">
                  <c:v>-70.837000000000003</c:v>
                </c:pt>
                <c:pt idx="25">
                  <c:v>-472.53399999999948</c:v>
                </c:pt>
                <c:pt idx="26">
                  <c:v>-1004.245</c:v>
                </c:pt>
                <c:pt idx="27">
                  <c:v>-1295.08</c:v>
                </c:pt>
                <c:pt idx="28">
                  <c:v>-1201.828</c:v>
                </c:pt>
                <c:pt idx="29">
                  <c:v>-993.15800000000002</c:v>
                </c:pt>
                <c:pt idx="30">
                  <c:v>-736.83799999999894</c:v>
                </c:pt>
                <c:pt idx="31">
                  <c:v>-237.49800000000019</c:v>
                </c:pt>
                <c:pt idx="32">
                  <c:v>-13.088000000000001</c:v>
                </c:pt>
                <c:pt idx="33">
                  <c:v>255.38600000000019</c:v>
                </c:pt>
                <c:pt idx="34">
                  <c:v>265.00099999999969</c:v>
                </c:pt>
                <c:pt idx="35">
                  <c:v>266.78599999999955</c:v>
                </c:pt>
                <c:pt idx="36">
                  <c:v>274.68099999999993</c:v>
                </c:pt>
              </c:numCache>
            </c:numRef>
          </c:val>
        </c:ser>
        <c:marker val="1"/>
        <c:axId val="107660416"/>
        <c:axId val="107661952"/>
      </c:lineChart>
      <c:catAx>
        <c:axId val="107660416"/>
        <c:scaling>
          <c:orientation val="minMax"/>
        </c:scaling>
        <c:axPos val="b"/>
        <c:majorTickMark val="none"/>
        <c:tickLblPos val="nextTo"/>
        <c:crossAx val="107661952"/>
        <c:crosses val="autoZero"/>
        <c:auto val="1"/>
        <c:lblAlgn val="ctr"/>
        <c:lblOffset val="100"/>
      </c:catAx>
      <c:valAx>
        <c:axId val="107661952"/>
        <c:scaling>
          <c:orientation val="minMax"/>
        </c:scaling>
        <c:axPos val="l"/>
        <c:numFmt formatCode="General" sourceLinked="1"/>
        <c:majorTickMark val="none"/>
        <c:tickLblPos val="nextTo"/>
        <c:crossAx val="10766041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6EEF5-8D73-4271-B100-7A7521465279}" type="datetimeFigureOut">
              <a:rPr lang="ko-KR" altLang="en-US" smtClean="0"/>
              <a:pPr/>
              <a:t>2010-11-05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E4C44-2913-4DB4-A9BE-A544DA69D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25722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05F41-D815-43B6-98EA-26C12DB41E86}" type="datetimeFigureOut">
              <a:rPr lang="ko-KR" altLang="en-US" smtClean="0"/>
              <a:pPr/>
              <a:t>2010-11-05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00A14-B8B5-47AE-AE73-86C7412497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358482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35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36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37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38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39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40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41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42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43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46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47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48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49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50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51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52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53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54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55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56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57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58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60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61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0A14-B8B5-47AE-AE73-86C7412497EB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도로 기하 구조  설계</a:t>
            </a:r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0" y="6500834"/>
            <a:ext cx="9144000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57776" y="6532733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울릉도M" pitchFamily="18" charset="-127"/>
                <a:ea typeface="HY울릉도M" pitchFamily="18" charset="-127"/>
              </a:rPr>
              <a:t>지반구조물설계</a:t>
            </a:r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0" y="6500834"/>
            <a:ext cx="9144000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457776" y="6532733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울릉도M" pitchFamily="18" charset="-127"/>
                <a:ea typeface="HY울릉도M" pitchFamily="18" charset="-127"/>
              </a:rPr>
              <a:t>지반구조물설계</a:t>
            </a:r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0" y="6500834"/>
            <a:ext cx="9144000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457776" y="6532733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울릉도M" pitchFamily="18" charset="-127"/>
                <a:ea typeface="HY울릉도M" pitchFamily="18" charset="-127"/>
              </a:rPr>
              <a:t>지반구조물설계</a:t>
            </a:r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0" y="6500834"/>
            <a:ext cx="9144000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457776" y="6532733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울릉도M" pitchFamily="18" charset="-127"/>
                <a:ea typeface="HY울릉도M" pitchFamily="18" charset="-127"/>
              </a:rPr>
              <a:t>지반구조물설계</a:t>
            </a:r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0" y="6500834"/>
            <a:ext cx="9144000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457776" y="6532733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울릉도M" pitchFamily="18" charset="-127"/>
                <a:ea typeface="HY울릉도M" pitchFamily="18" charset="-127"/>
              </a:rPr>
              <a:t>지반구조물설계</a:t>
            </a:r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34046" y="6357939"/>
            <a:ext cx="42203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65E0F-29FB-453E-B14E-AA895F35093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0" y="6500834"/>
            <a:ext cx="9144000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457776" y="6532733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울릉도M" pitchFamily="18" charset="-127"/>
                <a:ea typeface="HY울릉도M" pitchFamily="18" charset="-127"/>
              </a:rPr>
              <a:t>지반구조물설계</a:t>
            </a:r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0" y="6500834"/>
            <a:ext cx="9144000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457776" y="6532733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울릉도M" pitchFamily="18" charset="-127"/>
                <a:ea typeface="HY울릉도M" pitchFamily="18" charset="-127"/>
              </a:rPr>
              <a:t>지반구조물설계</a:t>
            </a:r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500834"/>
            <a:ext cx="9144000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57776" y="6532733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울릉도M" pitchFamily="18" charset="-127"/>
                <a:ea typeface="HY울릉도M" pitchFamily="18" charset="-127"/>
              </a:rPr>
              <a:t>지반구조물설계</a:t>
            </a:r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kumimoji="0"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6FFCEE6-A8B9-4E87-81E3-67B1867F1C23}" type="slidenum">
              <a:rPr kumimoji="0" lang="ko-KR" altLang="en-US" smtClean="0"/>
              <a:pPr/>
              <a:t>‹#›</a:t>
            </a:fld>
            <a:endParaRPr kumimoji="0" lang="ko-KR" altLang="en-US" dirty="0">
              <a:solidFill>
                <a:schemeClr val="tx1"/>
              </a:solidFill>
            </a:endParaRPr>
          </a:p>
        </p:txBody>
      </p:sp>
      <p:pic>
        <p:nvPicPr>
          <p:cNvPr id="9" name="Picture 16"/>
          <p:cNvPicPr>
            <a:picLocks noChangeArrowheads="1"/>
          </p:cNvPicPr>
          <p:nvPr/>
        </p:nvPicPr>
        <p:blipFill>
          <a:blip r:embed="rId17" cstate="print"/>
          <a:srcRect t="19952" r="20070" b="35301"/>
          <a:stretch>
            <a:fillRect/>
          </a:stretch>
        </p:blipFill>
        <p:spPr bwMode="auto">
          <a:xfrm>
            <a:off x="0" y="494851"/>
            <a:ext cx="9144001" cy="635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679" r:id="rId15"/>
  </p:sldLayoutIdLst>
  <p:hf hdr="0" ftr="0" dt="0"/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 descr="111"/>
          <p:cNvPicPr>
            <a:picLocks noChangeAspect="1" noChangeArrowheads="1"/>
          </p:cNvPicPr>
          <p:nvPr/>
        </p:nvPicPr>
        <p:blipFill>
          <a:blip r:embed="rId3" cstate="print"/>
          <a:srcRect t="40868" r="44649" b="4474"/>
          <a:stretch>
            <a:fillRect/>
          </a:stretch>
        </p:blipFill>
        <p:spPr bwMode="auto">
          <a:xfrm>
            <a:off x="1" y="810606"/>
            <a:ext cx="9143999" cy="604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6"/>
          <p:cNvPicPr>
            <a:picLocks noChangeAspect="1" noChangeArrowheads="1"/>
          </p:cNvPicPr>
          <p:nvPr/>
        </p:nvPicPr>
        <p:blipFill>
          <a:blip r:embed="rId4" cstate="print"/>
          <a:srcRect t="19952" r="20070" b="35301"/>
          <a:stretch>
            <a:fillRect/>
          </a:stretch>
        </p:blipFill>
        <p:spPr bwMode="auto">
          <a:xfrm>
            <a:off x="0" y="3172"/>
            <a:ext cx="730885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직사각형 17"/>
          <p:cNvSpPr>
            <a:spLocks noChangeArrowheads="1"/>
          </p:cNvSpPr>
          <p:nvPr/>
        </p:nvSpPr>
        <p:spPr bwMode="auto">
          <a:xfrm>
            <a:off x="0" y="2943990"/>
            <a:ext cx="9144000" cy="366713"/>
          </a:xfrm>
          <a:prstGeom prst="rect">
            <a:avLst/>
          </a:prstGeom>
          <a:solidFill>
            <a:srgbClr val="72BFC5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240567" y="1702850"/>
            <a:ext cx="5314275" cy="101566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6000" dirty="0" smtClean="0">
                <a:solidFill>
                  <a:srgbClr val="002060"/>
                </a:solidFill>
                <a:latin typeface="산돌크레용B" pitchFamily="2" charset="-127"/>
                <a:ea typeface="산돌크레용B" pitchFamily="2" charset="-127"/>
              </a:rPr>
              <a:t>최종 도로 설계</a:t>
            </a:r>
            <a:endParaRPr lang="ko-KR" altLang="en-US" sz="6000" dirty="0">
              <a:solidFill>
                <a:srgbClr val="002060"/>
              </a:solidFill>
              <a:latin typeface="산돌크레용B" pitchFamily="2" charset="-127"/>
              <a:ea typeface="산돌크레용B" pitchFamily="2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8431" y="3616276"/>
            <a:ext cx="2621230" cy="301621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000" dirty="0" smtClean="0">
                <a:solidFill>
                  <a:schemeClr val="tx2">
                    <a:lumMod val="75000"/>
                  </a:schemeClr>
                </a:solidFill>
                <a:latin typeface="산돌크레용B" pitchFamily="2" charset="-127"/>
                <a:ea typeface="산돌크레용B" pitchFamily="2" charset="-127"/>
              </a:rPr>
              <a:t>친해지길 바래</a:t>
            </a:r>
            <a:endParaRPr lang="en-US" altLang="ko-KR" sz="3000" dirty="0" smtClean="0">
              <a:solidFill>
                <a:schemeClr val="tx2">
                  <a:lumMod val="75000"/>
                </a:schemeClr>
              </a:solidFill>
              <a:latin typeface="산돌크레용B" pitchFamily="2" charset="-127"/>
              <a:ea typeface="산돌크레용B" pitchFamily="2" charset="-127"/>
            </a:endParaRPr>
          </a:p>
          <a:p>
            <a:pPr algn="r">
              <a:defRPr/>
            </a:pPr>
            <a:r>
              <a:rPr lang="ko-KR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YGothic-Extra" pitchFamily="18" charset="-127"/>
                <a:ea typeface="HYGothic-Extra" pitchFamily="18" charset="-127"/>
              </a:rPr>
              <a:t>권우정</a:t>
            </a:r>
            <a:endParaRPr lang="en-US" altLang="ko-KR" sz="32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YGothic-Extra" pitchFamily="18" charset="-127"/>
              <a:ea typeface="HYGothic-Extra" pitchFamily="18" charset="-127"/>
            </a:endParaRPr>
          </a:p>
          <a:p>
            <a:pPr algn="r">
              <a:defRPr/>
            </a:pPr>
            <a:r>
              <a:rPr lang="ko-KR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YGothic-Extra" pitchFamily="18" charset="-127"/>
                <a:ea typeface="HYGothic-Extra" pitchFamily="18" charset="-127"/>
              </a:rPr>
              <a:t>김영식</a:t>
            </a:r>
            <a:endParaRPr lang="en-US" altLang="ko-KR" sz="32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YGothic-Extra" pitchFamily="18" charset="-127"/>
              <a:ea typeface="HYGothic-Extra" pitchFamily="18" charset="-127"/>
            </a:endParaRPr>
          </a:p>
          <a:p>
            <a:pPr algn="r">
              <a:defRPr/>
            </a:pPr>
            <a:r>
              <a:rPr lang="ko-KR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YGothic-Extra" pitchFamily="18" charset="-127"/>
                <a:ea typeface="HYGothic-Extra" pitchFamily="18" charset="-127"/>
              </a:rPr>
              <a:t>김평동</a:t>
            </a:r>
            <a:endParaRPr lang="en-US" altLang="ko-KR" sz="32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YGothic-Extra" pitchFamily="18" charset="-127"/>
              <a:ea typeface="HYGothic-Extra" pitchFamily="18" charset="-127"/>
            </a:endParaRPr>
          </a:p>
          <a:p>
            <a:pPr algn="r">
              <a:defRPr/>
            </a:pPr>
            <a:r>
              <a:rPr lang="ko-KR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YGothic-Extra" pitchFamily="18" charset="-127"/>
                <a:ea typeface="HYGothic-Extra" pitchFamily="18" charset="-127"/>
              </a:rPr>
              <a:t>이선오</a:t>
            </a:r>
            <a:endParaRPr lang="en-US" altLang="ko-KR" sz="32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YGothic-Extra" pitchFamily="18" charset="-127"/>
              <a:ea typeface="HYGothic-Extra" pitchFamily="18" charset="-127"/>
            </a:endParaRPr>
          </a:p>
          <a:p>
            <a:pPr algn="r">
              <a:defRPr/>
            </a:pPr>
            <a:r>
              <a:rPr lang="ko-KR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YGothic-Extra" pitchFamily="18" charset="-127"/>
                <a:ea typeface="HYGothic-Extra" pitchFamily="18" charset="-127"/>
              </a:rPr>
              <a:t>박병규</a:t>
            </a:r>
            <a:endParaRPr lang="en-US" altLang="ko-KR" sz="3000" dirty="0" smtClean="0">
              <a:solidFill>
                <a:schemeClr val="tx2">
                  <a:lumMod val="75000"/>
                </a:schemeClr>
              </a:solidFill>
              <a:latin typeface="산돌크레용B" pitchFamily="2" charset="-127"/>
              <a:ea typeface="산돌크레용B" pitchFamily="2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1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572264" y="0"/>
            <a:ext cx="2571736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 야장 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(3)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" name="슬라이드 번호 개체 틀 11"/>
          <p:cNvSpPr txBox="1">
            <a:spLocks/>
          </p:cNvSpPr>
          <p:nvPr/>
        </p:nvSpPr>
        <p:spPr>
          <a:xfrm>
            <a:off x="8143900" y="6492875"/>
            <a:ext cx="1000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Page </a:t>
            </a:r>
            <a:fld id="{FDCE39CA-0208-4D0A-81A5-57EFBD092A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10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pic>
        <p:nvPicPr>
          <p:cNvPr id="11" name="그림 10" descr="횡단야장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9708" y="1237943"/>
            <a:ext cx="3252992" cy="47282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/>
          <p:cNvPicPr>
            <a:picLocks noChangeArrowheads="1"/>
          </p:cNvPicPr>
          <p:nvPr/>
        </p:nvPicPr>
        <p:blipFill>
          <a:blip r:embed="rId2" cstate="print"/>
          <a:srcRect t="19952" r="20070" b="3530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17"/>
          <p:cNvSpPr>
            <a:spLocks noChangeArrowheads="1"/>
          </p:cNvSpPr>
          <p:nvPr/>
        </p:nvSpPr>
        <p:spPr bwMode="auto">
          <a:xfrm>
            <a:off x="0" y="2943990"/>
            <a:ext cx="9144000" cy="366713"/>
          </a:xfrm>
          <a:prstGeom prst="rect">
            <a:avLst/>
          </a:prstGeom>
          <a:solidFill>
            <a:srgbClr val="72BFC5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938006" y="2096086"/>
            <a:ext cx="5677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err="1" smtClean="0">
                <a:solidFill>
                  <a:srgbClr val="002060"/>
                </a:solidFill>
                <a:latin typeface="산돌크레용B" pitchFamily="2" charset="-127"/>
                <a:ea typeface="산돌크레용B" pitchFamily="2" charset="-127"/>
              </a:rPr>
              <a:t>종곡선</a:t>
            </a:r>
            <a:r>
              <a:rPr lang="ko-KR" altLang="en-US" sz="4800" dirty="0" smtClean="0">
                <a:solidFill>
                  <a:srgbClr val="002060"/>
                </a:solidFill>
                <a:latin typeface="산돌크레용B" pitchFamily="2" charset="-127"/>
                <a:ea typeface="산돌크레용B" pitchFamily="2" charset="-127"/>
              </a:rPr>
              <a:t> 기울기 결정</a:t>
            </a:r>
            <a:endParaRPr lang="ko-KR" altLang="en-US" sz="4800" dirty="0">
              <a:solidFill>
                <a:srgbClr val="002060"/>
              </a:solidFill>
              <a:latin typeface="산돌크레용B" pitchFamily="2" charset="-127"/>
              <a:ea typeface="산돌크레용B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4428" y="3419475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시점 기울기 결정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11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13948" y="3786195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(2) No.18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점 기울기 결정</a:t>
            </a: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``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3948" y="4157683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(3)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종점 기울기 결정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3473" y="4433908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(4)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종단 높이 결정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종곡선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기울기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2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12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286500" y="0"/>
            <a:ext cx="285750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Ⅱ.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종곡선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기울기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시점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종곡선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1328738"/>
            <a:ext cx="7391400" cy="439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800348" y="2328863"/>
            <a:ext cx="121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8.1%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25" name="직선 화살표 연결선 24"/>
          <p:cNvCxnSpPr/>
          <p:nvPr/>
        </p:nvCxnSpPr>
        <p:spPr>
          <a:xfrm rot="10800000" flipH="1" flipV="1">
            <a:off x="3343273" y="2727841"/>
            <a:ext cx="1714502" cy="74402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38261" y="3267075"/>
            <a:ext cx="121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0.0%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30" name="직선 화살표 연결선 29"/>
          <p:cNvCxnSpPr/>
          <p:nvPr/>
        </p:nvCxnSpPr>
        <p:spPr>
          <a:xfrm rot="16200000" flipH="1">
            <a:off x="1209138" y="4209512"/>
            <a:ext cx="1120259" cy="476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종곡선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기울기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2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13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(2) No.18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점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종곡선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75" y="1366826"/>
            <a:ext cx="6896100" cy="460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343648" y="1614488"/>
            <a:ext cx="121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8.1%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3174" y="2566987"/>
            <a:ext cx="121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-4.1%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17" name="직선 화살표 연결선 16"/>
          <p:cNvCxnSpPr>
            <a:stCxn id="13" idx="1"/>
          </p:cNvCxnSpPr>
          <p:nvPr/>
        </p:nvCxnSpPr>
        <p:spPr>
          <a:xfrm rot="10800000" flipV="1">
            <a:off x="4886326" y="1799153"/>
            <a:ext cx="1457323" cy="24395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rot="5400000">
            <a:off x="6266915" y="3071277"/>
            <a:ext cx="563047" cy="23812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6286500" y="0"/>
            <a:ext cx="285750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Ⅱ.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종곡선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기울기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종곡선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기울기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2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14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(3)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종점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종곡선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286500" y="0"/>
            <a:ext cx="285750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Ⅱ.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종곡선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기울기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49" y="1624013"/>
            <a:ext cx="7085115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종곡선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기울기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2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15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(4)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종단 높이 결정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286500" y="0"/>
            <a:ext cx="285750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Ⅱ.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종곡선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기울기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Group 328"/>
          <p:cNvGraphicFramePr>
            <a:graphicFrameLocks/>
          </p:cNvGraphicFramePr>
          <p:nvPr/>
        </p:nvGraphicFramePr>
        <p:xfrm>
          <a:off x="457200" y="1600200"/>
          <a:ext cx="8229600" cy="475488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ko-KR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지반고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절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성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토 높이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예상지반고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50m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+0.347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50.347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54.129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-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2.341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51.788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55.750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- 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2.174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53.576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56.894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- 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1.493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55.401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57.851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- 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0.448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57.403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58.892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0.106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58.998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60.322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0.477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60.799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61.820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0.769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62.589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64.094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0.293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64.387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65.842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0.348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66.190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68.250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-0.262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67.988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69.494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0.304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69.798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종곡선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기울기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2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16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(4)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종단 높이 결정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286500" y="0"/>
            <a:ext cx="285750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Ⅱ.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종곡선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기울기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4" name="Group 85"/>
          <p:cNvGraphicFramePr>
            <a:graphicFrameLocks/>
          </p:cNvGraphicFramePr>
          <p:nvPr/>
        </p:nvGraphicFramePr>
        <p:xfrm>
          <a:off x="457200" y="1600200"/>
          <a:ext cx="8229600" cy="475488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ko-KR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지반고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절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성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토 높이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예상지반고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73.009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- 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1.428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71.581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74.435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- 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1.056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73.379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75.718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-0.537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75.181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77.834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- 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0.856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76.978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78.418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0.363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78.781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78.054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2.528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80.582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82.978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-0.590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82.388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NO.18+</a:t>
                      </a:r>
                      <a:endParaRPr lang="ko-KR" altLang="en-US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84.335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-1.946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83.389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83.854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- 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1.644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82.210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81.228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1.802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81.371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78.891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3.861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80.540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78.709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3.875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79.721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종곡선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기울기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2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17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(4)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종단 높이 결정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286500" y="0"/>
            <a:ext cx="285750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Ⅱ.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종곡선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기울기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4" name="Group 96"/>
          <p:cNvGraphicFramePr>
            <a:graphicFrameLocks/>
          </p:cNvGraphicFramePr>
          <p:nvPr/>
        </p:nvGraphicFramePr>
        <p:xfrm>
          <a:off x="457200" y="1600200"/>
          <a:ext cx="8229600" cy="4784408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ko-KR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지반고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절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성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토 높이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예상지반고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78.752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0.139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78.891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78.783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-0.722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78.061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78.054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-0.811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77.243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76.568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-0.158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76.410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77.525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-1.938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75.587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76.383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0.488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76.871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76.933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- 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2.172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74.761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76.110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- 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2.179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73.931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NO.30+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75.474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- 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1.853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73.621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73.584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- 1.892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73.112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72.924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- 0.735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72.281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NO.32+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71.877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0.214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71.889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/>
          <p:cNvPicPr>
            <a:picLocks noChangeArrowheads="1"/>
          </p:cNvPicPr>
          <p:nvPr/>
        </p:nvPicPr>
        <p:blipFill>
          <a:blip r:embed="rId2" cstate="print"/>
          <a:srcRect t="19952" r="20070" b="3530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17"/>
          <p:cNvSpPr>
            <a:spLocks noChangeArrowheads="1"/>
          </p:cNvSpPr>
          <p:nvPr/>
        </p:nvSpPr>
        <p:spPr bwMode="auto">
          <a:xfrm>
            <a:off x="0" y="2943990"/>
            <a:ext cx="9144000" cy="366713"/>
          </a:xfrm>
          <a:prstGeom prst="rect">
            <a:avLst/>
          </a:prstGeom>
          <a:solidFill>
            <a:srgbClr val="72BFC5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938006" y="2096086"/>
            <a:ext cx="5677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002060"/>
                </a:solidFill>
                <a:latin typeface="산돌크레용B" pitchFamily="2" charset="-127"/>
                <a:ea typeface="산돌크레용B" pitchFamily="2" charset="-127"/>
              </a:rPr>
              <a:t>횡단면도 결정</a:t>
            </a:r>
            <a:endParaRPr lang="ko-KR" altLang="en-US" sz="4800" dirty="0">
              <a:solidFill>
                <a:srgbClr val="002060"/>
              </a:solidFill>
              <a:latin typeface="산돌크레용B" pitchFamily="2" charset="-127"/>
              <a:ea typeface="산돌크레용B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4428" y="3419475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18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19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  A – 20  ,</a:t>
                      </a:r>
                      <a:r>
                        <a:rPr lang="en-US" altLang="ko-KR" sz="2000" baseline="0" dirty="0" smtClean="0"/>
                        <a:t> A </a:t>
                      </a:r>
                      <a:r>
                        <a:rPr lang="ko-KR" altLang="en-US" sz="2000" baseline="0" dirty="0" smtClean="0"/>
                        <a:t>점</a:t>
                      </a:r>
                      <a:r>
                        <a:rPr lang="en-US" altLang="ko-KR" sz="2000" dirty="0" smtClean="0"/>
                        <a:t>  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1.283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-6.218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-4.935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787" y="2271713"/>
            <a:ext cx="3444361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7789" y="2305050"/>
            <a:ext cx="3189540" cy="140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66064" y="710148"/>
            <a:ext cx="4392613" cy="561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600" dirty="0">
                <a:solidFill>
                  <a:schemeClr val="tx2">
                    <a:lumMod val="75000"/>
                  </a:schemeClr>
                </a:solidFill>
                <a:latin typeface="HY울릉도B" pitchFamily="18" charset="-127"/>
                <a:ea typeface="HY울릉도B" pitchFamily="18" charset="-127"/>
              </a:rPr>
              <a:t>TABLE OF CONTENTS</a:t>
            </a:r>
          </a:p>
          <a:p>
            <a:endParaRPr lang="en-US" altLang="ko-KR" sz="1600" dirty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600" dirty="0">
                <a:solidFill>
                  <a:srgbClr val="CC9900"/>
                </a:solidFill>
                <a:latin typeface="HY강B" pitchFamily="18" charset="-127"/>
                <a:ea typeface="HY강B" pitchFamily="18" charset="-127"/>
              </a:rPr>
              <a:t>     </a:t>
            </a:r>
            <a:r>
              <a:rPr lang="en-US" altLang="ko-KR" sz="1600" dirty="0" smtClean="0">
                <a:solidFill>
                  <a:srgbClr val="CC9900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Ⅰ</a:t>
            </a:r>
            <a:r>
              <a:rPr lang="en-US" altLang="ko-KR" sz="2200" b="1" dirty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도로 계획</a:t>
            </a:r>
            <a:endParaRPr lang="en-US" altLang="ko-KR" sz="2200" b="1" dirty="0">
              <a:solidFill>
                <a:schemeClr val="accent5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200" b="1" dirty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</a:t>
            </a:r>
          </a:p>
          <a:p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     </a:t>
            </a:r>
            <a:r>
              <a:rPr lang="ko-KR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Ⅱ</a:t>
            </a:r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종단</a:t>
            </a:r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횡단 야장</a:t>
            </a:r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en-US" altLang="ko-KR" sz="2200" b="1" dirty="0" smtClean="0">
              <a:solidFill>
                <a:schemeClr val="accent5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     </a:t>
            </a:r>
            <a:r>
              <a:rPr lang="ko-KR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Ⅲ</a:t>
            </a:r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종곡선</a:t>
            </a:r>
            <a:r>
              <a:rPr lang="ko-KR" altLang="en-US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기울기 결정</a:t>
            </a:r>
            <a:endParaRPr lang="en-US" altLang="ko-KR" sz="2200" b="1" dirty="0">
              <a:solidFill>
                <a:schemeClr val="accent5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b="1" dirty="0">
              <a:solidFill>
                <a:schemeClr val="accent5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     Ⅳ. </a:t>
            </a:r>
            <a:r>
              <a:rPr lang="ko-KR" altLang="en-US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횡단면도 결정</a:t>
            </a:r>
            <a:endParaRPr lang="en-US" altLang="ko-KR" sz="2200" b="1" dirty="0" smtClean="0">
              <a:solidFill>
                <a:schemeClr val="accent5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     </a:t>
            </a:r>
          </a:p>
          <a:p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     Ⅴ. </a:t>
            </a:r>
            <a:r>
              <a:rPr lang="ko-KR" alt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토공량</a:t>
            </a:r>
            <a:r>
              <a:rPr lang="ko-KR" altLang="en-US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계산</a:t>
            </a:r>
            <a:endParaRPr lang="en-US" altLang="ko-KR" sz="2200" b="1" dirty="0" smtClean="0">
              <a:solidFill>
                <a:schemeClr val="accent5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   </a:t>
            </a:r>
          </a:p>
          <a:p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     Ⅳ`. </a:t>
            </a:r>
            <a:r>
              <a:rPr lang="ko-KR" altLang="en-US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토적도</a:t>
            </a:r>
            <a:endParaRPr lang="en-US" altLang="ko-KR" sz="2200" b="1" dirty="0" smtClean="0">
              <a:solidFill>
                <a:schemeClr val="accent5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200" b="1" dirty="0" smtClean="0">
              <a:solidFill>
                <a:schemeClr val="accent5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       결 </a:t>
            </a:r>
            <a:r>
              <a:rPr lang="ko-KR" altLang="en-US" sz="2200" b="1" dirty="0" err="1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론</a:t>
            </a:r>
            <a:endParaRPr lang="en-US" altLang="ko-KR" sz="2200" b="1" dirty="0" smtClean="0">
              <a:solidFill>
                <a:schemeClr val="accent5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    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572264" y="0"/>
            <a:ext cx="2571736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CONTENTS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" name="슬라이드 번호 개체 틀 11"/>
          <p:cNvSpPr txBox="1">
            <a:spLocks/>
          </p:cNvSpPr>
          <p:nvPr/>
        </p:nvSpPr>
        <p:spPr>
          <a:xfrm>
            <a:off x="8143900" y="6492875"/>
            <a:ext cx="1000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Page </a:t>
            </a:r>
            <a:fld id="{FDCE39CA-0208-4D0A-81A5-57EFBD092A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2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20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 A , No.1 </a:t>
                      </a:r>
                      <a:r>
                        <a:rPr lang="ko-KR" altLang="en-US" sz="2000" baseline="0" dirty="0" smtClean="0"/>
                        <a:t>점</a:t>
                      </a:r>
                      <a:r>
                        <a:rPr lang="en-US" altLang="ko-KR" sz="2000" dirty="0" smtClean="0"/>
                        <a:t>  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263.193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258.258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4912" y="2214563"/>
            <a:ext cx="3444361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324" y="2224088"/>
            <a:ext cx="317515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21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No.1,No2</a:t>
                      </a:r>
                      <a:r>
                        <a:rPr lang="ko-KR" altLang="en-US" sz="2000" baseline="0" dirty="0" smtClean="0"/>
                        <a:t>점</a:t>
                      </a:r>
                      <a:r>
                        <a:rPr lang="en-US" altLang="ko-KR" sz="2000" dirty="0" smtClean="0"/>
                        <a:t>  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498.52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756.786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49" y="2238376"/>
            <a:ext cx="317515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377" y="2386014"/>
            <a:ext cx="327611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22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No.2,No3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380.79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1137.55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065" y="2400302"/>
            <a:ext cx="327611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5840" y="2372800"/>
            <a:ext cx="3290895" cy="109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23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No.3,No4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206.03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1343.588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102" y="2401375"/>
            <a:ext cx="3290895" cy="109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563" y="2405063"/>
            <a:ext cx="3276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24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No.4,No5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80.85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4.311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1420.127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2433638"/>
            <a:ext cx="3276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3462" y="2457448"/>
            <a:ext cx="3398119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25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No.5,No6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19.01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47.637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1391.5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005" y="2443164"/>
            <a:ext cx="3351571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23" y="2428875"/>
            <a:ext cx="342989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26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No.6,No7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111.632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1279.868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386" y="2443161"/>
            <a:ext cx="3429895" cy="108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986" y="2424111"/>
            <a:ext cx="3333753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27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No.7,No8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141.91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67.806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1353.972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386" y="2424111"/>
            <a:ext cx="3333753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414" y="2395538"/>
            <a:ext cx="3333750" cy="105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28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No.8,No.9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141.91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128.853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1367.029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2" y="2338384"/>
            <a:ext cx="3333750" cy="133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3463" y="2305050"/>
            <a:ext cx="32861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29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No.9,No.10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107.5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138.195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1336.334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290763"/>
            <a:ext cx="32861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1100" y="2252663"/>
            <a:ext cx="30765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/>
          <p:cNvPicPr>
            <a:picLocks noChangeArrowheads="1"/>
          </p:cNvPicPr>
          <p:nvPr/>
        </p:nvPicPr>
        <p:blipFill>
          <a:blip r:embed="rId3" cstate="print"/>
          <a:srcRect t="19952" r="20070" b="3530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17"/>
          <p:cNvSpPr>
            <a:spLocks noChangeArrowheads="1"/>
          </p:cNvSpPr>
          <p:nvPr/>
        </p:nvSpPr>
        <p:spPr bwMode="auto">
          <a:xfrm>
            <a:off x="0" y="2943990"/>
            <a:ext cx="9144000" cy="366713"/>
          </a:xfrm>
          <a:prstGeom prst="rect">
            <a:avLst/>
          </a:prstGeom>
          <a:solidFill>
            <a:srgbClr val="72BFC5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066758" y="2096086"/>
            <a:ext cx="3066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solidFill>
                  <a:srgbClr val="002060"/>
                </a:solidFill>
                <a:latin typeface="산돌크레용B" pitchFamily="2" charset="-127"/>
                <a:ea typeface="산돌크레용B" pitchFamily="2" charset="-127"/>
              </a:rPr>
              <a:t>도로 계획</a:t>
            </a:r>
            <a:endParaRPr lang="ko-KR" altLang="en-US" sz="4800" dirty="0">
              <a:solidFill>
                <a:srgbClr val="002060"/>
              </a:solidFill>
              <a:latin typeface="산돌크레용B" pitchFamily="2" charset="-127"/>
              <a:ea typeface="산돌크레용B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4428" y="3419475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노선 선정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8082" y="379065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(2)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결과 도출 과정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3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30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No.10,No.11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127.4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35.46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1428.274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1" y="2209801"/>
            <a:ext cx="30765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1088" y="2224087"/>
            <a:ext cx="318256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31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No.11,No.12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129.48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26.118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1531.636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2195512"/>
            <a:ext cx="318256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8238" y="2205037"/>
            <a:ext cx="321433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32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No.12,No.13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179.821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1711.457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6350" y="2205037"/>
            <a:ext cx="321433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611" y="2247901"/>
            <a:ext cx="3296183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33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No.13,No.14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87.8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0.072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1799.185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299" y="2247901"/>
            <a:ext cx="3296183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5850" y="2271713"/>
            <a:ext cx="3120388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34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No.14,No.15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69.8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0.072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1858.913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2314574"/>
            <a:ext cx="3318512" cy="13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7276" y="2281238"/>
            <a:ext cx="334992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35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No.15,No.16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63.6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1932.513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814" y="2266951"/>
            <a:ext cx="334992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2368" y="2343152"/>
            <a:ext cx="3360084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36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No.16,No.17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11.36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221.302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1456.548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2333625"/>
            <a:ext cx="334803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988" y="2314575"/>
            <a:ext cx="339178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37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No.17,No.18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266.023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1456.548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2171701"/>
            <a:ext cx="3427116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5838" y="2171701"/>
            <a:ext cx="3410853" cy="148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38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No.18,No.18+11.7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24.192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25.0438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1455.696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676" y="2143126"/>
            <a:ext cx="3410853" cy="148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074" y="2157412"/>
            <a:ext cx="3453763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39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40836" y="4129086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No.18+11.7 , No.19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3.112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1459.808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6337" y="2114549"/>
            <a:ext cx="3453763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4" cstate="print"/>
          <a:srcRect l="60441" t="35117" r="14058" b="29243"/>
          <a:stretch>
            <a:fillRect/>
          </a:stretch>
        </p:blipFill>
        <p:spPr bwMode="auto">
          <a:xfrm>
            <a:off x="4857750" y="2114550"/>
            <a:ext cx="3363686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713027" cy="815975"/>
            <a:chOff x="430213" y="612775"/>
            <a:chExt cx="2713027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도로 계획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1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4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572264" y="0"/>
            <a:ext cx="2571736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Ⅰ.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도로 계획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노선 계획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694" y="1169318"/>
            <a:ext cx="8157543" cy="513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_x100918304" descr="EMB000006209c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441" y="3318123"/>
            <a:ext cx="3046296" cy="1444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_x100930960" descr="EMB000006209c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3529" y="2914650"/>
            <a:ext cx="3138717" cy="1489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40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No.19 , No.20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34.6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134.379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1359.029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60441" t="35117" r="14058" b="29243"/>
          <a:stretch>
            <a:fillRect/>
          </a:stretch>
        </p:blipFill>
        <p:spPr bwMode="auto">
          <a:xfrm>
            <a:off x="1228725" y="2100263"/>
            <a:ext cx="3363686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988" y="2119313"/>
            <a:ext cx="319303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41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No.20 , No.21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494.748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864.281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2147888"/>
            <a:ext cx="319303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3936" y="2171699"/>
            <a:ext cx="3344575" cy="138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42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No.21 , No.22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587.232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277.049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9211" y="2171698"/>
            <a:ext cx="3255387" cy="154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4424" y="2209799"/>
            <a:ext cx="3233245" cy="150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43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No.22 , No.23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347.886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-70.837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2181224"/>
            <a:ext cx="3233245" cy="150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3950" y="2166938"/>
            <a:ext cx="3201025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44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No.23 , No.24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401.697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-472.534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104" y="2171699"/>
            <a:ext cx="339471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124076"/>
            <a:ext cx="3201025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45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No.24 , No.25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531.711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-1004.245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938" y="2176464"/>
            <a:ext cx="3447645" cy="145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5504" y="2157412"/>
            <a:ext cx="339471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46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No.25 , No.26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290.835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-1295.08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2051" y="2176464"/>
            <a:ext cx="3447645" cy="145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8224" y="2171700"/>
            <a:ext cx="3260197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47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No.26 , No.27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133.05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39.798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-1201.828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4924" y="2128837"/>
            <a:ext cx="3260197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2152650"/>
            <a:ext cx="3335694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48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No.27 , No.28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208.67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-993.158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5863" y="2181226"/>
            <a:ext cx="3403631" cy="150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2" y="2235259"/>
            <a:ext cx="3449953" cy="145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49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No.28 , No.29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263.29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6.97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-736.838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2235259"/>
            <a:ext cx="3449953" cy="145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8700" y="2257425"/>
            <a:ext cx="3425826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713027" cy="815975"/>
            <a:chOff x="430213" y="612775"/>
            <a:chExt cx="2713027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도로 계획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1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5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572264" y="0"/>
            <a:ext cx="2571736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Ⅰ.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도로 계획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(2)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결과 도출 과정 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860812" y="1330125"/>
            <a:ext cx="423992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4000" b="1" dirty="0" smtClean="0">
                <a:latin typeface="HY울릉도M" pitchFamily="18" charset="-127"/>
                <a:ea typeface="HY울릉도M" pitchFamily="18" charset="-127"/>
              </a:rPr>
              <a:t>종단 기울기 결정</a:t>
            </a:r>
            <a:endParaRPr lang="ko-KR" altLang="en-US" sz="4000" b="1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4" name="아래쪽 화살표 13"/>
          <p:cNvSpPr/>
          <p:nvPr/>
        </p:nvSpPr>
        <p:spPr>
          <a:xfrm>
            <a:off x="3786188" y="2085978"/>
            <a:ext cx="371475" cy="371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813186" y="2468360"/>
            <a:ext cx="447329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4000" b="1" dirty="0" smtClean="0">
                <a:latin typeface="HY울릉도M" pitchFamily="18" charset="-127"/>
                <a:ea typeface="HY울릉도M" pitchFamily="18" charset="-127"/>
              </a:rPr>
              <a:t>횡단 면도 작성</a:t>
            </a:r>
            <a:endParaRPr lang="ko-KR" altLang="en-US" sz="4000" b="1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6" name="아래쪽 화살표 15"/>
          <p:cNvSpPr/>
          <p:nvPr/>
        </p:nvSpPr>
        <p:spPr>
          <a:xfrm>
            <a:off x="3809999" y="3224213"/>
            <a:ext cx="371475" cy="371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837022" y="3620889"/>
            <a:ext cx="439232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4000" b="1" dirty="0" err="1" smtClean="0">
                <a:latin typeface="HY울릉도M" pitchFamily="18" charset="-127"/>
                <a:ea typeface="HY울릉도M" pitchFamily="18" charset="-127"/>
              </a:rPr>
              <a:t>토공량</a:t>
            </a:r>
            <a:r>
              <a:rPr lang="ko-KR" altLang="en-US" sz="4000" b="1" dirty="0" smtClean="0"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4000" b="1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9" name="아래쪽 화살표 18"/>
          <p:cNvSpPr/>
          <p:nvPr/>
        </p:nvSpPr>
        <p:spPr>
          <a:xfrm>
            <a:off x="3833811" y="4462463"/>
            <a:ext cx="371475" cy="371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794133" y="4935334"/>
            <a:ext cx="447805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4000" b="1" dirty="0" smtClean="0">
                <a:latin typeface="HY울릉도M" pitchFamily="18" charset="-127"/>
                <a:ea typeface="HY울릉도M" pitchFamily="18" charset="-127"/>
              </a:rPr>
              <a:t>최종 노선 결정 </a:t>
            </a:r>
            <a:endParaRPr lang="ko-KR" altLang="en-US" sz="4000" b="1" dirty="0">
              <a:latin typeface="HY울릉도M" pitchFamily="18" charset="-127"/>
              <a:ea typeface="HY울릉도M" pitchFamily="18" charset="-127"/>
            </a:endParaRPr>
          </a:p>
        </p:txBody>
      </p:sp>
      <p:cxnSp>
        <p:nvCxnSpPr>
          <p:cNvPr id="28" name="꺾인 연결선 27"/>
          <p:cNvCxnSpPr>
            <a:stCxn id="19" idx="3"/>
          </p:cNvCxnSpPr>
          <p:nvPr/>
        </p:nvCxnSpPr>
        <p:spPr>
          <a:xfrm flipV="1">
            <a:off x="4205286" y="1656554"/>
            <a:ext cx="3209927" cy="2991647"/>
          </a:xfrm>
          <a:prstGeom prst="bentConnector3">
            <a:avLst>
              <a:gd name="adj1" fmla="val 100445"/>
            </a:avLst>
          </a:prstGeom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endCxn id="13" idx="3"/>
          </p:cNvCxnSpPr>
          <p:nvPr/>
        </p:nvCxnSpPr>
        <p:spPr>
          <a:xfrm rot="10800000" flipV="1">
            <a:off x="6100741" y="1663928"/>
            <a:ext cx="1299234" cy="20139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372224" y="2657475"/>
            <a:ext cx="2238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 smtClean="0">
                <a:solidFill>
                  <a:srgbClr val="00B050"/>
                </a:solidFill>
              </a:rPr>
              <a:t>FeedBack</a:t>
            </a:r>
            <a:endParaRPr lang="ko-KR" altLang="en-US" sz="3200" b="1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50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No.29 , No.30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506.31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6.97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-237.498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812" y="2185987"/>
            <a:ext cx="3425826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4900" y="2095501"/>
            <a:ext cx="3286125" cy="151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51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No.30 , No.30+7.6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231.38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6.97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-13.088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2152651"/>
            <a:ext cx="3286125" cy="151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2" y="2176462"/>
            <a:ext cx="347186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52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No.30+7.6 , No.31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275.444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6.97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255.386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99" y="2147887"/>
            <a:ext cx="347186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5361" y="2162174"/>
            <a:ext cx="3441589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53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No.31 , No.32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13.22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3.605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265.001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5863" y="2114551"/>
            <a:ext cx="3386137" cy="151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5838" y="2119312"/>
            <a:ext cx="3433763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54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No.32 , No.32+9.7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5.445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3.66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266.786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2233612"/>
            <a:ext cx="3433766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4888" y="2262187"/>
            <a:ext cx="3381566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55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83648" y="4286249"/>
          <a:ext cx="7022260" cy="16066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5565"/>
                <a:gridCol w="1755565"/>
                <a:gridCol w="1755565"/>
                <a:gridCol w="1755565"/>
              </a:tblGrid>
              <a:tr h="535565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No.32+9.7 , E</a:t>
                      </a:r>
                      <a:r>
                        <a:rPr lang="ko-KR" altLang="en-US" sz="2000" baseline="0" dirty="0" smtClean="0"/>
                        <a:t>점</a:t>
                      </a:r>
                      <a:endParaRPr lang="ko-KR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절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성 토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누가 </a:t>
                      </a:r>
                      <a:r>
                        <a:rPr lang="ko-KR" altLang="en-US" sz="2000" dirty="0" err="1" smtClean="0"/>
                        <a:t>토량</a:t>
                      </a:r>
                      <a:endParaRPr lang="ko-KR" altLang="en-US" sz="2000" dirty="0"/>
                    </a:p>
                  </a:txBody>
                  <a:tcPr/>
                </a:tc>
              </a:tr>
              <a:tr h="535565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11.385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3.49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274.681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81087" y="1782763"/>
          <a:ext cx="7248526" cy="2246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{C4B1156A-380E-4F78-BDF5-A606A8083BF9}</a:tableStyleId>
              </a:tblPr>
              <a:tblGrid>
                <a:gridCol w="3624263"/>
                <a:gridCol w="3624263"/>
              </a:tblGrid>
              <a:tr h="224631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013" y="2176462"/>
            <a:ext cx="3381566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5362" y="2195513"/>
            <a:ext cx="341514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56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" y="1554480"/>
            <a:ext cx="7909560" cy="430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57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85" y="1552353"/>
            <a:ext cx="7836195" cy="433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841625" cy="815975"/>
            <a:chOff x="430213" y="612775"/>
            <a:chExt cx="2841625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420938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횡단면도 결정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3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58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횡단면도 도면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29412" y="0"/>
            <a:ext cx="2414587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Ⅲ</a:t>
            </a:r>
            <a:r>
              <a:rPr lang="en-US" altLang="ko-KR" sz="200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횡단면도 결정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26173" y="1544828"/>
          <a:ext cx="7932040" cy="4327335"/>
        </p:xfrm>
        <a:graphic>
          <a:graphicData uri="http://schemas.openxmlformats.org/drawingml/2006/table">
            <a:tbl>
              <a:tblPr/>
              <a:tblGrid>
                <a:gridCol w="7932040"/>
              </a:tblGrid>
              <a:tr h="43273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213" y="1552354"/>
            <a:ext cx="7889364" cy="432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/>
          <p:cNvPicPr>
            <a:picLocks noChangeArrowheads="1"/>
          </p:cNvPicPr>
          <p:nvPr/>
        </p:nvPicPr>
        <p:blipFill>
          <a:blip r:embed="rId2" cstate="print"/>
          <a:srcRect t="19952" r="20070" b="3530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17"/>
          <p:cNvSpPr>
            <a:spLocks noChangeArrowheads="1"/>
          </p:cNvSpPr>
          <p:nvPr/>
        </p:nvSpPr>
        <p:spPr bwMode="auto">
          <a:xfrm>
            <a:off x="0" y="2943990"/>
            <a:ext cx="9144000" cy="366713"/>
          </a:xfrm>
          <a:prstGeom prst="rect">
            <a:avLst/>
          </a:prstGeom>
          <a:solidFill>
            <a:srgbClr val="72BFC5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938006" y="2096086"/>
            <a:ext cx="5677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 err="1" smtClean="0">
                <a:solidFill>
                  <a:srgbClr val="002060"/>
                </a:solidFill>
                <a:latin typeface="산돌크레용B" pitchFamily="2" charset="-127"/>
                <a:ea typeface="산돌크레용B" pitchFamily="2" charset="-127"/>
              </a:rPr>
              <a:t>토공량</a:t>
            </a:r>
            <a:r>
              <a:rPr lang="ko-KR" altLang="en-US" sz="4800" dirty="0" smtClean="0">
                <a:solidFill>
                  <a:srgbClr val="002060"/>
                </a:solidFill>
                <a:latin typeface="산돌크레용B" pitchFamily="2" charset="-127"/>
                <a:ea typeface="산돌크레용B" pitchFamily="2" charset="-127"/>
              </a:rPr>
              <a:t> 계산</a:t>
            </a:r>
            <a:endParaRPr lang="ko-KR" altLang="en-US" sz="4800" dirty="0">
              <a:solidFill>
                <a:srgbClr val="002060"/>
              </a:solidFill>
              <a:latin typeface="산돌크레용B" pitchFamily="2" charset="-127"/>
              <a:ea typeface="산돌크레용B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2878" y="3619509"/>
            <a:ext cx="43968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Both"/>
              <a:defRPr/>
            </a:pP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양단면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평균법에 의한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토공량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계산</a:t>
            </a:r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  <a:defRPr/>
            </a:pPr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False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사례</a:t>
            </a:r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  <a:defRPr/>
            </a:pPr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  <a:defRPr/>
            </a:pPr>
            <a:r>
              <a:rPr lang="ko-KR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토공량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계산표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59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/>
          <p:cNvPicPr>
            <a:picLocks noChangeArrowheads="1"/>
          </p:cNvPicPr>
          <p:nvPr/>
        </p:nvPicPr>
        <p:blipFill>
          <a:blip r:embed="rId2" cstate="print"/>
          <a:srcRect t="19952" r="20070" b="3530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17"/>
          <p:cNvSpPr>
            <a:spLocks noChangeArrowheads="1"/>
          </p:cNvSpPr>
          <p:nvPr/>
        </p:nvSpPr>
        <p:spPr bwMode="auto">
          <a:xfrm>
            <a:off x="0" y="2943990"/>
            <a:ext cx="9144000" cy="366713"/>
          </a:xfrm>
          <a:prstGeom prst="rect">
            <a:avLst/>
          </a:prstGeom>
          <a:solidFill>
            <a:srgbClr val="72BFC5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938006" y="2096086"/>
            <a:ext cx="5677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002060"/>
                </a:solidFill>
                <a:latin typeface="산돌크레용B" pitchFamily="2" charset="-127"/>
                <a:ea typeface="산돌크레용B" pitchFamily="2" charset="-127"/>
              </a:rPr>
              <a:t>종</a:t>
            </a:r>
            <a:r>
              <a:rPr lang="en-US" altLang="ko-KR" sz="4800" dirty="0" smtClean="0">
                <a:solidFill>
                  <a:srgbClr val="002060"/>
                </a:solidFill>
                <a:latin typeface="산돌크레용B" pitchFamily="2" charset="-127"/>
                <a:ea typeface="산돌크레용B" pitchFamily="2" charset="-127"/>
              </a:rPr>
              <a:t>,</a:t>
            </a:r>
            <a:r>
              <a:rPr lang="ko-KR" altLang="en-US" sz="4800" dirty="0" smtClean="0">
                <a:solidFill>
                  <a:srgbClr val="002060"/>
                </a:solidFill>
                <a:latin typeface="산돌크레용B" pitchFamily="2" charset="-127"/>
                <a:ea typeface="산돌크레용B" pitchFamily="2" charset="-127"/>
              </a:rPr>
              <a:t>횡단 야장</a:t>
            </a:r>
            <a:endParaRPr lang="ko-KR" altLang="en-US" sz="4800" dirty="0">
              <a:solidFill>
                <a:srgbClr val="002060"/>
              </a:solidFill>
              <a:latin typeface="산돌크레용B" pitchFamily="2" charset="-127"/>
              <a:ea typeface="산돌크레용B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4428" y="3419475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종단 야장 정리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6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13948" y="3786195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(2)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횡단 야장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정리</a:t>
            </a: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``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713027" cy="815975"/>
            <a:chOff x="430213" y="612775"/>
            <a:chExt cx="2713027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토공량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계산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4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60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343650" y="0"/>
            <a:ext cx="280035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Ⅳ.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토공량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4300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양단면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평균법에 의한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토공량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238124" y="1285876"/>
          <a:ext cx="8163642" cy="44395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22885"/>
                <a:gridCol w="2653903"/>
                <a:gridCol w="1685925"/>
                <a:gridCol w="1700929"/>
              </a:tblGrid>
              <a:tr h="4572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명  칭</a:t>
                      </a:r>
                      <a:endParaRPr lang="ko-KR" alt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</a:t>
                      </a:r>
                      <a:endParaRPr lang="ko-KR" altLang="en-US" b="1" dirty="0"/>
                    </a:p>
                  </a:txBody>
                  <a:tcPr/>
                </a:tc>
              </a:tr>
              <a:tr h="12715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암석 또는 돌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굳은 </a:t>
                      </a:r>
                      <a:r>
                        <a:rPr lang="ko-KR" altLang="en-US" dirty="0" err="1" smtClean="0"/>
                        <a:t>망석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중성도의 </a:t>
                      </a:r>
                      <a:r>
                        <a:rPr lang="ko-KR" altLang="en-US" dirty="0" err="1" smtClean="0"/>
                        <a:t>궅은</a:t>
                      </a:r>
                      <a:r>
                        <a:rPr lang="ko-KR" altLang="en-US" dirty="0" smtClean="0"/>
                        <a:t> 암석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연한 암석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돌덩이</a:t>
                      </a:r>
                      <a:r>
                        <a:rPr lang="en-US" altLang="ko-KR" dirty="0" smtClean="0"/>
                        <a:t>,</a:t>
                      </a:r>
                      <a:r>
                        <a:rPr lang="ko-KR" altLang="en-US" dirty="0" err="1" smtClean="0"/>
                        <a:t>호박돌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1.65~2.00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1.5~1.7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1.3~1.7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1.1~1.2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1.8~1.5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1.2~1.4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1.0~1.3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1.95~1.05</a:t>
                      </a:r>
                      <a:endParaRPr lang="ko-KR" altLang="en-US" b="1" dirty="0"/>
                    </a:p>
                  </a:txBody>
                  <a:tcPr/>
                </a:tc>
              </a:tr>
              <a:tr h="5162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막돌  섞인 흙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막돌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막돌이 섞인 흙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err="1" smtClean="0"/>
                        <a:t>고열된</a:t>
                      </a:r>
                      <a:r>
                        <a:rPr lang="ko-KR" altLang="en-US" dirty="0" smtClean="0"/>
                        <a:t> 막돌이 섞인 흙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1.1~1.2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1.1~1.3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1.25~1.45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0.85~1.05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0.85~1.0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1.1~1.3</a:t>
                      </a:r>
                      <a:endParaRPr lang="ko-KR" altLang="en-US" b="1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모 </a:t>
                      </a:r>
                      <a:r>
                        <a:rPr lang="ko-KR" altLang="en-US" dirty="0" err="1" smtClean="0"/>
                        <a:t>래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모 </a:t>
                      </a:r>
                      <a:r>
                        <a:rPr lang="ko-KR" altLang="en-US" dirty="0" err="1" smtClean="0"/>
                        <a:t>래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돌덩이 </a:t>
                      </a:r>
                      <a:r>
                        <a:rPr lang="ko-KR" altLang="en-US" dirty="0" err="1" smtClean="0"/>
                        <a:t>호박돌</a:t>
                      </a:r>
                      <a:r>
                        <a:rPr lang="ko-KR" altLang="en-US" dirty="0" smtClean="0"/>
                        <a:t> 섞인 모래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1.1~1.2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1.15~1.2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0.85~0.95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0.9~1.0</a:t>
                      </a:r>
                      <a:endParaRPr lang="ko-KR" altLang="en-US" b="1" dirty="0"/>
                    </a:p>
                  </a:txBody>
                  <a:tcPr/>
                </a:tc>
              </a:tr>
              <a:tr h="5162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보통흙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사질토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돌덩이</a:t>
                      </a:r>
                      <a:r>
                        <a:rPr lang="en-US" altLang="ko-KR" dirty="0" smtClean="0"/>
                        <a:t>,</a:t>
                      </a:r>
                      <a:r>
                        <a:rPr lang="ko-KR" altLang="en-US" dirty="0" err="1" smtClean="0"/>
                        <a:t>호박돌</a:t>
                      </a:r>
                      <a:r>
                        <a:rPr lang="ko-KR" altLang="en-US" dirty="0" smtClean="0"/>
                        <a:t> 섞인 모래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1.2~1.3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1.4~1.45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0.85~0.95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0.9~1.0</a:t>
                      </a:r>
                      <a:endParaRPr lang="ko-KR" altLang="en-US" b="1" dirty="0"/>
                    </a:p>
                  </a:txBody>
                  <a:tcPr/>
                </a:tc>
              </a:tr>
              <a:tr h="5162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점성 </a:t>
                      </a:r>
                      <a:r>
                        <a:rPr lang="ko-KR" altLang="en-US" dirty="0" err="1" smtClean="0"/>
                        <a:t>토등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점성토</a:t>
                      </a:r>
                      <a:endParaRPr lang="en-US" altLang="ko-K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1.2~1.45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0.85~0.95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직사각형 26"/>
          <p:cNvSpPr/>
          <p:nvPr/>
        </p:nvSpPr>
        <p:spPr>
          <a:xfrm>
            <a:off x="846487" y="1358716"/>
            <a:ext cx="7368825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sz="1600" b="1" dirty="0" err="1" smtClean="0">
                <a:latin typeface="HY울릉도M" pitchFamily="18" charset="-127"/>
                <a:ea typeface="HY울릉도M" pitchFamily="18" charset="-127"/>
              </a:rPr>
              <a:t>토공량</a:t>
            </a: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 계산에는 </a:t>
            </a:r>
            <a:r>
              <a:rPr lang="ko-KR" altLang="en-US" sz="1600" b="1" dirty="0" err="1" smtClean="0">
                <a:latin typeface="HY울릉도M" pitchFamily="18" charset="-127"/>
                <a:ea typeface="HY울릉도M" pitchFamily="18" charset="-127"/>
              </a:rPr>
              <a:t>국토해양부에서</a:t>
            </a: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 권장하고 있는 </a:t>
            </a:r>
            <a:r>
              <a:rPr lang="ko-KR" altLang="en-US" sz="1600" b="1" dirty="0" err="1" smtClean="0">
                <a:latin typeface="HY울릉도M" pitchFamily="18" charset="-127"/>
                <a:ea typeface="HY울릉도M" pitchFamily="18" charset="-127"/>
              </a:rPr>
              <a:t>양단면</a:t>
            </a: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 평균법을 주로 사용한다</a:t>
            </a:r>
            <a:r>
              <a:rPr lang="en-US" altLang="ko-KR" sz="1600" b="1" dirty="0" smtClean="0"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endParaRPr lang="en-US" altLang="ko-KR" sz="16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1600" b="1" dirty="0" err="1" smtClean="0">
                <a:latin typeface="HY울릉도M" pitchFamily="18" charset="-127"/>
                <a:ea typeface="HY울릉도M" pitchFamily="18" charset="-127"/>
              </a:rPr>
              <a:t>측점란에</a:t>
            </a: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 각 횡단면도의 중심점을 기입한다</a:t>
            </a:r>
            <a:r>
              <a:rPr lang="en-US" altLang="ko-KR" sz="1600" b="1" dirty="0" smtClean="0"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b="1" dirty="0" err="1" smtClean="0">
                <a:latin typeface="HY울릉도M" pitchFamily="18" charset="-127"/>
                <a:ea typeface="HY울릉도M" pitchFamily="18" charset="-127"/>
              </a:rPr>
              <a:t>거리란에</a:t>
            </a: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 각 거리간의 거리를 기입한다</a:t>
            </a:r>
            <a:r>
              <a:rPr lang="en-US" altLang="ko-KR" sz="1600" b="1" dirty="0" smtClean="0"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b="1" dirty="0" err="1" smtClean="0">
                <a:latin typeface="HY울릉도M" pitchFamily="18" charset="-127"/>
                <a:ea typeface="HY울릉도M" pitchFamily="18" charset="-127"/>
              </a:rPr>
              <a:t>단면적란에</a:t>
            </a: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 각 횡단면도에서 계산된 횡단면적을 절토와 성토로 나누어 기입한다</a:t>
            </a:r>
            <a:r>
              <a:rPr lang="en-US" altLang="ko-KR" sz="1600" b="1" dirty="0" smtClean="0"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평균단면적은 각 종단 측점의 양단면적을 평균하여 기입한다</a:t>
            </a:r>
            <a:r>
              <a:rPr lang="en-US" altLang="ko-KR" sz="1600" b="1" dirty="0" smtClean="0"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절토의 </a:t>
            </a:r>
            <a:r>
              <a:rPr lang="ko-KR" altLang="en-US" sz="1600" b="1" dirty="0" err="1" smtClean="0">
                <a:latin typeface="HY울릉도M" pitchFamily="18" charset="-127"/>
                <a:ea typeface="HY울릉도M" pitchFamily="18" charset="-127"/>
              </a:rPr>
              <a:t>토량란에는</a:t>
            </a: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 평균단면적에 거기를 곱하여 기입한다</a:t>
            </a:r>
            <a:r>
              <a:rPr lang="en-US" altLang="ko-KR" sz="1600" b="1" dirty="0" smtClean="0"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성토의 </a:t>
            </a:r>
            <a:r>
              <a:rPr lang="ko-KR" altLang="en-US" sz="1600" b="1" dirty="0" err="1" smtClean="0">
                <a:latin typeface="HY울릉도M" pitchFamily="18" charset="-127"/>
                <a:ea typeface="HY울릉도M" pitchFamily="18" charset="-127"/>
              </a:rPr>
              <a:t>토량변화율</a:t>
            </a: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600" b="1" dirty="0" smtClean="0">
                <a:latin typeface="HY울릉도M" pitchFamily="18" charset="-127"/>
                <a:ea typeface="HY울릉도M" pitchFamily="18" charset="-127"/>
              </a:rPr>
              <a:t>C</a:t>
            </a: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값은 일반적으로 </a:t>
            </a:r>
            <a:r>
              <a:rPr lang="en-US" altLang="ko-KR" sz="1600" b="1" dirty="0" smtClean="0">
                <a:latin typeface="HY울릉도M" pitchFamily="18" charset="-127"/>
                <a:ea typeface="HY울릉도M" pitchFamily="18" charset="-127"/>
              </a:rPr>
              <a:t>0.8~0.9</a:t>
            </a: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를 많이 사용한다 </a:t>
            </a:r>
            <a:r>
              <a:rPr lang="en-US" altLang="ko-KR" sz="1600" b="1" dirty="0" smtClean="0">
                <a:latin typeface="HY울릉도M" pitchFamily="18" charset="-127"/>
                <a:ea typeface="HY울릉도M" pitchFamily="18" charset="-127"/>
              </a:rPr>
              <a:t>&gt;&gt;</a:t>
            </a:r>
            <a:r>
              <a:rPr lang="en-US" altLang="ko-KR" sz="1600" b="1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0.9 </a:t>
            </a:r>
          </a:p>
          <a:p>
            <a:pPr marL="342900" indent="-342900">
              <a:buAutoNum type="arabicPeriod"/>
            </a:pP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성토의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보정토량란에는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평균단면적에 거리를 곱하고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토량변화율의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역수를 곱하여 기입한다</a:t>
            </a:r>
            <a:r>
              <a:rPr lang="en-US" altLang="ko-KR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차인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토량란에는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절토량과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보정성토량의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차이를 기입한다</a:t>
            </a:r>
            <a:r>
              <a:rPr lang="en-US" altLang="ko-KR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누가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토량란에는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출발점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차인토량에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누적 합을 기인한다</a:t>
            </a:r>
            <a:r>
              <a:rPr lang="en-US" altLang="ko-KR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 marL="342900" indent="-342900"/>
            <a:endParaRPr lang="en-US" altLang="ko-KR" sz="1600" b="1" dirty="0" smtClean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 marL="342900" indent="-342900"/>
            <a:endParaRPr lang="en-US" altLang="ko-KR" sz="1600" b="1" dirty="0" smtClean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 marL="342900" indent="-342900"/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   최종 측점의 누가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토량이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0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일때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절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성토량이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완전한 균형을 이루고 있다는 것을 의미한다</a:t>
            </a:r>
            <a:r>
              <a:rPr lang="en-US" altLang="ko-KR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그러나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절성토량이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완전한 균형은 불가능하므로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시공기면을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조정하면서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토량계산을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반복하여 누가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토량이</a:t>
            </a:r>
            <a:r>
              <a:rPr lang="ko-KR" altLang="en-US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최소되도록 한다</a:t>
            </a:r>
            <a:r>
              <a:rPr lang="en-US" altLang="ko-KR" sz="1600" b="1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699" y="1400174"/>
            <a:ext cx="8539813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그룹 9"/>
          <p:cNvGrpSpPr/>
          <p:nvPr/>
        </p:nvGrpSpPr>
        <p:grpSpPr>
          <a:xfrm>
            <a:off x="430213" y="428604"/>
            <a:ext cx="2713027" cy="815975"/>
            <a:chOff x="430213" y="612775"/>
            <a:chExt cx="2713027" cy="815975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토공량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계산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4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슬라이드 번호 개체 틀 11"/>
          <p:cNvSpPr>
            <a:spLocks noGrp="1"/>
          </p:cNvSpPr>
          <p:nvPr>
            <p:ph type="sldNum" sz="quarter" idx="4294967295"/>
          </p:nvPr>
        </p:nvSpPr>
        <p:spPr>
          <a:xfrm>
            <a:off x="8143875" y="6492875"/>
            <a:ext cx="10001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</a:rPr>
              <a:t>Page </a:t>
            </a:r>
            <a:fld id="{FDCE39CA-0208-4D0A-81A5-57EFBD092ACC}" type="slidenum">
              <a:rPr lang="ko-KR" altLang="en-US" sz="1200" smtClean="0">
                <a:latin typeface="HY울릉도M" pitchFamily="18" charset="-127"/>
                <a:ea typeface="HY울릉도M" pitchFamily="18" charset="-127"/>
              </a:rPr>
              <a:pPr algn="ctr"/>
              <a:t>61</a:t>
            </a:fld>
            <a:endParaRPr lang="ko-KR" altLang="en-US" sz="12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343650" y="0"/>
            <a:ext cx="280035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Ⅳ.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토공량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(2) False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사례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695326" y="1296990"/>
          <a:ext cx="7848600" cy="44322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88256"/>
                <a:gridCol w="1288256"/>
                <a:gridCol w="5272088"/>
              </a:tblGrid>
              <a:tr h="7387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첫 번째 경우</a:t>
                      </a:r>
                      <a:r>
                        <a:rPr lang="en-US" altLang="ko-KR" sz="2400" dirty="0" smtClean="0"/>
                        <a:t>.</a:t>
                      </a:r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38716">
                <a:tc rowSpan="2">
                  <a:txBody>
                    <a:bodyPr/>
                    <a:lstStyle/>
                    <a:p>
                      <a:pPr latinLnBrk="1"/>
                      <a:endParaRPr lang="en-US" altLang="ko-KR" sz="2400" dirty="0" smtClean="0"/>
                    </a:p>
                    <a:p>
                      <a:pPr latinLnBrk="1"/>
                      <a:r>
                        <a:rPr lang="ko-KR" altLang="en-US" sz="2400" dirty="0" smtClean="0"/>
                        <a:t>기 울 기</a:t>
                      </a:r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m</a:t>
                      </a:r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8.9 %</a:t>
                      </a:r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871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n</a:t>
                      </a:r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-4.1%</a:t>
                      </a:r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87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성 토 량</a:t>
                      </a:r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3342.141</a:t>
                      </a:r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87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절 토 량</a:t>
                      </a:r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5755.491</a:t>
                      </a:r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87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err="1" smtClean="0"/>
                        <a:t>누가토량</a:t>
                      </a:r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2413.35</a:t>
                      </a:r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9"/>
          <p:cNvGrpSpPr/>
          <p:nvPr/>
        </p:nvGrpSpPr>
        <p:grpSpPr>
          <a:xfrm>
            <a:off x="430213" y="428604"/>
            <a:ext cx="2713027" cy="815608"/>
            <a:chOff x="430213" y="612775"/>
            <a:chExt cx="2713027" cy="815608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토공량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계산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595313" y="612775"/>
              <a:ext cx="214312" cy="815608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4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(3)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토공량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슬라이드 번호 개체 틀 11"/>
          <p:cNvSpPr txBox="1">
            <a:spLocks/>
          </p:cNvSpPr>
          <p:nvPr/>
        </p:nvSpPr>
        <p:spPr>
          <a:xfrm>
            <a:off x="8143900" y="6492875"/>
            <a:ext cx="1000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Page </a:t>
            </a:r>
            <a:fld id="{FDCE39CA-0208-4D0A-81A5-57EFBD092A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6343650" y="0"/>
            <a:ext cx="280035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Ⅳ.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절토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성토량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331825" y="1256822"/>
          <a:ext cx="8474243" cy="5876092"/>
        </p:xfrm>
        <a:graphic>
          <a:graphicData uri="http://schemas.openxmlformats.org/drawingml/2006/table">
            <a:tbl>
              <a:tblPr/>
              <a:tblGrid>
                <a:gridCol w="537251"/>
                <a:gridCol w="537251"/>
                <a:gridCol w="537251"/>
                <a:gridCol w="977283"/>
                <a:gridCol w="977283"/>
                <a:gridCol w="854430"/>
                <a:gridCol w="537251"/>
                <a:gridCol w="537251"/>
                <a:gridCol w="537251"/>
                <a:gridCol w="537251"/>
                <a:gridCol w="537251"/>
                <a:gridCol w="576028"/>
                <a:gridCol w="791211"/>
              </a:tblGrid>
              <a:tr h="158979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 dirty="0">
                          <a:solidFill>
                            <a:srgbClr val="000000"/>
                          </a:solidFill>
                          <a:latin typeface="바탕"/>
                        </a:rPr>
                        <a:t>절 토 량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">
                          <a:solidFill>
                            <a:srgbClr val="000000"/>
                          </a:solidFill>
                          <a:latin typeface="바탕"/>
                        </a:rPr>
                        <a:t>성토량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차인토량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dirty="0" err="1">
                          <a:solidFill>
                            <a:srgbClr val="000000"/>
                          </a:solidFill>
                          <a:latin typeface="바탕"/>
                        </a:rPr>
                        <a:t>누가토량</a:t>
                      </a:r>
                      <a:endParaRPr lang="ko-KR" altLang="en-US" sz="7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0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단면적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dirty="0">
                          <a:solidFill>
                            <a:srgbClr val="000000"/>
                          </a:solidFill>
                          <a:latin typeface="바탕"/>
                        </a:rPr>
                        <a:t>거리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토량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평균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단면적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거리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보정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토량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평균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9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바탕"/>
                        </a:rPr>
                        <a:t>A-1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바탕"/>
                        </a:rPr>
                        <a:t>A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1.283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6.218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-4.935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-4.935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0.135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2.565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0.7273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12.437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9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바탕"/>
                        </a:rPr>
                        <a:t>A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0.135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2.565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263.193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263.193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258.258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26.191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523.82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9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26.191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523.82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498.51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498.51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756.768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23.660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473.2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9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23.66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473.2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380.79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380.79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1137.558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14.419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288.38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9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14.419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288.38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206.03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206.03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1343.588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6.184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123.68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9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6.184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123.68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80.85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4.311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76.539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1420.127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1.901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38.02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0.479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8.622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9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6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1.901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38.02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19.01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0.479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8.622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47.637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-28.627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1391.5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4.841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87.652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9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6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7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4.841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87.652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111.632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-111.632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1279.868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7.534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135.612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503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7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141.91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7.534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135.612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67.806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74.104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1353.972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14.191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283.82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9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14.191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283.82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141.91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128.853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13.057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1367.029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14.317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257.706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503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107.5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14.317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257.706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138.195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-30.695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1336.334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10.750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215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1.038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18.684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9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11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10.750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215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127.4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1.038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18.684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35.46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91.94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1428.274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1.990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39.8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2.902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52.236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5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1,968.386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540.112</a:t>
                      </a: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6070" marR="36070" marT="18035" marB="180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713027" cy="815608"/>
            <a:chOff x="430213" y="612775"/>
            <a:chExt cx="2713027" cy="815608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토공량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계산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595313" y="612775"/>
              <a:ext cx="214312" cy="815608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4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(3)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토공량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슬라이드 번호 개체 틀 11"/>
          <p:cNvSpPr txBox="1">
            <a:spLocks/>
          </p:cNvSpPr>
          <p:nvPr/>
        </p:nvSpPr>
        <p:spPr>
          <a:xfrm>
            <a:off x="8143900" y="6492875"/>
            <a:ext cx="1000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Page </a:t>
            </a:r>
            <a:fld id="{FDCE39CA-0208-4D0A-81A5-57EFBD092A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6343650" y="0"/>
            <a:ext cx="280035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Ⅳ.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절토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성토량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306788" y="1206500"/>
          <a:ext cx="8583214" cy="5112571"/>
        </p:xfrm>
        <a:graphic>
          <a:graphicData uri="http://schemas.openxmlformats.org/drawingml/2006/table">
            <a:tbl>
              <a:tblPr/>
              <a:tblGrid>
                <a:gridCol w="519654"/>
                <a:gridCol w="519654"/>
                <a:gridCol w="519654"/>
                <a:gridCol w="945272"/>
                <a:gridCol w="945272"/>
                <a:gridCol w="826445"/>
                <a:gridCol w="519654"/>
                <a:gridCol w="519654"/>
                <a:gridCol w="608855"/>
                <a:gridCol w="608855"/>
                <a:gridCol w="549387"/>
                <a:gridCol w="527428"/>
                <a:gridCol w="973430"/>
              </a:tblGrid>
              <a:tr h="222954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절 토 량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err="1">
                          <a:solidFill>
                            <a:srgbClr val="000000"/>
                          </a:solidFill>
                          <a:latin typeface="바탕"/>
                        </a:rPr>
                        <a:t>성토량</a:t>
                      </a:r>
                      <a:endParaRPr lang="ko-KR" alt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차인토량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dirty="0" err="1">
                          <a:solidFill>
                            <a:srgbClr val="000000"/>
                          </a:solidFill>
                          <a:latin typeface="바탕"/>
                        </a:rPr>
                        <a:t>누가토량</a:t>
                      </a:r>
                      <a:endParaRPr lang="ko-KR" altLang="en-US" sz="7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9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단면적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거리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토량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평균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단면적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거리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보정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토량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바탕"/>
                        </a:rPr>
                        <a:t>평균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29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11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1.990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39.8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129.48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2.902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52.236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26.118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103.362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1531.636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10.958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219.16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29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13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10.958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219.16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179.821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179.821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1711.457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7.024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140.482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29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13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14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7.024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140.48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87.8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0.072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87.728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1799.185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1.756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35.12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0.008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0.144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29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14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15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1.756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35.12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69.8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0.008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0.144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0.072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69.728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1868.913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5.224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104.48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29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15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5.224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104.48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63.6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63.6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1932.513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1.136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22.72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29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17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1.136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22.72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11.36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221.302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-209.942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1722.571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23.478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422.604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29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17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23.478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422.604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266.023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-266.023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1456.548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4.969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89.442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29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18+11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11.2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24.192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4.969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11.2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50.0875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25.0438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-0.852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1455.696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4.320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11.2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48.384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11.2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29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18+11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19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4.320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3.456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3.112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3.112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1458.808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3.460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2.768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51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569.165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바탕"/>
                        </a:rPr>
                        <a:t>538.6308</a:t>
                      </a: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8766" marR="48766" marT="24383" marB="243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713027" cy="815608"/>
            <a:chOff x="430213" y="612775"/>
            <a:chExt cx="2713027" cy="815608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토공량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계산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595313" y="612775"/>
              <a:ext cx="214312" cy="815608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4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(3)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토공량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슬라이드 번호 개체 틀 11"/>
          <p:cNvSpPr txBox="1">
            <a:spLocks/>
          </p:cNvSpPr>
          <p:nvPr/>
        </p:nvSpPr>
        <p:spPr>
          <a:xfrm>
            <a:off x="8143900" y="6492875"/>
            <a:ext cx="1000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Page </a:t>
            </a:r>
            <a:fld id="{FDCE39CA-0208-4D0A-81A5-57EFBD092A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6343650" y="0"/>
            <a:ext cx="280035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Ⅳ.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절토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성토량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96881" y="1194773"/>
          <a:ext cx="8591516" cy="5543998"/>
        </p:xfrm>
        <a:graphic>
          <a:graphicData uri="http://schemas.openxmlformats.org/drawingml/2006/table">
            <a:tbl>
              <a:tblPr/>
              <a:tblGrid>
                <a:gridCol w="558877"/>
                <a:gridCol w="558877"/>
                <a:gridCol w="558877"/>
                <a:gridCol w="1016622"/>
                <a:gridCol w="1016622"/>
                <a:gridCol w="888824"/>
                <a:gridCol w="558877"/>
                <a:gridCol w="558877"/>
                <a:gridCol w="558877"/>
                <a:gridCol w="558877"/>
                <a:gridCol w="558877"/>
                <a:gridCol w="599216"/>
                <a:gridCol w="599216"/>
              </a:tblGrid>
              <a:tr h="161382">
                <a:tc gridSpan="6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절 토 량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바탕"/>
                        </a:rPr>
                        <a:t>성토량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차인토량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바탕"/>
                        </a:rPr>
                        <a:t>누가토량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3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단면적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거리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토량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평균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단면적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거리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보정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토량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평균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38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3.460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69.2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34.6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134.379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-99.779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1359.029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14.931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268.758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993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21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14.931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268.758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494.748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-494.748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864.281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40.041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720.738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993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21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22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40.041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720.738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587.232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-587.232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277.049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25.207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453.726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993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22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23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25.207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453.726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347.886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-347.886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-70.837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13.447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242.046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993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23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24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13.447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242.046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401.697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-401.697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-472.534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31.186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561.348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993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24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25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31.186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561.348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531.711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-531.711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-1004.245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27.893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502.074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993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25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27.893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502.074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290.835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-290.835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-1295.08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3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4.422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79.596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38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27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133.05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4.422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79.596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39.798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93.252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-1201.828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13.305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266.1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38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27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13.305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266.1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208.67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208.67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-993.158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7.562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151.24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9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376.32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2,828.286</a:t>
                      </a: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236" marR="35236" marT="17618" marB="1761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40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713027" cy="815608"/>
            <a:chOff x="430213" y="612775"/>
            <a:chExt cx="2713027" cy="815608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토공량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계산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595313" y="612775"/>
              <a:ext cx="214312" cy="815608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4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(3)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토공량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슬라이드 번호 개체 틀 11"/>
          <p:cNvSpPr txBox="1">
            <a:spLocks/>
          </p:cNvSpPr>
          <p:nvPr/>
        </p:nvSpPr>
        <p:spPr>
          <a:xfrm>
            <a:off x="8143900" y="6492875"/>
            <a:ext cx="1000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Page </a:t>
            </a:r>
            <a:fld id="{FDCE39CA-0208-4D0A-81A5-57EFBD092A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6343650" y="0"/>
            <a:ext cx="280035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Ⅳ.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절토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성토량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40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444500" y="1350404"/>
          <a:ext cx="8191501" cy="4720195"/>
        </p:xfrm>
        <a:graphic>
          <a:graphicData uri="http://schemas.openxmlformats.org/drawingml/2006/table">
            <a:tbl>
              <a:tblPr/>
              <a:tblGrid>
                <a:gridCol w="532856"/>
                <a:gridCol w="532856"/>
                <a:gridCol w="532856"/>
                <a:gridCol w="969289"/>
                <a:gridCol w="969289"/>
                <a:gridCol w="847441"/>
                <a:gridCol w="532856"/>
                <a:gridCol w="532856"/>
                <a:gridCol w="532856"/>
                <a:gridCol w="532856"/>
                <a:gridCol w="532856"/>
                <a:gridCol w="571317"/>
                <a:gridCol w="571317"/>
              </a:tblGrid>
              <a:tr h="277646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바탕"/>
                        </a:rPr>
                        <a:t>절 토 량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성토량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차인토량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누가토량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9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바탕"/>
                        </a:rPr>
                        <a:t>단면적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바탕"/>
                        </a:rPr>
                        <a:t>거리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토량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평균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단면적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거리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바탕"/>
                        </a:rPr>
                        <a:t>보정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토량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평균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76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28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7.563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151.26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263.29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6.97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6.97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256.32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-736.838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18.766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375.32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6.97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76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18.766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375.32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506.31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6.97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6.97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499.34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-237.498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31.865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637.3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6.97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76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30+7.6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31.865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7.6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242.174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231.38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6.97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6.97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224.41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-13.088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29.025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7.6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220.59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6.97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76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30+7.6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31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29.025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13.4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388.935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275.444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6.97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6.97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268.474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255.386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12.086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13.4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161.952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6.97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76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31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32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12.086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16.04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13.22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3.605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9.615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265.001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0.790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10.40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0.724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7.21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76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32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32+9.7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0.790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9.7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5.25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5.445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0.724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9.7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3.77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3.66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1.785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266.786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1.582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9.7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5.64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0.043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9.7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3.55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76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32+9.7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바탕"/>
                        </a:rPr>
                        <a:t>E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바탕"/>
                        </a:rPr>
                        <a:t>점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1.582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10.79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11.385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0.043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6.98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3.49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7.895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274.681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3.961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11.98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20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바탕"/>
                        </a:rPr>
                        <a:t>0.9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바탕"/>
                        </a:rPr>
                        <a:t>0</a:t>
                      </a:r>
                    </a:p>
                  </a:txBody>
                  <a:tcPr marL="57726" marR="57726" marT="28863" marB="288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6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713027" cy="815975"/>
            <a:chOff x="430213" y="612775"/>
            <a:chExt cx="2713027" cy="815975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절토</a:t>
              </a:r>
              <a:r>
                <a:rPr lang="en-US" altLang="ko-K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, </a:t>
              </a:r>
              <a:r>
                <a:rPr lang="ko-KR" altLang="en-US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성토량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 계산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595313" y="612775"/>
              <a:ext cx="214312" cy="815975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4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(3)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최종 </a:t>
            </a:r>
            <a:r>
              <a:rPr lang="ko-KR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성토량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절토량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비교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72550" y="1608886"/>
            <a:ext cx="7393550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AutoNum type="arabicParenBoth"/>
            </a:pPr>
            <a:r>
              <a:rPr lang="ko-KR" altLang="en-US" sz="3600" b="1" dirty="0" smtClean="0">
                <a:latin typeface="HY울릉도M" pitchFamily="18" charset="-127"/>
                <a:ea typeface="HY울릉도M" pitchFamily="18" charset="-127"/>
              </a:rPr>
              <a:t>절 토 량 </a:t>
            </a:r>
            <a:r>
              <a:rPr lang="en-US" altLang="ko-KR" sz="3600" b="1" dirty="0" smtClean="0">
                <a:latin typeface="HY울릉도M" pitchFamily="18" charset="-127"/>
                <a:ea typeface="HY울릉도M" pitchFamily="18" charset="-127"/>
              </a:rPr>
              <a:t>:  4220.345</a:t>
            </a:r>
            <a:r>
              <a:rPr lang="ko-KR" altLang="en-US" sz="3600" dirty="0" smtClean="0"/>
              <a:t> ㎥</a:t>
            </a:r>
          </a:p>
          <a:p>
            <a:pPr marL="342900" indent="-342900">
              <a:buAutoNum type="arabicParenBoth"/>
            </a:pPr>
            <a:endParaRPr lang="en-US" altLang="ko-KR" sz="36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36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FontTx/>
              <a:buAutoNum type="arabicParenBoth"/>
            </a:pPr>
            <a:r>
              <a:rPr lang="ko-KR" altLang="en-US" sz="3600" b="1" dirty="0" smtClean="0">
                <a:latin typeface="HY울릉도M" pitchFamily="18" charset="-127"/>
                <a:ea typeface="HY울릉도M" pitchFamily="18" charset="-127"/>
              </a:rPr>
              <a:t>성 토 량 </a:t>
            </a:r>
            <a:r>
              <a:rPr lang="en-US" altLang="ko-KR" sz="3600" b="1" dirty="0" smtClean="0">
                <a:latin typeface="HY울릉도M" pitchFamily="18" charset="-127"/>
                <a:ea typeface="HY울릉도M" pitchFamily="18" charset="-127"/>
              </a:rPr>
              <a:t>:  3945.664</a:t>
            </a:r>
            <a:r>
              <a:rPr lang="ko-KR" altLang="en-US" sz="3600" dirty="0" smtClean="0"/>
              <a:t> ㎥</a:t>
            </a:r>
          </a:p>
          <a:p>
            <a:pPr marL="342900" indent="-342900">
              <a:buAutoNum type="arabicParenBoth"/>
            </a:pPr>
            <a:endParaRPr lang="en-US" altLang="ko-KR" sz="36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36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FontTx/>
              <a:buAutoNum type="arabicParenBoth"/>
            </a:pPr>
            <a:r>
              <a:rPr lang="ko-KR" altLang="en-US" sz="3600" b="1" dirty="0" smtClean="0">
                <a:latin typeface="HY울릉도M" pitchFamily="18" charset="-127"/>
                <a:ea typeface="HY울릉도M" pitchFamily="18" charset="-127"/>
              </a:rPr>
              <a:t>누가 </a:t>
            </a:r>
            <a:r>
              <a:rPr lang="ko-KR" altLang="en-US" sz="3600" b="1" dirty="0" err="1" smtClean="0">
                <a:latin typeface="HY울릉도M" pitchFamily="18" charset="-127"/>
                <a:ea typeface="HY울릉도M" pitchFamily="18" charset="-127"/>
              </a:rPr>
              <a:t>토량</a:t>
            </a:r>
            <a:r>
              <a:rPr lang="ko-KR" altLang="en-US" sz="3600" b="1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3600" b="1" dirty="0" smtClean="0">
                <a:latin typeface="HY울릉도M" pitchFamily="18" charset="-127"/>
                <a:ea typeface="HY울릉도M" pitchFamily="18" charset="-127"/>
              </a:rPr>
              <a:t>:  274.681</a:t>
            </a:r>
            <a:r>
              <a:rPr lang="ko-KR" altLang="en-US" sz="3600" dirty="0" smtClean="0"/>
              <a:t> ㎥</a:t>
            </a:r>
          </a:p>
          <a:p>
            <a:pPr marL="342900" indent="-342900">
              <a:buAutoNum type="arabicParenBoth"/>
            </a:pPr>
            <a:endParaRPr lang="ko-KR" altLang="en-US" sz="3600" b="1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슬라이드 번호 개체 틀 11"/>
          <p:cNvSpPr txBox="1">
            <a:spLocks/>
          </p:cNvSpPr>
          <p:nvPr/>
        </p:nvSpPr>
        <p:spPr>
          <a:xfrm>
            <a:off x="8143900" y="6492875"/>
            <a:ext cx="1000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Page </a:t>
            </a:r>
            <a:fld id="{FDCE39CA-0208-4D0A-81A5-57EFBD092A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6343650" y="0"/>
            <a:ext cx="280035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Ⅳ.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절토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성토량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계산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/>
          <p:cNvPicPr>
            <a:picLocks noChangeArrowheads="1"/>
          </p:cNvPicPr>
          <p:nvPr/>
        </p:nvPicPr>
        <p:blipFill>
          <a:blip r:embed="rId2" cstate="print"/>
          <a:srcRect t="19952" r="20070" b="3530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17"/>
          <p:cNvSpPr>
            <a:spLocks noChangeArrowheads="1"/>
          </p:cNvSpPr>
          <p:nvPr/>
        </p:nvSpPr>
        <p:spPr bwMode="auto">
          <a:xfrm>
            <a:off x="0" y="2943990"/>
            <a:ext cx="9144000" cy="366713"/>
          </a:xfrm>
          <a:prstGeom prst="rect">
            <a:avLst/>
          </a:prstGeom>
          <a:solidFill>
            <a:srgbClr val="72BFC5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504428" y="3419475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토적도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066758" y="2096086"/>
            <a:ext cx="3066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002060"/>
                </a:solidFill>
                <a:latin typeface="산돌크레용B" pitchFamily="2" charset="-127"/>
                <a:ea typeface="산돌크레용B" pitchFamily="2" charset="-127"/>
              </a:rPr>
              <a:t>토 적 도</a:t>
            </a:r>
            <a:endParaRPr lang="ko-KR" altLang="en-US" sz="4800" dirty="0">
              <a:solidFill>
                <a:srgbClr val="002060"/>
              </a:solidFill>
              <a:latin typeface="산돌크레용B" pitchFamily="2" charset="-127"/>
              <a:ea typeface="산돌크레용B" pitchFamily="2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67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713027" cy="815608"/>
            <a:chOff x="430213" y="612775"/>
            <a:chExt cx="2713027" cy="815608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토적도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595313" y="612775"/>
              <a:ext cx="214312" cy="815608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5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토적도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357938" y="0"/>
            <a:ext cx="2786062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Ⅴ.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토 적 도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슬라이드 번호 개체 틀 11"/>
          <p:cNvSpPr txBox="1">
            <a:spLocks/>
          </p:cNvSpPr>
          <p:nvPr/>
        </p:nvSpPr>
        <p:spPr>
          <a:xfrm>
            <a:off x="8143900" y="6492875"/>
            <a:ext cx="1000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Page </a:t>
            </a:r>
            <a:fld id="{FDCE39CA-0208-4D0A-81A5-57EFBD092A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graphicFrame>
        <p:nvGraphicFramePr>
          <p:cNvPr id="12" name="차트 11"/>
          <p:cNvGraphicFramePr/>
          <p:nvPr/>
        </p:nvGraphicFramePr>
        <p:xfrm>
          <a:off x="537654" y="1443530"/>
          <a:ext cx="7869746" cy="4741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/>
          <p:cNvPicPr>
            <a:picLocks noChangeArrowheads="1"/>
          </p:cNvPicPr>
          <p:nvPr/>
        </p:nvPicPr>
        <p:blipFill>
          <a:blip r:embed="rId2" cstate="print"/>
          <a:srcRect t="19952" r="20070" b="3530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17"/>
          <p:cNvSpPr>
            <a:spLocks noChangeArrowheads="1"/>
          </p:cNvSpPr>
          <p:nvPr/>
        </p:nvSpPr>
        <p:spPr bwMode="auto">
          <a:xfrm>
            <a:off x="0" y="2943990"/>
            <a:ext cx="9144000" cy="366713"/>
          </a:xfrm>
          <a:prstGeom prst="rect">
            <a:avLst/>
          </a:prstGeom>
          <a:solidFill>
            <a:srgbClr val="72BFC5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504428" y="3419475"/>
            <a:ext cx="37433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결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론</a:t>
            </a:r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defRPr/>
            </a:pPr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defRPr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(2)</a:t>
            </a:r>
            <a:r>
              <a:rPr lang="ko-KR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느낀점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066758" y="2096086"/>
            <a:ext cx="3066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002060"/>
                </a:solidFill>
                <a:latin typeface="산돌크레용B" pitchFamily="2" charset="-127"/>
                <a:ea typeface="산돌크레용B" pitchFamily="2" charset="-127"/>
              </a:rPr>
              <a:t>결   </a:t>
            </a:r>
            <a:r>
              <a:rPr lang="ko-KR" altLang="en-US" sz="4800" dirty="0" err="1" smtClean="0">
                <a:solidFill>
                  <a:srgbClr val="002060"/>
                </a:solidFill>
                <a:latin typeface="산돌크레용B" pitchFamily="2" charset="-127"/>
                <a:ea typeface="산돌크레용B" pitchFamily="2" charset="-127"/>
              </a:rPr>
              <a:t>론</a:t>
            </a:r>
            <a:endParaRPr lang="ko-KR" altLang="en-US" sz="4800" dirty="0">
              <a:solidFill>
                <a:srgbClr val="002060"/>
              </a:solidFill>
              <a:latin typeface="산돌크레용B" pitchFamily="2" charset="-127"/>
              <a:ea typeface="산돌크레용B" pitchFamily="2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69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66064" y="710148"/>
            <a:ext cx="43926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ko-KR" sz="1600" dirty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600" dirty="0">
                <a:solidFill>
                  <a:srgbClr val="CC9900"/>
                </a:solidFill>
                <a:latin typeface="HY강B" pitchFamily="18" charset="-127"/>
                <a:ea typeface="HY강B" pitchFamily="18" charset="-127"/>
              </a:rPr>
              <a:t>     </a:t>
            </a:r>
            <a:r>
              <a:rPr lang="en-US" altLang="ko-KR" sz="1600" dirty="0" smtClean="0">
                <a:solidFill>
                  <a:srgbClr val="CC9900"/>
                </a:solidFill>
                <a:latin typeface="HY강B" pitchFamily="18" charset="-127"/>
                <a:ea typeface="HY강B" pitchFamily="18" charset="-127"/>
              </a:rPr>
              <a:t>   </a:t>
            </a:r>
            <a:endParaRPr lang="en-US" altLang="ko-KR" sz="2200" b="1" dirty="0" smtClean="0">
              <a:solidFill>
                <a:schemeClr val="accent5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    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572264" y="0"/>
            <a:ext cx="2571736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종단 야장 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" name="슬라이드 번호 개체 틀 11"/>
          <p:cNvSpPr txBox="1">
            <a:spLocks/>
          </p:cNvSpPr>
          <p:nvPr/>
        </p:nvSpPr>
        <p:spPr>
          <a:xfrm>
            <a:off x="8143900" y="6492875"/>
            <a:ext cx="1000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Page </a:t>
            </a:r>
            <a:fld id="{FDCE39CA-0208-4D0A-81A5-57EFBD092A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7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1290" y="824448"/>
            <a:ext cx="43207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ko-KR" sz="1600" dirty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600" dirty="0">
                <a:solidFill>
                  <a:srgbClr val="CC9900"/>
                </a:solidFill>
                <a:latin typeface="HY강B" pitchFamily="18" charset="-127"/>
                <a:ea typeface="HY강B" pitchFamily="18" charset="-127"/>
              </a:rPr>
              <a:t>     </a:t>
            </a:r>
            <a:r>
              <a:rPr lang="en-US" altLang="ko-KR" sz="1600" dirty="0" smtClean="0">
                <a:solidFill>
                  <a:srgbClr val="CC9900"/>
                </a:solidFill>
                <a:latin typeface="HY강B" pitchFamily="18" charset="-127"/>
                <a:ea typeface="HY강B" pitchFamily="18" charset="-127"/>
              </a:rPr>
              <a:t>   </a:t>
            </a:r>
            <a:endParaRPr lang="en-US" altLang="ko-KR" sz="2200" b="1" dirty="0" smtClean="0">
              <a:solidFill>
                <a:schemeClr val="accent5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    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18464" y="862548"/>
            <a:ext cx="43926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ko-KR" sz="1600" dirty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600" dirty="0">
                <a:solidFill>
                  <a:srgbClr val="CC9900"/>
                </a:solidFill>
                <a:latin typeface="HY강B" pitchFamily="18" charset="-127"/>
                <a:ea typeface="HY강B" pitchFamily="18" charset="-127"/>
              </a:rPr>
              <a:t>     </a:t>
            </a:r>
            <a:r>
              <a:rPr lang="en-US" altLang="ko-KR" sz="1600" dirty="0" smtClean="0">
                <a:solidFill>
                  <a:srgbClr val="CC9900"/>
                </a:solidFill>
                <a:latin typeface="HY강B" pitchFamily="18" charset="-127"/>
                <a:ea typeface="HY강B" pitchFamily="18" charset="-127"/>
              </a:rPr>
              <a:t>   </a:t>
            </a:r>
            <a:endParaRPr lang="en-US" altLang="ko-KR" sz="2200" b="1" dirty="0" smtClean="0">
              <a:solidFill>
                <a:schemeClr val="accent5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     </a:t>
            </a:r>
          </a:p>
        </p:txBody>
      </p:sp>
      <p:pic>
        <p:nvPicPr>
          <p:cNvPr id="13" name="그림 12" descr="종단야장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7811" y="1128391"/>
            <a:ext cx="6468378" cy="46012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713027" cy="815608"/>
            <a:chOff x="430213" y="612775"/>
            <a:chExt cx="2713027" cy="815608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결 </a:t>
              </a:r>
              <a:r>
                <a:rPr lang="ko-KR" altLang="en-US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론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595313" y="612775"/>
              <a:ext cx="214312" cy="815608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6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결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론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48750" y="1519986"/>
            <a:ext cx="7304650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공사 구간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금호방면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~ </a:t>
            </a: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본관 뒤 서편 도로까지   도로 설계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총 길이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: 649.7m</a:t>
            </a: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시공 기면 기울기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: 8.9%</a:t>
            </a: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FontTx/>
              <a:buAutoNum type="arabicParenBoth"/>
            </a:pP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누가 </a:t>
            </a:r>
            <a:r>
              <a:rPr lang="ko-KR" altLang="en-US" sz="2400" b="1" dirty="0" err="1" smtClean="0">
                <a:latin typeface="HY울릉도M" pitchFamily="18" charset="-127"/>
                <a:ea typeface="HY울릉도M" pitchFamily="18" charset="-127"/>
              </a:rPr>
              <a:t>토량</a:t>
            </a: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: 274.681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(㎥)</a:t>
            </a: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차도 폭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3m(</a:t>
            </a: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왕복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2</a:t>
            </a: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차로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),  </a:t>
            </a: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총 </a:t>
            </a:r>
            <a:r>
              <a:rPr lang="ko-KR" altLang="en-US" sz="2400" b="1" dirty="0" err="1" smtClean="0">
                <a:latin typeface="HY울릉도M" pitchFamily="18" charset="-127"/>
                <a:ea typeface="HY울릉도M" pitchFamily="18" charset="-127"/>
              </a:rPr>
              <a:t>차도폭</a:t>
            </a: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 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= 6m</a:t>
            </a: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양쪽에 인도 폭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= 1m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6357938" y="0"/>
            <a:ext cx="2786062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Ⅵ.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토 적 도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슬라이드 번호 개체 틀 11"/>
          <p:cNvSpPr txBox="1">
            <a:spLocks/>
          </p:cNvSpPr>
          <p:nvPr/>
        </p:nvSpPr>
        <p:spPr>
          <a:xfrm>
            <a:off x="8143900" y="6492875"/>
            <a:ext cx="1000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Page </a:t>
            </a:r>
            <a:fld id="{FDCE39CA-0208-4D0A-81A5-57EFBD092A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713027" cy="815608"/>
            <a:chOff x="430213" y="612775"/>
            <a:chExt cx="2713027" cy="815608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결 </a:t>
              </a:r>
              <a:r>
                <a:rPr lang="ko-KR" altLang="en-US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론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595313" y="612775"/>
              <a:ext cx="214312" cy="815608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6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결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론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01125" y="1304926"/>
            <a:ext cx="7361800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357938" y="0"/>
            <a:ext cx="2786062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Ⅵ.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토 적 도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슬라이드 번호 개체 틀 11"/>
          <p:cNvSpPr txBox="1">
            <a:spLocks/>
          </p:cNvSpPr>
          <p:nvPr/>
        </p:nvSpPr>
        <p:spPr>
          <a:xfrm>
            <a:off x="8143900" y="6492875"/>
            <a:ext cx="1000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Page </a:t>
            </a:r>
            <a:fld id="{FDCE39CA-0208-4D0A-81A5-57EFBD092A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49" y="1357313"/>
            <a:ext cx="721042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430213" y="428604"/>
            <a:ext cx="2713027" cy="815608"/>
            <a:chOff x="430213" y="612775"/>
            <a:chExt cx="2713027" cy="815608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850900" y="684213"/>
              <a:ext cx="2292340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결 </a:t>
              </a:r>
              <a:r>
                <a:rPr lang="ko-KR" altLang="en-US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론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595313" y="612775"/>
              <a:ext cx="214312" cy="815608"/>
            </a:xfrm>
            <a:prstGeom prst="rect">
              <a:avLst/>
            </a:prstGeom>
            <a:noFill/>
          </p:spPr>
          <p:txBody>
            <a:bodyPr tIns="0">
              <a:spAutoFit/>
            </a:bodyPr>
            <a:lstStyle/>
            <a:p>
              <a:pPr algn="ctr">
                <a:defRPr/>
              </a:pPr>
              <a:r>
                <a:rPr lang="en-US" altLang="ko-KR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itchFamily="18" charset="-127"/>
                  <a:ea typeface="HY강M" pitchFamily="18" charset="-127"/>
                </a:rPr>
                <a:t>6</a:t>
              </a:r>
              <a:endParaRPr lang="ko-K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30213" y="755650"/>
              <a:ext cx="142875" cy="142875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anchor="ctr" anchorCtr="1"/>
            <a:lstStyle/>
            <a:p>
              <a:pPr algn="ctr">
                <a:defRPr/>
              </a:pPr>
              <a:endParaRPr lang="ko-KR" alt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28662" y="857232"/>
            <a:ext cx="374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(1) </a:t>
            </a:r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느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</a:rPr>
              <a:t> 낀 점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1249" y="1558086"/>
            <a:ext cx="7898375" cy="53860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      </a:t>
            </a:r>
            <a:r>
              <a:rPr lang="ko-KR" altLang="en-US" sz="3200" b="1" dirty="0" smtClean="0">
                <a:latin typeface="HY울릉도M" pitchFamily="18" charset="-127"/>
                <a:ea typeface="HY울릉도M" pitchFamily="18" charset="-127"/>
              </a:rPr>
              <a:t>처음 과제를 받고 처음 실습 장소에 가서 아무것도 없는 산길에서 </a:t>
            </a:r>
            <a:r>
              <a:rPr lang="en-US" altLang="ko-KR" sz="3200" b="1" dirty="0" smtClean="0">
                <a:latin typeface="HY울릉도M" pitchFamily="18" charset="-127"/>
                <a:ea typeface="HY울릉도M" pitchFamily="18" charset="-127"/>
              </a:rPr>
              <a:t>2</a:t>
            </a:r>
            <a:r>
              <a:rPr lang="ko-KR" altLang="en-US" sz="3200" b="1" dirty="0" smtClean="0">
                <a:latin typeface="HY울릉도M" pitchFamily="18" charset="-127"/>
                <a:ea typeface="HY울릉도M" pitchFamily="18" charset="-127"/>
              </a:rPr>
              <a:t>학년 때부터 배운 전공과목을 토대로 도로를 설계하면서 어려울 것 만 같던 설계가 직접 하면서 좀더 이해가 되고 하면 할 수 있다는 것을 느꼈습니다</a:t>
            </a:r>
            <a:r>
              <a:rPr lang="en-US" altLang="ko-KR" sz="3200" b="1" dirty="0" smtClean="0"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 marL="342900" indent="-342900"/>
            <a:r>
              <a:rPr lang="en-US" altLang="ko-KR" sz="3200" b="1" dirty="0" smtClean="0">
                <a:latin typeface="HY울릉도M" pitchFamily="18" charset="-127"/>
                <a:ea typeface="HY울릉도M" pitchFamily="18" charset="-127"/>
              </a:rPr>
              <a:t>   </a:t>
            </a:r>
            <a:r>
              <a:rPr lang="ko-KR" altLang="en-US" sz="3200" b="1" dirty="0" smtClean="0">
                <a:latin typeface="HY울릉도M" pitchFamily="18" charset="-127"/>
                <a:ea typeface="HY울릉도M" pitchFamily="18" charset="-127"/>
              </a:rPr>
              <a:t>앞으로 어떤 설계를 하게 될지는 모르겠지만 이번의 설계를 생각하면서 앞으로도 열심히 수업을 하겠습니다</a:t>
            </a:r>
            <a:r>
              <a:rPr lang="en-US" altLang="ko-KR" sz="3200" b="1" dirty="0" smtClean="0"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 marL="342900" indent="-342900"/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   </a:t>
            </a:r>
          </a:p>
          <a:p>
            <a:pPr marL="342900" indent="-342900"/>
            <a:r>
              <a:rPr lang="en-US" altLang="ko-KR" sz="1600" b="1" dirty="0" smtClean="0">
                <a:latin typeface="HY울릉도M" pitchFamily="18" charset="-127"/>
                <a:ea typeface="HY울릉도M" pitchFamily="18" charset="-127"/>
              </a:rPr>
              <a:t>      </a:t>
            </a:r>
          </a:p>
          <a:p>
            <a:pPr marL="342900" indent="-342900"/>
            <a:r>
              <a:rPr lang="en-US" altLang="ko-KR" sz="1600" b="1" dirty="0" smtClean="0">
                <a:latin typeface="HY울릉도M" pitchFamily="18" charset="-127"/>
                <a:ea typeface="HY울릉도M" pitchFamily="18" charset="-127"/>
              </a:rPr>
              <a:t>     </a:t>
            </a:r>
            <a:r>
              <a:rPr lang="ko-KR" altLang="en-US" sz="1600" b="1" dirty="0" smtClean="0">
                <a:latin typeface="HY울릉도M" pitchFamily="18" charset="-127"/>
                <a:ea typeface="HY울릉도M" pitchFamily="18" charset="-127"/>
              </a:rPr>
              <a:t> </a:t>
            </a:r>
            <a:endParaRPr lang="ko-KR" altLang="en-US" sz="1600" b="1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357938" y="0"/>
            <a:ext cx="2786062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Ⅵ.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토 적 도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슬라이드 번호 개체 틀 11"/>
          <p:cNvSpPr txBox="1">
            <a:spLocks/>
          </p:cNvSpPr>
          <p:nvPr/>
        </p:nvSpPr>
        <p:spPr>
          <a:xfrm>
            <a:off x="8143900" y="6492875"/>
            <a:ext cx="1000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Page </a:t>
            </a:r>
            <a:fld id="{FDCE39CA-0208-4D0A-81A5-57EFBD092A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 descr="111"/>
          <p:cNvPicPr>
            <a:picLocks noChangeAspect="1" noChangeArrowheads="1"/>
          </p:cNvPicPr>
          <p:nvPr/>
        </p:nvPicPr>
        <p:blipFill>
          <a:blip r:embed="rId2" cstate="print"/>
          <a:srcRect t="40868" r="44649" b="4474"/>
          <a:stretch>
            <a:fillRect/>
          </a:stretch>
        </p:blipFill>
        <p:spPr bwMode="auto">
          <a:xfrm>
            <a:off x="0" y="3236913"/>
            <a:ext cx="5475288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6"/>
          <p:cNvPicPr>
            <a:picLocks noChangeArrowheads="1"/>
          </p:cNvPicPr>
          <p:nvPr/>
        </p:nvPicPr>
        <p:blipFill>
          <a:blip r:embed="rId3" cstate="print"/>
          <a:srcRect t="19952" r="20070" b="35301"/>
          <a:stretch>
            <a:fillRect/>
          </a:stretch>
        </p:blipFill>
        <p:spPr bwMode="auto">
          <a:xfrm>
            <a:off x="0" y="3172"/>
            <a:ext cx="9144000" cy="307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직사각형 17"/>
          <p:cNvSpPr>
            <a:spLocks noChangeArrowheads="1"/>
          </p:cNvSpPr>
          <p:nvPr/>
        </p:nvSpPr>
        <p:spPr bwMode="auto">
          <a:xfrm>
            <a:off x="0" y="2943990"/>
            <a:ext cx="9144000" cy="366713"/>
          </a:xfrm>
          <a:prstGeom prst="rect">
            <a:avLst/>
          </a:prstGeom>
          <a:solidFill>
            <a:srgbClr val="72BFC5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026" name="Picture 2" descr="C:\Documents and Settings\Administrator\바탕 화면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3606" y="1715265"/>
            <a:ext cx="4581525" cy="1228725"/>
          </a:xfrm>
          <a:prstGeom prst="rect">
            <a:avLst/>
          </a:prstGeom>
          <a:noFill/>
        </p:spPr>
      </p:pic>
      <p:sp>
        <p:nvSpPr>
          <p:cNvPr id="2050" name="AutoShape 2" descr="PIC8F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73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66064" y="710148"/>
            <a:ext cx="43926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ko-KR" sz="1600" dirty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600" dirty="0">
                <a:solidFill>
                  <a:srgbClr val="CC9900"/>
                </a:solidFill>
                <a:latin typeface="HY강B" pitchFamily="18" charset="-127"/>
                <a:ea typeface="HY강B" pitchFamily="18" charset="-127"/>
              </a:rPr>
              <a:t>     </a:t>
            </a:r>
            <a:r>
              <a:rPr lang="en-US" altLang="ko-KR" sz="1600" dirty="0" smtClean="0">
                <a:solidFill>
                  <a:srgbClr val="CC9900"/>
                </a:solidFill>
                <a:latin typeface="HY강B" pitchFamily="18" charset="-127"/>
                <a:ea typeface="HY강B" pitchFamily="18" charset="-127"/>
              </a:rPr>
              <a:t>   </a:t>
            </a:r>
            <a:endParaRPr lang="en-US" altLang="ko-KR" sz="2200" b="1" dirty="0" smtClean="0">
              <a:solidFill>
                <a:schemeClr val="accent5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    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572264" y="0"/>
            <a:ext cx="2571736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 야장 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(1)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" name="슬라이드 번호 개체 틀 11"/>
          <p:cNvSpPr txBox="1">
            <a:spLocks/>
          </p:cNvSpPr>
          <p:nvPr/>
        </p:nvSpPr>
        <p:spPr>
          <a:xfrm>
            <a:off x="8143900" y="6515100"/>
            <a:ext cx="1000100" cy="3429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Page </a:t>
            </a:r>
            <a:fld id="{FDCE39CA-0208-4D0A-81A5-57EFBD092A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8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1290" y="824448"/>
            <a:ext cx="43207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ko-KR" sz="1600" dirty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600" dirty="0">
                <a:solidFill>
                  <a:srgbClr val="CC9900"/>
                </a:solidFill>
                <a:latin typeface="HY강B" pitchFamily="18" charset="-127"/>
                <a:ea typeface="HY강B" pitchFamily="18" charset="-127"/>
              </a:rPr>
              <a:t>     </a:t>
            </a:r>
            <a:r>
              <a:rPr lang="en-US" altLang="ko-KR" sz="1600" dirty="0" smtClean="0">
                <a:solidFill>
                  <a:srgbClr val="CC9900"/>
                </a:solidFill>
                <a:latin typeface="HY강B" pitchFamily="18" charset="-127"/>
                <a:ea typeface="HY강B" pitchFamily="18" charset="-127"/>
              </a:rPr>
              <a:t>   </a:t>
            </a:r>
            <a:endParaRPr lang="en-US" altLang="ko-KR" sz="2200" b="1" dirty="0" smtClean="0">
              <a:solidFill>
                <a:schemeClr val="accent5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    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18464" y="862548"/>
            <a:ext cx="43926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ko-KR" sz="1600" dirty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600" dirty="0">
                <a:solidFill>
                  <a:srgbClr val="CC9900"/>
                </a:solidFill>
                <a:latin typeface="HY강B" pitchFamily="18" charset="-127"/>
                <a:ea typeface="HY강B" pitchFamily="18" charset="-127"/>
              </a:rPr>
              <a:t>     </a:t>
            </a:r>
            <a:r>
              <a:rPr lang="en-US" altLang="ko-KR" sz="1600" dirty="0" smtClean="0">
                <a:solidFill>
                  <a:srgbClr val="CC9900"/>
                </a:solidFill>
                <a:latin typeface="HY강B" pitchFamily="18" charset="-127"/>
                <a:ea typeface="HY강B" pitchFamily="18" charset="-127"/>
              </a:rPr>
              <a:t>   </a:t>
            </a:r>
            <a:endParaRPr lang="en-US" altLang="ko-KR" sz="2200" b="1" dirty="0" smtClean="0">
              <a:solidFill>
                <a:schemeClr val="accent5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200" b="1" dirty="0" smtClean="0">
                <a:solidFill>
                  <a:schemeClr val="accent5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     </a:t>
            </a:r>
          </a:p>
        </p:txBody>
      </p:sp>
      <p:pic>
        <p:nvPicPr>
          <p:cNvPr id="14" name="그림 13" descr="횡단야장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075126"/>
            <a:ext cx="6800850" cy="48085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572264" y="0"/>
            <a:ext cx="2571736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횡단 야장 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(2)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" name="슬라이드 번호 개체 틀 11"/>
          <p:cNvSpPr txBox="1">
            <a:spLocks/>
          </p:cNvSpPr>
          <p:nvPr/>
        </p:nvSpPr>
        <p:spPr>
          <a:xfrm>
            <a:off x="8143900" y="6492875"/>
            <a:ext cx="1000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Page </a:t>
            </a:r>
            <a:fld id="{FDCE39CA-0208-4D0A-81A5-57EFBD092A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9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65" y="6400795"/>
            <a:ext cx="25860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도로 기하 구조 설계</a:t>
            </a:r>
            <a:endParaRPr lang="ko-KR" altLang="en-US" dirty="0"/>
          </a:p>
        </p:txBody>
      </p:sp>
      <p:pic>
        <p:nvPicPr>
          <p:cNvPr id="7" name="그림 6" descr="횡단야장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092" y="1094629"/>
            <a:ext cx="6991783" cy="49435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10199</TotalTime>
  <Words>3431</Words>
  <Application>Microsoft Office PowerPoint</Application>
  <PresentationFormat>화면 슬라이드 쇼(4:3)</PresentationFormat>
  <Paragraphs>1881</Paragraphs>
  <Slides>73</Slides>
  <Notes>52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73</vt:i4>
      </vt:variant>
    </vt:vector>
  </HeadingPairs>
  <TitlesOfParts>
    <vt:vector size="75" baseType="lpstr">
      <vt:lpstr>2_Office 테마</vt:lpstr>
      <vt:lpstr>고구려 벽화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슬라이드 71</vt:lpstr>
      <vt:lpstr>슬라이드 72</vt:lpstr>
      <vt:lpstr>슬라이드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이재영</dc:creator>
  <cp:lastModifiedBy>lee seon oh</cp:lastModifiedBy>
  <cp:revision>908</cp:revision>
  <dcterms:created xsi:type="dcterms:W3CDTF">2010-04-14T09:14:38Z</dcterms:created>
  <dcterms:modified xsi:type="dcterms:W3CDTF">2010-11-05T10:01:52Z</dcterms:modified>
</cp:coreProperties>
</file>