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8" r:id="rId3"/>
    <p:sldId id="292" r:id="rId4"/>
    <p:sldId id="294" r:id="rId5"/>
    <p:sldId id="304" r:id="rId6"/>
    <p:sldId id="305" r:id="rId7"/>
    <p:sldId id="306" r:id="rId8"/>
    <p:sldId id="307" r:id="rId9"/>
    <p:sldId id="308" r:id="rId10"/>
    <p:sldId id="291" r:id="rId11"/>
    <p:sldId id="259" r:id="rId12"/>
  </p:sldIdLst>
  <p:sldSz cx="9144000" cy="6858000" type="screen4x3"/>
  <p:notesSz cx="6858000" cy="91440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4400" kern="1200">
        <a:solidFill>
          <a:schemeClr val="tx2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4D4D4D"/>
    <a:srgbClr val="CC0000"/>
    <a:srgbClr val="333333"/>
    <a:srgbClr val="FF505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86451" autoAdjust="0"/>
  </p:normalViewPr>
  <p:slideViewPr>
    <p:cSldViewPr>
      <p:cViewPr varScale="1">
        <p:scale>
          <a:sx n="67" d="100"/>
          <a:sy n="67" d="100"/>
        </p:scale>
        <p:origin x="-12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CA209F6-3F96-4C5F-BC08-8574C7B9ADE7}" type="datetimeFigureOut">
              <a:rPr lang="ko-KR" altLang="en-US"/>
              <a:pPr>
                <a:defRPr/>
              </a:pPr>
              <a:t>2010-09-28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dirty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C2BAA2E-C6F9-4339-B97B-0C4CE3B584D7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 smtClean="0"/>
          </a:p>
        </p:txBody>
      </p:sp>
      <p:sp>
        <p:nvSpPr>
          <p:cNvPr id="3072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A1A969-123A-4634-AD4B-5DA5A1B1EB06}" type="slidenum">
              <a:rPr lang="ko-KR" altLang="en-US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 smtClean="0"/>
          </a:p>
        </p:txBody>
      </p:sp>
      <p:sp>
        <p:nvSpPr>
          <p:cNvPr id="317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A1958D-9FA3-4573-9B41-182EE05DC613}" type="slidenum">
              <a:rPr lang="ko-KR" altLang="en-US"/>
              <a:pPr/>
              <a:t>7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 smtClean="0"/>
          </a:p>
        </p:txBody>
      </p:sp>
      <p:sp>
        <p:nvSpPr>
          <p:cNvPr id="317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A1958D-9FA3-4573-9B41-182EE05DC613}" type="slidenum">
              <a:rPr lang="ko-KR" altLang="en-US"/>
              <a:pPr/>
              <a:t>8</a:t>
            </a:fld>
            <a:endParaRPr lang="ko-KR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 smtClean="0"/>
          </a:p>
        </p:txBody>
      </p:sp>
      <p:sp>
        <p:nvSpPr>
          <p:cNvPr id="317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A1958D-9FA3-4573-9B41-182EE05DC613}" type="slidenum">
              <a:rPr lang="ko-KR" altLang="en-US"/>
              <a:pPr/>
              <a:t>9</a:t>
            </a:fld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9F034-B07C-4DCA-A17B-463A78CD8D3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9C07-5510-4733-9AC6-F1B83996A55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F31D5-D2D4-4516-9EBA-6BD5453A029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B7D91-8300-4F54-B204-6FB702B708A9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6972E-C443-4D67-8C74-A087373E295F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15A8F-3CBF-4331-B417-91A6CA73208B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EDE1C-481E-4EF6-BB07-D561199E4F49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94628-48F8-469B-8C5B-FC324FF3D5D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B4CF8-229D-497E-9757-FC3ABFE0684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E28E8-1ABA-4B1B-A98E-4B8505FC2F55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4C17E-C14A-4742-8D65-C2D68554D78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7E065B0-E99F-4873-B61E-EB8D04C92108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8538" y="1341438"/>
            <a:ext cx="6480175" cy="890587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solidFill>
                  <a:srgbClr val="FF0066"/>
                </a:solidFill>
                <a:latin typeface="HY얕은샘물M" pitchFamily="18" charset="-127"/>
                <a:ea typeface="HY얕은샘물M" pitchFamily="18" charset="-127"/>
              </a:rPr>
              <a:t>토   목   종   합   설   계</a:t>
            </a:r>
            <a:endParaRPr lang="en-US" altLang="ko-KR" dirty="0" smtClean="0">
              <a:solidFill>
                <a:srgbClr val="FF0066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286375" y="2428875"/>
            <a:ext cx="22431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altLang="ko-KR" sz="4000" kern="0" dirty="0" smtClean="0">
                <a:solidFill>
                  <a:srgbClr val="4D4D4D"/>
                </a:solidFill>
                <a:latin typeface="HY얕은샘물M" pitchFamily="18" charset="-127"/>
                <a:ea typeface="HY얕은샘물M" pitchFamily="18" charset="-127"/>
                <a:cs typeface="+mj-cs"/>
              </a:rPr>
              <a:t>3</a:t>
            </a:r>
            <a:r>
              <a:rPr lang="ko-KR" altLang="en-US" sz="4000" kern="0" dirty="0" smtClean="0">
                <a:solidFill>
                  <a:srgbClr val="4D4D4D"/>
                </a:solidFill>
                <a:latin typeface="HY얕은샘물M" pitchFamily="18" charset="-127"/>
                <a:ea typeface="HY얕은샘물M" pitchFamily="18" charset="-127"/>
                <a:cs typeface="+mj-cs"/>
              </a:rPr>
              <a:t>조 </a:t>
            </a:r>
            <a:r>
              <a:rPr lang="en-US" altLang="ko-KR" sz="4000" kern="0" dirty="0" smtClean="0">
                <a:solidFill>
                  <a:srgbClr val="4D4D4D"/>
                </a:solidFill>
                <a:latin typeface="HY얕은샘물M" pitchFamily="18" charset="-127"/>
                <a:ea typeface="HY얕은샘물M" pitchFamily="18" charset="-127"/>
                <a:cs typeface="+mj-cs"/>
              </a:rPr>
              <a:t>Fellow 3</a:t>
            </a:r>
            <a:endParaRPr lang="en-US" altLang="ko-KR" sz="4000" kern="0" dirty="0">
              <a:solidFill>
                <a:srgbClr val="4D4D4D"/>
              </a:solidFill>
              <a:latin typeface="HY얕은샘물M" pitchFamily="18" charset="-127"/>
              <a:ea typeface="HY얕은샘물M" pitchFamily="18" charset="-127"/>
              <a:cs typeface="+mj-cs"/>
            </a:endParaRPr>
          </a:p>
        </p:txBody>
      </p:sp>
      <p:sp>
        <p:nvSpPr>
          <p:cNvPr id="2052" name="Rectangle 18"/>
          <p:cNvSpPr>
            <a:spLocks noChangeArrowheads="1"/>
          </p:cNvSpPr>
          <p:nvPr/>
        </p:nvSpPr>
        <p:spPr bwMode="auto">
          <a:xfrm>
            <a:off x="6357938" y="2914650"/>
            <a:ext cx="228600" cy="228600"/>
          </a:xfrm>
          <a:prstGeom prst="rect">
            <a:avLst/>
          </a:prstGeom>
          <a:noFill/>
          <a:ln w="25400">
            <a:solidFill>
              <a:srgbClr val="3333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6357938" y="3357563"/>
            <a:ext cx="228600" cy="228600"/>
          </a:xfrm>
          <a:prstGeom prst="rect">
            <a:avLst/>
          </a:prstGeom>
          <a:noFill/>
          <a:ln w="25400">
            <a:solidFill>
              <a:srgbClr val="3333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2054" name="Rectangle 18"/>
          <p:cNvSpPr>
            <a:spLocks noChangeArrowheads="1"/>
          </p:cNvSpPr>
          <p:nvPr/>
        </p:nvSpPr>
        <p:spPr bwMode="auto">
          <a:xfrm>
            <a:off x="6357938" y="3814764"/>
            <a:ext cx="228600" cy="228600"/>
          </a:xfrm>
          <a:prstGeom prst="rect">
            <a:avLst/>
          </a:prstGeom>
          <a:noFill/>
          <a:ln w="25400">
            <a:solidFill>
              <a:srgbClr val="3333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2055" name="Rectangle 18"/>
          <p:cNvSpPr>
            <a:spLocks noChangeArrowheads="1"/>
          </p:cNvSpPr>
          <p:nvPr/>
        </p:nvSpPr>
        <p:spPr bwMode="auto">
          <a:xfrm>
            <a:off x="6372200" y="4263952"/>
            <a:ext cx="228600" cy="228600"/>
          </a:xfrm>
          <a:prstGeom prst="rect">
            <a:avLst/>
          </a:prstGeom>
          <a:noFill/>
          <a:ln w="25400">
            <a:solidFill>
              <a:srgbClr val="3333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6804248" y="2852936"/>
            <a:ext cx="17588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4D4D4D"/>
                </a:solidFill>
                <a:latin typeface="Arial" charset="0"/>
              </a:rPr>
              <a:t>구현태 </a:t>
            </a:r>
            <a:r>
              <a:rPr lang="en-US" altLang="ko-KR" sz="1600" b="1" dirty="0" smtClean="0">
                <a:solidFill>
                  <a:srgbClr val="4D4D4D"/>
                </a:solidFill>
                <a:latin typeface="Arial" charset="0"/>
              </a:rPr>
              <a:t>20224674</a:t>
            </a:r>
            <a:endParaRPr lang="en-US" altLang="ko-KR" sz="1600" b="1" dirty="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6804248" y="3284984"/>
            <a:ext cx="21602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4D4D4D"/>
                </a:solidFill>
                <a:latin typeface="Arial" charset="0"/>
              </a:rPr>
              <a:t>박건용 </a:t>
            </a:r>
            <a:r>
              <a:rPr lang="en-US" altLang="ko-KR" sz="1600" b="1" dirty="0" smtClean="0">
                <a:solidFill>
                  <a:srgbClr val="4D4D4D"/>
                </a:solidFill>
                <a:latin typeface="Arial" charset="0"/>
              </a:rPr>
              <a:t>20225165</a:t>
            </a:r>
            <a:endParaRPr lang="en-US" altLang="ko-KR" sz="1600" b="1" dirty="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6818312" y="3786188"/>
            <a:ext cx="19301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4D4D4D"/>
                </a:solidFill>
                <a:latin typeface="Arial" charset="0"/>
              </a:rPr>
              <a:t>박재형 </a:t>
            </a:r>
            <a:r>
              <a:rPr lang="en-US" altLang="ko-KR" sz="1600" b="1" dirty="0" smtClean="0">
                <a:solidFill>
                  <a:srgbClr val="4D4D4D"/>
                </a:solidFill>
                <a:latin typeface="Arial" charset="0"/>
              </a:rPr>
              <a:t>20224674</a:t>
            </a:r>
          </a:p>
        </p:txBody>
      </p:sp>
      <p:pic>
        <p:nvPicPr>
          <p:cNvPr id="2061" name="Picture 16" descr="http://www.perrypubliclibrary.org/Kids/Images/mous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748754">
            <a:off x="3302529" y="2528842"/>
            <a:ext cx="1448226" cy="1288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6357938" y="4761733"/>
            <a:ext cx="228600" cy="228600"/>
          </a:xfrm>
          <a:prstGeom prst="rect">
            <a:avLst/>
          </a:prstGeom>
          <a:noFill/>
          <a:ln w="25400">
            <a:solidFill>
              <a:srgbClr val="3333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804248" y="4725144"/>
            <a:ext cx="20882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4D4D4D"/>
                </a:solidFill>
                <a:latin typeface="Arial" charset="0"/>
              </a:rPr>
              <a:t>김은진 </a:t>
            </a:r>
            <a:r>
              <a:rPr lang="en-US" altLang="ko-KR" sz="1600" b="1" dirty="0" smtClean="0">
                <a:solidFill>
                  <a:srgbClr val="4D4D4D"/>
                </a:solidFill>
                <a:latin typeface="Arial" charset="0"/>
              </a:rPr>
              <a:t>20524701</a:t>
            </a:r>
            <a:endParaRPr lang="en-US" altLang="ko-KR" sz="1600" b="1" dirty="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372200" y="5272632"/>
            <a:ext cx="228600" cy="228600"/>
          </a:xfrm>
          <a:prstGeom prst="rect">
            <a:avLst/>
          </a:prstGeom>
          <a:noFill/>
          <a:ln w="25400">
            <a:solidFill>
              <a:srgbClr val="3333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804248" y="5747544"/>
            <a:ext cx="20162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4D4D4D"/>
                </a:solidFill>
                <a:latin typeface="Arial" charset="0"/>
              </a:rPr>
              <a:t>이상옥 </a:t>
            </a:r>
            <a:r>
              <a:rPr lang="en-US" altLang="ko-KR" sz="1600" b="1" dirty="0" smtClean="0">
                <a:solidFill>
                  <a:srgbClr val="4D4D4D"/>
                </a:solidFill>
                <a:latin typeface="Arial" charset="0"/>
              </a:rPr>
              <a:t>20525496</a:t>
            </a:r>
            <a:endParaRPr lang="en-US" altLang="ko-KR" sz="1600" b="1" dirty="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380584" y="5813648"/>
            <a:ext cx="228600" cy="228600"/>
          </a:xfrm>
          <a:prstGeom prst="rect">
            <a:avLst/>
          </a:prstGeom>
          <a:noFill/>
          <a:ln w="25400">
            <a:solidFill>
              <a:srgbClr val="3333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6804248" y="5229200"/>
            <a:ext cx="1800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4D4D4D"/>
                </a:solidFill>
                <a:latin typeface="Arial" charset="0"/>
              </a:rPr>
              <a:t>박혜림 </a:t>
            </a:r>
            <a:r>
              <a:rPr lang="en-US" altLang="ko-KR" sz="1600" b="1" dirty="0" smtClean="0">
                <a:solidFill>
                  <a:srgbClr val="4D4D4D"/>
                </a:solidFill>
                <a:latin typeface="Arial" charset="0"/>
              </a:rPr>
              <a:t>20627653</a:t>
            </a:r>
            <a:endParaRPr lang="en-US" altLang="ko-KR" sz="1600" b="1" dirty="0">
              <a:solidFill>
                <a:srgbClr val="4D4D4D"/>
              </a:solidFill>
              <a:latin typeface="Arial" charset="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6804248" y="4221088"/>
            <a:ext cx="23397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4D4D4D"/>
                </a:solidFill>
                <a:latin typeface="Arial" charset="0"/>
              </a:rPr>
              <a:t>주지훈 </a:t>
            </a:r>
            <a:r>
              <a:rPr lang="en-US" altLang="ko-KR" sz="1600" b="1" dirty="0" smtClean="0">
                <a:solidFill>
                  <a:srgbClr val="4D4D4D"/>
                </a:solidFill>
                <a:latin typeface="Arial" charset="0"/>
              </a:rPr>
              <a:t>20326174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title"/>
          </p:nvPr>
        </p:nvSpPr>
        <p:spPr>
          <a:xfrm>
            <a:off x="2195736" y="908720"/>
            <a:ext cx="5256584" cy="526380"/>
          </a:xfrm>
          <a:noFill/>
        </p:spPr>
        <p:txBody>
          <a:bodyPr/>
          <a:lstStyle/>
          <a:p>
            <a:pPr algn="just" eaLnBrk="1" hangingPunct="1">
              <a:buFont typeface="Wingdings" pitchFamily="2" charset="2"/>
              <a:buChar char="u"/>
            </a:pPr>
            <a:r>
              <a:rPr lang="ko-KR" altLang="en-US" sz="4800" dirty="0" smtClean="0"/>
              <a:t>프로젝트 선정</a:t>
            </a:r>
            <a:endParaRPr lang="en-US" altLang="ko-KR" sz="4800" dirty="0" smtClean="0"/>
          </a:p>
        </p:txBody>
      </p:sp>
      <p:sp>
        <p:nvSpPr>
          <p:cNvPr id="7" name="텍스트 개체 틀 6"/>
          <p:cNvSpPr>
            <a:spLocks noGrp="1"/>
          </p:cNvSpPr>
          <p:nvPr>
            <p:ph type="body" sz="half" idx="2"/>
          </p:nvPr>
        </p:nvSpPr>
        <p:spPr>
          <a:xfrm>
            <a:off x="971600" y="1916832"/>
            <a:ext cx="3456384" cy="4425355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sz="1800" b="1" dirty="0" smtClean="0"/>
              <a:t>평가와 미팅에서 나온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r>
              <a:rPr lang="ko-KR" altLang="en-US" sz="1800" b="1" dirty="0" smtClean="0"/>
              <a:t>결과로</a:t>
            </a: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자료수집의 용이성</a:t>
            </a:r>
            <a:r>
              <a:rPr lang="en-US" altLang="ko-KR" sz="1800" b="1" dirty="0" smtClean="0"/>
              <a:t>,</a:t>
            </a:r>
          </a:p>
          <a:p>
            <a:endParaRPr lang="en-US" altLang="ko-KR" sz="1800" b="1" dirty="0" smtClean="0"/>
          </a:p>
          <a:p>
            <a:r>
              <a:rPr lang="ko-KR" altLang="en-US" sz="1800" b="1" dirty="0" smtClean="0"/>
              <a:t>기술력 </a:t>
            </a:r>
            <a:r>
              <a:rPr lang="en-US" altLang="ko-KR" sz="1800" b="1" dirty="0" smtClean="0"/>
              <a:t>, </a:t>
            </a:r>
            <a:r>
              <a:rPr lang="ko-KR" altLang="en-US" sz="1800" b="1" dirty="0" smtClean="0"/>
              <a:t>실현</a:t>
            </a:r>
            <a:r>
              <a:rPr lang="en-US" altLang="ko-KR" sz="1800" b="1" dirty="0" smtClean="0"/>
              <a:t> </a:t>
            </a:r>
            <a:r>
              <a:rPr lang="ko-KR" altLang="en-US" sz="1800" b="1" dirty="0" smtClean="0"/>
              <a:t>가능성 면에서 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r>
              <a:rPr lang="ko-KR" altLang="en-US" sz="1800" b="1" dirty="0" smtClean="0"/>
              <a:t>높은 점수를  얻은 장애인 전용</a:t>
            </a:r>
            <a:endParaRPr lang="en-US" altLang="ko-KR" sz="1800" b="1" dirty="0" smtClean="0"/>
          </a:p>
          <a:p>
            <a:endParaRPr lang="en-US" altLang="ko-KR" sz="1800" b="1" dirty="0" smtClean="0"/>
          </a:p>
          <a:p>
            <a:r>
              <a:rPr lang="ko-KR" altLang="en-US" sz="1800" b="1" dirty="0" smtClean="0"/>
              <a:t>도로를</a:t>
            </a:r>
            <a:r>
              <a:rPr lang="en-US" altLang="ko-KR" sz="1800" b="1" dirty="0" smtClean="0"/>
              <a:t>  </a:t>
            </a:r>
            <a:r>
              <a:rPr lang="ko-KR" altLang="en-US" sz="1800" b="1" dirty="0" smtClean="0"/>
              <a:t>선정하였습니다</a:t>
            </a:r>
            <a:r>
              <a:rPr lang="en-US" altLang="ko-KR" sz="1800" b="1" dirty="0" smtClean="0"/>
              <a:t>.</a:t>
            </a:r>
          </a:p>
        </p:txBody>
      </p:sp>
      <p:sp>
        <p:nvSpPr>
          <p:cNvPr id="9220" name="Line 7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4716016" y="1700808"/>
            <a:ext cx="3240360" cy="52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장애인 전용도로</a:t>
            </a:r>
            <a:endParaRPr kumimoji="1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 descr="B_010813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492896"/>
            <a:ext cx="2995441" cy="374441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1700808"/>
            <a:ext cx="4464496" cy="2922240"/>
          </a:xfrm>
        </p:spPr>
        <p:txBody>
          <a:bodyPr/>
          <a:lstStyle/>
          <a:p>
            <a:pPr eaLnBrk="1" hangingPunct="1"/>
            <a:r>
              <a:rPr lang="en-US" altLang="ko-KR" sz="9600" b="1" dirty="0" smtClean="0">
                <a:solidFill>
                  <a:srgbClr val="333333"/>
                </a:solidFill>
                <a:latin typeface="HY얕은샘물M" pitchFamily="18" charset="-127"/>
                <a:ea typeface="HY얕은샘물M" pitchFamily="18" charset="-127"/>
              </a:rPr>
              <a:t>E N D</a:t>
            </a:r>
            <a:br>
              <a:rPr lang="en-US" altLang="ko-KR" sz="9600" b="1" dirty="0" smtClean="0">
                <a:solidFill>
                  <a:srgbClr val="333333"/>
                </a:solidFill>
                <a:latin typeface="HY얕은샘물M" pitchFamily="18" charset="-127"/>
                <a:ea typeface="HY얕은샘물M" pitchFamily="18" charset="-127"/>
              </a:rPr>
            </a:br>
            <a:r>
              <a:rPr lang="ko-KR" altLang="en-US" sz="9600" b="1" dirty="0" smtClean="0">
                <a:solidFill>
                  <a:srgbClr val="333333"/>
                </a:solidFill>
                <a:latin typeface="HY얕은샘물M" pitchFamily="18" charset="-127"/>
                <a:ea typeface="HY얕은샘물M" pitchFamily="18" charset="-127"/>
              </a:rPr>
              <a:t>감사합니다</a:t>
            </a:r>
            <a:endParaRPr lang="en-US" altLang="ko-KR" sz="9600" b="1" dirty="0" smtClean="0">
              <a:solidFill>
                <a:srgbClr val="333333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27584" y="1628800"/>
            <a:ext cx="6696075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altLang="ko-KR" sz="16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1600" b="1" dirty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r>
              <a:rPr lang="ko-KR" altLang="en-US" sz="4000" b="1" dirty="0" smtClean="0">
                <a:latin typeface="Arial" charset="0"/>
                <a:ea typeface="굴림체" pitchFamily="49" charset="-127"/>
                <a:cs typeface="Arial" charset="0"/>
              </a:rPr>
              <a:t>˚ 프로젝트 후보선정</a:t>
            </a:r>
            <a:endParaRPr lang="en-US" altLang="ko-KR" sz="40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r>
              <a:rPr lang="en-US" altLang="ko-KR" sz="4000" b="1" dirty="0" smtClean="0">
                <a:latin typeface="Arial" charset="0"/>
                <a:ea typeface="굴림체" pitchFamily="49" charset="-127"/>
                <a:cs typeface="Arial" charset="0"/>
              </a:rPr>
              <a:t>  </a:t>
            </a:r>
          </a:p>
          <a:p>
            <a:pPr algn="just"/>
            <a:r>
              <a:rPr lang="ko-KR" altLang="en-US" sz="4000" b="1" dirty="0" smtClean="0">
                <a:latin typeface="Arial" charset="0"/>
                <a:ea typeface="굴림체" pitchFamily="49" charset="-127"/>
                <a:cs typeface="Arial" charset="0"/>
              </a:rPr>
              <a:t>˚ 프로젝트 </a:t>
            </a:r>
            <a:r>
              <a:rPr lang="ko-KR" altLang="en-US" sz="4000" b="1" dirty="0" err="1" smtClean="0">
                <a:latin typeface="Arial" charset="0"/>
                <a:ea typeface="굴림체" pitchFamily="49" charset="-127"/>
                <a:cs typeface="Arial" charset="0"/>
              </a:rPr>
              <a:t>후보별</a:t>
            </a:r>
            <a:r>
              <a:rPr lang="ko-KR" altLang="en-US" sz="4000" b="1" dirty="0" smtClean="0">
                <a:latin typeface="Arial" charset="0"/>
                <a:ea typeface="굴림체" pitchFamily="49" charset="-127"/>
                <a:cs typeface="Arial" charset="0"/>
              </a:rPr>
              <a:t>  평가</a:t>
            </a:r>
            <a:endParaRPr lang="en-US" altLang="ko-KR" sz="40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40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r>
              <a:rPr lang="ko-KR" altLang="en-US" sz="4000" b="1" dirty="0" smtClean="0">
                <a:latin typeface="Arial" charset="0"/>
                <a:ea typeface="굴림체" pitchFamily="49" charset="-127"/>
                <a:cs typeface="Arial" charset="0"/>
              </a:rPr>
              <a:t>˚ 프로젝트  선정</a:t>
            </a:r>
            <a:endParaRPr lang="en-US" altLang="ko-KR" sz="40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40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40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28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2800" b="1" dirty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2800" b="1" dirty="0" smtClean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1600" b="1" dirty="0">
              <a:latin typeface="Arial" charset="0"/>
              <a:ea typeface="굴림체" pitchFamily="49" charset="-127"/>
              <a:cs typeface="Arial" charset="0"/>
            </a:endParaRPr>
          </a:p>
          <a:p>
            <a:pPr algn="just"/>
            <a:endParaRPr lang="en-US" altLang="ko-KR" sz="1600" dirty="0">
              <a:latin typeface="굴림체" pitchFamily="49" charset="-127"/>
              <a:ea typeface="굴림체" pitchFamily="49" charset="-127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1331913" y="836613"/>
            <a:ext cx="5976937" cy="647700"/>
          </a:xfrm>
        </p:spPr>
        <p:txBody>
          <a:bodyPr/>
          <a:lstStyle/>
          <a:p>
            <a:pPr algn="l" eaLnBrk="1" hangingPunct="1"/>
            <a:r>
              <a:rPr lang="ko-KR" altLang="en-US" sz="8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목 차</a:t>
            </a:r>
            <a:endParaRPr lang="ko-KR" altLang="ko-KR" sz="8000" dirty="0" smtClean="0">
              <a:solidFill>
                <a:schemeClr val="tx1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>
          <a:xfrm>
            <a:off x="1331913" y="836613"/>
            <a:ext cx="5976937" cy="647700"/>
          </a:xfrm>
          <a:noFill/>
        </p:spPr>
        <p:txBody>
          <a:bodyPr/>
          <a:lstStyle/>
          <a:p>
            <a:pPr algn="l" eaLnBrk="1" hangingPunct="1"/>
            <a:r>
              <a:rPr lang="ko-KR" altLang="en-US" sz="40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프</a:t>
            </a:r>
            <a:r>
              <a:rPr lang="ko-KR" altLang="en-US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40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로</a:t>
            </a:r>
            <a:r>
              <a:rPr lang="ko-KR" altLang="en-US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40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젝</a:t>
            </a:r>
            <a:r>
              <a:rPr lang="ko-KR" altLang="en-US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40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트</a:t>
            </a:r>
            <a:r>
              <a:rPr lang="ko-KR" altLang="en-US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후 보 선 정</a:t>
            </a:r>
            <a:endParaRPr lang="en-US" altLang="ko-KR" sz="4000" dirty="0" smtClean="0">
              <a:solidFill>
                <a:schemeClr val="tx1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  <p:sp>
        <p:nvSpPr>
          <p:cNvPr id="4099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/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0" y="1982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/>
          </a:p>
        </p:txBody>
      </p:sp>
      <p:graphicFrame>
        <p:nvGraphicFramePr>
          <p:cNvPr id="56438" name="Group 118"/>
          <p:cNvGraphicFramePr>
            <a:graphicFrameLocks noGrp="1"/>
          </p:cNvGraphicFramePr>
          <p:nvPr/>
        </p:nvGraphicFramePr>
        <p:xfrm>
          <a:off x="1043608" y="1628800"/>
          <a:ext cx="6553200" cy="4852354"/>
        </p:xfrm>
        <a:graphic>
          <a:graphicData uri="http://schemas.openxmlformats.org/drawingml/2006/table">
            <a:tbl>
              <a:tblPr/>
              <a:tblGrid>
                <a:gridCol w="1368425"/>
                <a:gridCol w="1584325"/>
                <a:gridCol w="360045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목 </a:t>
                      </a: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록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번 호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프 로 젝 트 후 보</a:t>
                      </a:r>
                      <a:endParaRPr kumimoji="1" lang="en-US" altLang="ko-KR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후보 선정자 의 견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43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1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장애인 전용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도로설계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장애학우들을 위해 위험성 적고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편안한 도로 설치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2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교내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모노레일 설치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학생들의 편의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,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학교의  </a:t>
                      </a: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랜드마크가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될 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수 있다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.</a:t>
                      </a:r>
                      <a:endParaRPr kumimoji="1" lang="ko-KR" alt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3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버스 종점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회전식 원형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교차로 설치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</a:t>
                      </a:r>
                      <a:r>
                        <a:rPr kumimoji="1" lang="ko-KR" altLang="en-US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평사길에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서 나오는 차량과  버스 종점에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들어가는 버스와의 사고위험성 때문에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굴림체" pitchFamily="49" charset="-127"/>
                        <a:cs typeface="한컴바탕" pitchFamily="18" charset="2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필요함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굴림체" pitchFamily="49" charset="-127"/>
                          <a:cs typeface="한컴바탕" pitchFamily="18" charset="2"/>
                        </a:rPr>
                        <a:t>.</a:t>
                      </a: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7" name="Rectangle 102"/>
          <p:cNvSpPr>
            <a:spLocks noChangeArrowheads="1"/>
          </p:cNvSpPr>
          <p:nvPr/>
        </p:nvSpPr>
        <p:spPr bwMode="auto">
          <a:xfrm>
            <a:off x="0" y="4873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 descr="이전모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124744"/>
            <a:ext cx="3087526" cy="2160240"/>
          </a:xfrm>
          <a:prstGeom prst="rect">
            <a:avLst/>
          </a:prstGeom>
        </p:spPr>
      </p:pic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27584" y="1412776"/>
            <a:ext cx="331236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altLang="ko-KR" sz="2500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Arial Narrow" pitchFamily="34" charset="0"/>
              <a:ea typeface="굴림체" pitchFamily="49" charset="-127"/>
            </a:endParaRPr>
          </a:p>
          <a:p>
            <a:pPr algn="just"/>
            <a:endParaRPr lang="en-US" altLang="ko-KR" sz="1600" dirty="0">
              <a:latin typeface="Arial Narrow" pitchFamily="34" charset="0"/>
              <a:ea typeface="굴림체" pitchFamily="49" charset="-127"/>
            </a:endParaRPr>
          </a:p>
          <a:p>
            <a:pPr algn="just"/>
            <a:endParaRPr lang="ko-KR" altLang="en-US" sz="1600" dirty="0">
              <a:latin typeface="Arial Narrow" pitchFamily="34" charset="0"/>
              <a:ea typeface="굴림체" pitchFamily="49" charset="-127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ko-KR" altLang="en-US" sz="6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후 보 지 별 평 가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 </a:t>
            </a:r>
            <a:r>
              <a:rPr lang="ko-KR" altLang="en-US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장애인 전용도로 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</a:p>
        </p:txBody>
      </p:sp>
      <p:sp>
        <p:nvSpPr>
          <p:cNvPr id="8" name="내용 개체 틀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 altLang="en-US" b="1" dirty="0" smtClean="0"/>
              <a:t>장애인 전용도로</a:t>
            </a: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r>
              <a:rPr lang="ko-KR" altLang="en-US" sz="1600" b="1" dirty="0" smtClean="0"/>
              <a:t>타 학교에 비해 장애인에 대한 시설이</a:t>
            </a:r>
            <a:endParaRPr lang="en-US" altLang="ko-KR" sz="1600" b="1" dirty="0" smtClean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ko-KR" altLang="en-US" sz="1600" b="1" dirty="0" smtClean="0"/>
              <a:t>잘 되어 있는 대구대학교</a:t>
            </a:r>
            <a:r>
              <a:rPr lang="en-US" altLang="ko-KR" sz="1600" b="1" dirty="0" smtClean="0"/>
              <a:t>.</a:t>
            </a:r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ko-KR" altLang="en-US" sz="1600" b="1" dirty="0" smtClean="0"/>
              <a:t>그러나 도로에 장애학우들이 이동할 때</a:t>
            </a:r>
            <a:endParaRPr lang="en-US" altLang="ko-KR" sz="1600" b="1" dirty="0" smtClean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ko-KR" altLang="en-US" sz="1600" b="1" dirty="0" smtClean="0"/>
              <a:t>좁고 불편하며 위험성이 있으므로 장애</a:t>
            </a:r>
            <a:endParaRPr lang="en-US" altLang="ko-KR" sz="1600" b="1" dirty="0" smtClean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ko-KR" altLang="en-US" sz="1600" b="1" dirty="0" smtClean="0"/>
              <a:t>인 전용도로 설치</a:t>
            </a:r>
            <a:r>
              <a:rPr lang="en-US" altLang="ko-KR" sz="1600" b="1" dirty="0" smtClean="0"/>
              <a:t>.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sp>
        <p:nvSpPr>
          <p:cNvPr id="5126" name="Rectangle 81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  <p:pic>
        <p:nvPicPr>
          <p:cNvPr id="12" name="그림 11" descr="B_010813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005064"/>
            <a:ext cx="3024336" cy="2610370"/>
          </a:xfrm>
          <a:prstGeom prst="rect">
            <a:avLst/>
          </a:prstGeom>
        </p:spPr>
      </p:pic>
      <p:sp>
        <p:nvSpPr>
          <p:cNvPr id="15" name="오른쪽으로 구부러진 화살표 14"/>
          <p:cNvSpPr/>
          <p:nvPr/>
        </p:nvSpPr>
        <p:spPr bwMode="auto">
          <a:xfrm>
            <a:off x="4427984" y="3140968"/>
            <a:ext cx="1152128" cy="1368152"/>
          </a:xfrm>
          <a:prstGeom prst="curvedRight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6" name="오른쪽으로 구부러진 화살표 15"/>
          <p:cNvSpPr/>
          <p:nvPr/>
        </p:nvSpPr>
        <p:spPr bwMode="auto">
          <a:xfrm>
            <a:off x="5796136" y="4365104"/>
            <a:ext cx="731520" cy="1216152"/>
          </a:xfrm>
          <a:prstGeom prst="curved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4168" y="3356992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&lt;</a:t>
            </a:r>
            <a:r>
              <a:rPr lang="ko-KR" altLang="en-US" sz="2000" dirty="0" smtClean="0">
                <a:latin typeface="휴먼모음T" pitchFamily="18" charset="-127"/>
                <a:ea typeface="휴먼모음T" pitchFamily="18" charset="-127"/>
              </a:rPr>
              <a:t>대구대학교</a:t>
            </a: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&gt;</a:t>
            </a:r>
            <a:r>
              <a:rPr lang="ko-KR" altLang="en-US" sz="1400" dirty="0" smtClean="0"/>
              <a:t> </a:t>
            </a:r>
            <a:endParaRPr lang="ko-KR" altLang="en-US" sz="1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27584" y="1412776"/>
            <a:ext cx="331236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altLang="ko-KR" sz="2500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Arial Narrow" pitchFamily="34" charset="0"/>
              <a:ea typeface="굴림체" pitchFamily="49" charset="-127"/>
            </a:endParaRPr>
          </a:p>
          <a:p>
            <a:pPr algn="just"/>
            <a:endParaRPr lang="en-US" altLang="ko-KR" sz="1600" dirty="0">
              <a:latin typeface="Arial Narrow" pitchFamily="34" charset="0"/>
              <a:ea typeface="굴림체" pitchFamily="49" charset="-127"/>
            </a:endParaRPr>
          </a:p>
          <a:p>
            <a:pPr algn="just"/>
            <a:endParaRPr lang="ko-KR" altLang="en-US" sz="1600" dirty="0">
              <a:latin typeface="Arial Narrow" pitchFamily="34" charset="0"/>
              <a:ea typeface="굴림체" pitchFamily="49" charset="-127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ko-KR" altLang="en-US" sz="6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후 보 지 별 평 가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 </a:t>
            </a:r>
            <a:r>
              <a:rPr lang="ko-KR" altLang="en-US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교내 모노레일 설치 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</a:p>
        </p:txBody>
      </p:sp>
      <p:sp>
        <p:nvSpPr>
          <p:cNvPr id="8" name="내용 개체 틀 7"/>
          <p:cNvSpPr>
            <a:spLocks noGrp="1"/>
          </p:cNvSpPr>
          <p:nvPr>
            <p:ph sz="half" idx="1"/>
          </p:nvPr>
        </p:nvSpPr>
        <p:spPr>
          <a:xfrm>
            <a:off x="683568" y="1988840"/>
            <a:ext cx="3810000" cy="4114800"/>
          </a:xfrm>
        </p:spPr>
        <p:txBody>
          <a:bodyPr/>
          <a:lstStyle/>
          <a:p>
            <a:pPr>
              <a:buNone/>
            </a:pPr>
            <a:endParaRPr lang="en-US" altLang="ko-KR" sz="1600" b="1" dirty="0" smtClean="0"/>
          </a:p>
          <a:p>
            <a:endParaRPr lang="en-US" altLang="ko-KR" b="1" dirty="0" smtClean="0"/>
          </a:p>
          <a:p>
            <a:endParaRPr lang="en-US" altLang="ko-KR" sz="1800" b="1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sp>
        <p:nvSpPr>
          <p:cNvPr id="5126" name="Rectangle 81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  <p:sp>
        <p:nvSpPr>
          <p:cNvPr id="17" name="내용 개체 틀 7"/>
          <p:cNvSpPr txBox="1">
            <a:spLocks/>
          </p:cNvSpPr>
          <p:nvPr/>
        </p:nvSpPr>
        <p:spPr bwMode="auto">
          <a:xfrm>
            <a:off x="4716016" y="198884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ko-KR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교내 모노레일 설치</a:t>
            </a:r>
            <a:endParaRPr kumimoji="1" lang="en-US" altLang="ko-KR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1. 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교내에 모노레일을 설치하여 학교 내</a:t>
            </a:r>
            <a:endParaRPr lang="en-US" altLang="ko-KR" sz="1600" b="1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     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도보로 이동하는 학생들의 편의성</a:t>
            </a:r>
            <a:endParaRPr lang="en-US" altLang="ko-KR" sz="1600" b="1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6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1" lang="en-US" altLang="ko-KR" sz="16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1" kern="0" dirty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    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을 증대시킨다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.</a:t>
            </a: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2. </a:t>
            </a:r>
            <a:r>
              <a:rPr lang="ko-KR" altLang="en-US" sz="1600" b="1" kern="0" dirty="0" err="1" smtClean="0">
                <a:solidFill>
                  <a:schemeClr val="tx1"/>
                </a:solidFill>
                <a:latin typeface="+mn-lt"/>
                <a:ea typeface="+mn-ea"/>
              </a:rPr>
              <a:t>랜드마크가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 될 수 있다 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(</a:t>
            </a:r>
            <a:r>
              <a:rPr lang="ko-KR" altLang="en-US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홍보 효과</a:t>
            </a:r>
            <a:r>
              <a:rPr lang="en-US" altLang="ko-KR" sz="1600" b="1" kern="0" dirty="0" smtClean="0">
                <a:solidFill>
                  <a:schemeClr val="tx1"/>
                </a:solidFill>
                <a:latin typeface="+mn-lt"/>
                <a:ea typeface="+mn-ea"/>
              </a:rPr>
              <a:t>)</a:t>
            </a:r>
            <a:endParaRPr kumimoji="1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altLang="ko-KR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en-US" altLang="ko-K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내용 개체 틀 12" descr="노랑%2~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72816"/>
            <a:ext cx="3096344" cy="1847497"/>
          </a:xfrm>
        </p:spPr>
      </p:pic>
      <p:pic>
        <p:nvPicPr>
          <p:cNvPr id="16" name="그림 15" descr="십리화~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717032"/>
            <a:ext cx="3240360" cy="2398977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로타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340768"/>
            <a:ext cx="3816424" cy="2300311"/>
          </a:xfrm>
          <a:prstGeom prst="rect">
            <a:avLst/>
          </a:prstGeom>
        </p:spPr>
      </p:pic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27584" y="1412776"/>
            <a:ext cx="331236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altLang="ko-KR" sz="2500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 smtClean="0">
              <a:latin typeface="굴림체" pitchFamily="49" charset="-127"/>
              <a:ea typeface="굴림체" pitchFamily="49" charset="-127"/>
            </a:endParaRPr>
          </a:p>
          <a:p>
            <a:pPr algn="just"/>
            <a:endParaRPr lang="en-US" altLang="ko-KR" sz="2500" b="1" dirty="0">
              <a:latin typeface="Arial Narrow" pitchFamily="34" charset="0"/>
              <a:ea typeface="굴림체" pitchFamily="49" charset="-127"/>
            </a:endParaRPr>
          </a:p>
          <a:p>
            <a:pPr algn="just"/>
            <a:endParaRPr lang="en-US" altLang="ko-KR" sz="1600" dirty="0">
              <a:latin typeface="Arial Narrow" pitchFamily="34" charset="0"/>
              <a:ea typeface="굴림체" pitchFamily="49" charset="-127"/>
            </a:endParaRPr>
          </a:p>
          <a:p>
            <a:pPr algn="just"/>
            <a:endParaRPr lang="ko-KR" altLang="en-US" sz="1600" dirty="0">
              <a:latin typeface="Arial Narrow" pitchFamily="34" charset="0"/>
              <a:ea typeface="굴림체" pitchFamily="49" charset="-127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458200" cy="1143000"/>
          </a:xfrm>
          <a:noFill/>
        </p:spPr>
        <p:txBody>
          <a:bodyPr/>
          <a:lstStyle/>
          <a:p>
            <a:pPr algn="l" eaLnBrk="1" hangingPunct="1"/>
            <a:r>
              <a:rPr lang="ko-KR" altLang="en-US" sz="5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후 보 지 별 평 가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 </a:t>
            </a:r>
            <a:r>
              <a:rPr lang="ko-KR" altLang="en-US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버스 종점 회전식 원형교차로 설치 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</a:p>
        </p:txBody>
      </p:sp>
      <p:sp>
        <p:nvSpPr>
          <p:cNvPr id="8" name="내용 개체 틀 7"/>
          <p:cNvSpPr>
            <a:spLocks noGrp="1"/>
          </p:cNvSpPr>
          <p:nvPr>
            <p:ph sz="half" idx="1"/>
          </p:nvPr>
        </p:nvSpPr>
        <p:spPr>
          <a:xfrm>
            <a:off x="827584" y="1628800"/>
            <a:ext cx="3810000" cy="4114800"/>
          </a:xfrm>
        </p:spPr>
        <p:txBody>
          <a:bodyPr/>
          <a:lstStyle/>
          <a:p>
            <a:pPr>
              <a:buNone/>
            </a:pP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/>
              <a:t>버스 종점 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b="1" dirty="0" smtClean="0"/>
              <a:t> 회전식 원형교차로                                                 </a:t>
            </a:r>
            <a:r>
              <a:rPr lang="en-US" altLang="ko-KR" sz="1600" b="1" dirty="0" smtClean="0"/>
              <a:t>(Rotary, Roundabout)</a:t>
            </a:r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ko-KR" altLang="en-US" sz="1600" b="1" dirty="0" smtClean="0"/>
              <a:t>평사에서 나오는 차량과 버스 종점에 </a:t>
            </a: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</a:t>
            </a:r>
          </a:p>
          <a:p>
            <a:pPr>
              <a:buNone/>
            </a:pPr>
            <a:r>
              <a:rPr lang="ko-KR" altLang="en-US" sz="1600" b="1" dirty="0" smtClean="0"/>
              <a:t>들어가는 차량간의 사고의 위험성</a:t>
            </a:r>
          </a:p>
          <a:p>
            <a:pPr>
              <a:buNone/>
            </a:pPr>
            <a:endParaRPr lang="en-US" altLang="ko-KR" sz="1600" b="1" dirty="0" smtClean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sp>
        <p:nvSpPr>
          <p:cNvPr id="5126" name="Rectangle 81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  <p:pic>
        <p:nvPicPr>
          <p:cNvPr id="14" name="그림 13" descr="qerw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4653136"/>
            <a:ext cx="4270582" cy="1944216"/>
          </a:xfrm>
          <a:prstGeom prst="rect">
            <a:avLst/>
          </a:prstGeom>
        </p:spPr>
      </p:pic>
      <p:sp>
        <p:nvSpPr>
          <p:cNvPr id="15" name="아래쪽 화살표 14"/>
          <p:cNvSpPr/>
          <p:nvPr/>
        </p:nvSpPr>
        <p:spPr bwMode="auto">
          <a:xfrm>
            <a:off x="6156176" y="3861048"/>
            <a:ext cx="648072" cy="576064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4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331640" y="692696"/>
            <a:ext cx="7200527" cy="647700"/>
          </a:xfrm>
          <a:noFill/>
        </p:spPr>
        <p:txBody>
          <a:bodyPr/>
          <a:lstStyle/>
          <a:p>
            <a:pPr algn="l" eaLnBrk="1" hangingPunct="1"/>
            <a:r>
              <a:rPr lang="ko-KR" altLang="en-US" sz="6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후 보 지 별 평 가</a:t>
            </a:r>
            <a:r>
              <a:rPr lang="en-US" altLang="ko-KR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장애인전용도로</a:t>
            </a:r>
            <a:r>
              <a:rPr lang="en-US" altLang="ko-KR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59480" name="Group 88"/>
          <p:cNvGraphicFramePr>
            <a:graphicFrameLocks noGrp="1"/>
          </p:cNvGraphicFramePr>
          <p:nvPr/>
        </p:nvGraphicFramePr>
        <p:xfrm>
          <a:off x="755576" y="1556792"/>
          <a:ext cx="7776864" cy="4968552"/>
        </p:xfrm>
        <a:graphic>
          <a:graphicData uri="http://schemas.openxmlformats.org/drawingml/2006/table">
            <a:tbl>
              <a:tblPr/>
              <a:tblGrid>
                <a:gridCol w="818052"/>
                <a:gridCol w="1877093"/>
                <a:gridCol w="4158225"/>
                <a:gridCol w="923494"/>
              </a:tblGrid>
              <a:tr h="1141787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후보</a:t>
                      </a:r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번호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프로젝트후보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후 보 평 가 기 준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점수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장애인전용도로</a:t>
                      </a:r>
                      <a:endParaRPr lang="en-US" altLang="ko-KR" b="1" dirty="0" smtClean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필요성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설계가 꼭 필요한가</a:t>
                      </a:r>
                      <a:r>
                        <a:rPr lang="en-US" altLang="ko-KR" b="1" dirty="0" smtClean="0"/>
                        <a:t>?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5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용이성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설계를 위한 정보수집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5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기술력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설계를 위한 기술력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4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윤리성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사회</a:t>
                      </a:r>
                      <a:r>
                        <a:rPr lang="en-US" altLang="ko-KR" b="1" dirty="0" smtClean="0"/>
                        <a:t>/</a:t>
                      </a:r>
                      <a:r>
                        <a:rPr lang="ko-KR" altLang="en-US" b="1" dirty="0" smtClean="0"/>
                        <a:t>기술적 윤리성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5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실현가능성 </a:t>
                      </a:r>
                      <a:r>
                        <a:rPr lang="en-US" altLang="ko-KR" b="1" dirty="0" smtClean="0"/>
                        <a:t>: 1</a:t>
                      </a:r>
                      <a:r>
                        <a:rPr lang="ko-KR" altLang="en-US" b="1" dirty="0" smtClean="0"/>
                        <a:t>학기 동안 가능한가</a:t>
                      </a:r>
                      <a:r>
                        <a:rPr lang="en-US" altLang="ko-KR" b="1" dirty="0" smtClean="0"/>
                        <a:t>?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5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계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24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5" name="Rectangle 83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331640" y="692696"/>
            <a:ext cx="7200527" cy="647700"/>
          </a:xfrm>
          <a:noFill/>
        </p:spPr>
        <p:txBody>
          <a:bodyPr/>
          <a:lstStyle/>
          <a:p>
            <a:pPr algn="l" eaLnBrk="1" hangingPunct="1"/>
            <a:r>
              <a:rPr lang="ko-KR" altLang="en-US" sz="6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후 보 지 별 평 가</a:t>
            </a:r>
            <a:r>
              <a:rPr lang="en-US" altLang="ko-KR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교내모노레일설치</a:t>
            </a:r>
            <a:r>
              <a:rPr lang="en-US" altLang="ko-KR" sz="40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59480" name="Group 88"/>
          <p:cNvGraphicFramePr>
            <a:graphicFrameLocks noGrp="1"/>
          </p:cNvGraphicFramePr>
          <p:nvPr/>
        </p:nvGraphicFramePr>
        <p:xfrm>
          <a:off x="755576" y="1556792"/>
          <a:ext cx="7776864" cy="4968552"/>
        </p:xfrm>
        <a:graphic>
          <a:graphicData uri="http://schemas.openxmlformats.org/drawingml/2006/table">
            <a:tbl>
              <a:tblPr/>
              <a:tblGrid>
                <a:gridCol w="818052"/>
                <a:gridCol w="1877093"/>
                <a:gridCol w="4158225"/>
                <a:gridCol w="923494"/>
              </a:tblGrid>
              <a:tr h="1141787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후보</a:t>
                      </a:r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번호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프로젝트후보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후 보 평 가 기 준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점수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교내 모노레일</a:t>
                      </a:r>
                      <a:endParaRPr lang="en-US" altLang="ko-KR" b="1" dirty="0" smtClean="0"/>
                    </a:p>
                    <a:p>
                      <a:pPr algn="ctr"/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설치</a:t>
                      </a:r>
                      <a:endParaRPr lang="en-US" altLang="ko-KR" b="1" dirty="0" smtClean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필요성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설계가 꼭 필요한가</a:t>
                      </a:r>
                      <a:r>
                        <a:rPr lang="en-US" altLang="ko-KR" b="1" dirty="0" smtClean="0"/>
                        <a:t>?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3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용이성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설계를 위한 정보수집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3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기술력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설계를 위한 기술력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2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윤리성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사회</a:t>
                      </a:r>
                      <a:r>
                        <a:rPr lang="en-US" altLang="ko-KR" b="1" dirty="0" smtClean="0"/>
                        <a:t>/</a:t>
                      </a:r>
                      <a:r>
                        <a:rPr lang="ko-KR" altLang="en-US" b="1" dirty="0" smtClean="0"/>
                        <a:t>기술적 윤리성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3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실현가능성 </a:t>
                      </a:r>
                      <a:r>
                        <a:rPr lang="en-US" altLang="ko-KR" b="1" dirty="0" smtClean="0"/>
                        <a:t>: 1</a:t>
                      </a:r>
                      <a:r>
                        <a:rPr lang="ko-KR" altLang="en-US" b="1" dirty="0" smtClean="0"/>
                        <a:t>학기 동안 가능한가</a:t>
                      </a:r>
                      <a:r>
                        <a:rPr lang="en-US" altLang="ko-KR" b="1" dirty="0" smtClean="0"/>
                        <a:t>?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1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계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12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5" name="Rectangle 83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8532440" cy="647700"/>
          </a:xfrm>
          <a:noFill/>
        </p:spPr>
        <p:txBody>
          <a:bodyPr/>
          <a:lstStyle/>
          <a:p>
            <a:pPr algn="l" eaLnBrk="1" hangingPunct="1"/>
            <a:r>
              <a:rPr lang="ko-KR" altLang="en-US" sz="5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후 보 지 별 평 가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평사 버스 종점 회전식 원형 교차로</a:t>
            </a:r>
            <a:r>
              <a:rPr lang="en-US" altLang="ko-KR" sz="36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048000" y="457200"/>
            <a:ext cx="4267200" cy="0"/>
          </a:xfrm>
          <a:prstGeom prst="line">
            <a:avLst/>
          </a:prstGeom>
          <a:noFill/>
          <a:ln w="31750">
            <a:solidFill>
              <a:srgbClr val="333333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ko-KR" altLang="en-US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2319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59480" name="Group 88"/>
          <p:cNvGraphicFramePr>
            <a:graphicFrameLocks noGrp="1"/>
          </p:cNvGraphicFramePr>
          <p:nvPr/>
        </p:nvGraphicFramePr>
        <p:xfrm>
          <a:off x="755576" y="1556792"/>
          <a:ext cx="7776864" cy="4968552"/>
        </p:xfrm>
        <a:graphic>
          <a:graphicData uri="http://schemas.openxmlformats.org/drawingml/2006/table">
            <a:tbl>
              <a:tblPr/>
              <a:tblGrid>
                <a:gridCol w="818052"/>
                <a:gridCol w="1877093"/>
                <a:gridCol w="4158225"/>
                <a:gridCol w="923494"/>
              </a:tblGrid>
              <a:tr h="1141787"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후보</a:t>
                      </a:r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번호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프로젝트후보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후 보 평 가 기 준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점수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rowSpan="6"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3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평사 버스 종점</a:t>
                      </a:r>
                      <a:endParaRPr lang="en-US" altLang="ko-KR" b="1" dirty="0" smtClean="0"/>
                    </a:p>
                    <a:p>
                      <a:pPr algn="ctr"/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회전식 원형 </a:t>
                      </a:r>
                      <a:endParaRPr lang="en-US" altLang="ko-KR" b="1" dirty="0" smtClean="0"/>
                    </a:p>
                    <a:p>
                      <a:pPr algn="ctr"/>
                      <a:endParaRPr lang="en-US" altLang="ko-KR" b="1" dirty="0" smtClean="0"/>
                    </a:p>
                    <a:p>
                      <a:pPr algn="ctr"/>
                      <a:r>
                        <a:rPr lang="ko-KR" altLang="en-US" b="1" dirty="0" smtClean="0"/>
                        <a:t>교차로설치</a:t>
                      </a:r>
                      <a:endParaRPr lang="en-US" altLang="ko-KR" b="1" dirty="0" smtClean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필요성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설계가 꼭 필요한가</a:t>
                      </a:r>
                      <a:r>
                        <a:rPr lang="en-US" altLang="ko-KR" b="1" dirty="0" smtClean="0"/>
                        <a:t>?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4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용이성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설계를 위한 정보수집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5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기술력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설계를 위한 기술력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3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24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윤리성 </a:t>
                      </a:r>
                      <a:r>
                        <a:rPr lang="en-US" altLang="ko-KR" b="1" dirty="0" smtClean="0"/>
                        <a:t>: </a:t>
                      </a:r>
                      <a:r>
                        <a:rPr lang="ko-KR" altLang="en-US" b="1" dirty="0" smtClean="0"/>
                        <a:t>사회</a:t>
                      </a:r>
                      <a:r>
                        <a:rPr lang="en-US" altLang="ko-KR" b="1" dirty="0" smtClean="0"/>
                        <a:t>/</a:t>
                      </a:r>
                      <a:r>
                        <a:rPr lang="ko-KR" altLang="en-US" b="1" dirty="0" smtClean="0"/>
                        <a:t>기술적 윤리성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4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89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b="1" dirty="0" smtClean="0"/>
                        <a:t>실현가능성 </a:t>
                      </a:r>
                      <a:r>
                        <a:rPr lang="en-US" altLang="ko-KR" b="1" dirty="0" smtClean="0"/>
                        <a:t>: 1</a:t>
                      </a:r>
                      <a:r>
                        <a:rPr lang="ko-KR" altLang="en-US" b="1" dirty="0" smtClean="0"/>
                        <a:t>학기 동안 가능한가</a:t>
                      </a:r>
                      <a:r>
                        <a:rPr lang="en-US" altLang="ko-KR" b="1" dirty="0" smtClean="0"/>
                        <a:t>?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4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b="1" dirty="0" smtClean="0"/>
                        <a:t>계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b="1" dirty="0" smtClean="0"/>
                        <a:t>20</a:t>
                      </a:r>
                      <a:endParaRPr lang="ko-KR" altLang="en-US" b="1" dirty="0"/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5" name="Rectangle 83"/>
          <p:cNvSpPr>
            <a:spLocks noChangeArrowheads="1"/>
          </p:cNvSpPr>
          <p:nvPr/>
        </p:nvSpPr>
        <p:spPr bwMode="auto">
          <a:xfrm>
            <a:off x="0" y="4538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ko-KR" altLang="ko-K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442</Words>
  <Application>Microsoft Office PowerPoint</Application>
  <PresentationFormat>화면 슬라이드 쇼(4:3)</PresentationFormat>
  <Paragraphs>202</Paragraphs>
  <Slides>11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기본 디자인</vt:lpstr>
      <vt:lpstr>토   목   종   합   설   계</vt:lpstr>
      <vt:lpstr>목 차</vt:lpstr>
      <vt:lpstr>프 로 젝 트 후 보 선 정</vt:lpstr>
      <vt:lpstr>후 보 지 별 평 가( 장애인 전용도로 )</vt:lpstr>
      <vt:lpstr>후 보 지 별 평 가( 교내 모노레일 설치 )</vt:lpstr>
      <vt:lpstr>후 보 지 별 평 가( 버스 종점 회전식 원형교차로 설치 )</vt:lpstr>
      <vt:lpstr>후 보 지 별 평 가(장애인전용도로)</vt:lpstr>
      <vt:lpstr>후 보 지 별 평 가(교내모노레일설치)</vt:lpstr>
      <vt:lpstr>후 보 지 별 평 가(평사 버스 종점 회전식 원형 교차로)</vt:lpstr>
      <vt:lpstr>프로젝트 선정</vt:lpstr>
      <vt:lpstr>E N D 감사합니다</vt:lpstr>
    </vt:vector>
  </TitlesOfParts>
  <Company>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</dc:title>
  <dc:creator>테리웁스</dc:creator>
  <cp:lastModifiedBy>주지영</cp:lastModifiedBy>
  <cp:revision>215</cp:revision>
  <dcterms:created xsi:type="dcterms:W3CDTF">2006-06-23T03:30:34Z</dcterms:created>
  <dcterms:modified xsi:type="dcterms:W3CDTF">2010-09-28T09:57:52Z</dcterms:modified>
</cp:coreProperties>
</file>