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0" r:id="rId8"/>
    <p:sldId id="261" r:id="rId9"/>
    <p:sldId id="271" r:id="rId10"/>
    <p:sldId id="262" r:id="rId11"/>
    <p:sldId id="272" r:id="rId12"/>
    <p:sldId id="263" r:id="rId13"/>
    <p:sldId id="265" r:id="rId14"/>
    <p:sldId id="266" r:id="rId15"/>
    <p:sldId id="269" r:id="rId16"/>
    <p:sldId id="27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FA3FF4C-4BF1-472E-B036-E5992C08ABE2}" type="datetimeFigureOut">
              <a:rPr lang="ko-KR" altLang="en-US" smtClean="0"/>
              <a:pPr/>
              <a:t>2010-11-24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400" rtl="0" eaLnBrk="1" latinLnBrk="1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1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도로기하구조설계</a:t>
            </a:r>
            <a:endParaRPr lang="ko-KR" altLang="en-US" dirty="0"/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/>
              <a:t>아우토반</a:t>
            </a:r>
            <a:r>
              <a:rPr lang="en-US" altLang="ko-KR" dirty="0"/>
              <a:t>		</a:t>
            </a:r>
            <a:r>
              <a:rPr lang="ko-KR" altLang="en-US" dirty="0"/>
              <a:t>김동수</a:t>
            </a:r>
            <a:r>
              <a:rPr lang="en-US" altLang="ko-KR" dirty="0"/>
              <a:t>	20627433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김승일</a:t>
            </a:r>
            <a:r>
              <a:rPr lang="en-US" altLang="ko-KR" dirty="0"/>
              <a:t>	20627488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이상재</a:t>
            </a:r>
            <a:r>
              <a:rPr lang="en-US" altLang="ko-KR" dirty="0"/>
              <a:t>	20627792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전재문</a:t>
            </a:r>
            <a:r>
              <a:rPr lang="en-US" altLang="ko-KR" dirty="0"/>
              <a:t>	20627912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5029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5134312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도시지역 일반도로의 설계속도 </a:t>
            </a:r>
            <a:r>
              <a:rPr lang="en-US" altLang="ko-KR" dirty="0" smtClean="0"/>
              <a:t>80km/h </a:t>
            </a:r>
            <a:r>
              <a:rPr lang="ko-KR" altLang="en-US" dirty="0" smtClean="0"/>
              <a:t>이므로 길어 깨 폭은 </a:t>
            </a:r>
            <a:r>
              <a:rPr lang="en-US" altLang="ko-KR" dirty="0" smtClean="0"/>
              <a:t>1.0m</a:t>
            </a:r>
            <a:r>
              <a:rPr lang="ko-KR" altLang="en-US" dirty="0" smtClean="0"/>
              <a:t> 설계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고장 차가 본선 차도로부터 대피할 수가 있어 사고 시 교통의 혼잡 방지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유지관리 작업장이나 또는 지하 매설 물에 대한 장소로 제공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갓</a:t>
            </a:r>
            <a:r>
              <a:rPr lang="ko-KR" altLang="en-US" dirty="0"/>
              <a:t>길</a:t>
            </a:r>
            <a:r>
              <a:rPr lang="ko-KR" altLang="en-US" dirty="0" smtClean="0"/>
              <a:t>에서 </a:t>
            </a:r>
            <a:r>
              <a:rPr lang="ko-KR" altLang="en-US" dirty="0" err="1" smtClean="0"/>
              <a:t>집수를</a:t>
            </a:r>
            <a:r>
              <a:rPr lang="ko-KR" altLang="en-US" dirty="0" smtClean="0"/>
              <a:t> 하면 포장 끝 단에서 </a:t>
            </a:r>
            <a:r>
              <a:rPr lang="ko-KR" altLang="en-US" dirty="0" err="1" smtClean="0"/>
              <a:t>집수하는</a:t>
            </a:r>
            <a:r>
              <a:rPr lang="ko-KR" altLang="en-US" dirty="0" smtClean="0"/>
              <a:t> 것보다 차도 포장 내부로의 우수 침투가 적으므로 배수 및 안전 주행 측면 유리</a:t>
            </a:r>
            <a:r>
              <a:rPr lang="en-US" altLang="ko-KR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altLang="ko-KR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dirty="0" smtClean="0"/>
              <a:t>설계도로가 </a:t>
            </a:r>
            <a:r>
              <a:rPr lang="en-US" altLang="ko-KR" dirty="0" smtClean="0"/>
              <a:t>80km/h </a:t>
            </a:r>
            <a:r>
              <a:rPr lang="ko-KR" altLang="en-US" dirty="0" smtClean="0"/>
              <a:t>이상이므로 </a:t>
            </a:r>
            <a:r>
              <a:rPr lang="en-US" altLang="ko-KR" dirty="0" smtClean="0"/>
              <a:t>0.5m</a:t>
            </a:r>
            <a:r>
              <a:rPr lang="ko-KR" altLang="en-US" dirty="0" smtClean="0"/>
              <a:t>의 갓길의 </a:t>
            </a:r>
            <a:r>
              <a:rPr lang="ko-KR" altLang="en-US" dirty="0" err="1" smtClean="0"/>
              <a:t>측대를</a:t>
            </a:r>
            <a:r>
              <a:rPr lang="ko-KR" altLang="en-US" dirty="0" smtClean="0"/>
              <a:t> 설치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차도와의 경계를 노면표시등으로 일정 폭만큼 명확하게 나타내고 운전자의 시선을 유도하여 운전시 안전성 증대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차도와 같은 강도의 포장 구조로 차도를 보호함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길어 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갓길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512316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23528" y="476672"/>
            <a:ext cx="8424936" cy="61206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51856"/>
            <a:ext cx="3795763" cy="2365176"/>
          </a:xfrm>
          <a:prstGeom prst="rect">
            <a:avLst/>
          </a:prstGeom>
        </p:spPr>
      </p:pic>
      <p:sp>
        <p:nvSpPr>
          <p:cNvPr id="6" name="액자 5"/>
          <p:cNvSpPr/>
          <p:nvPr/>
        </p:nvSpPr>
        <p:spPr>
          <a:xfrm>
            <a:off x="7239842" y="3077236"/>
            <a:ext cx="1008112" cy="288032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980728"/>
            <a:ext cx="2704885" cy="268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27584" y="54868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bg1">
                    <a:lumMod val="50000"/>
                  </a:schemeClr>
                </a:solidFill>
              </a:rPr>
              <a:t>수직형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 연석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7" y="3812356"/>
            <a:ext cx="7200800" cy="27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007821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67544" y="3429000"/>
            <a:ext cx="8064896" cy="33239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보도의 폭은 도로설계편람에 의해 </a:t>
            </a:r>
            <a:r>
              <a:rPr lang="en-US" altLang="ko-KR" dirty="0" smtClean="0"/>
              <a:t>1.50m </a:t>
            </a:r>
            <a:r>
              <a:rPr lang="ko-KR" altLang="en-US" dirty="0" smtClean="0"/>
              <a:t>설계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보도 폭의 최소치는 보행자 </a:t>
            </a:r>
            <a:r>
              <a:rPr lang="en-US" altLang="ko-KR" dirty="0"/>
              <a:t>1</a:t>
            </a:r>
            <a:r>
              <a:rPr lang="ko-KR" altLang="en-US" dirty="0"/>
              <a:t>인의 점유 폭을 </a:t>
            </a:r>
            <a:r>
              <a:rPr lang="en-US" altLang="ko-KR" dirty="0"/>
              <a:t>0.75m</a:t>
            </a:r>
            <a:r>
              <a:rPr lang="ko-KR" altLang="en-US" dirty="0"/>
              <a:t>를 </a:t>
            </a:r>
            <a:r>
              <a:rPr lang="ko-KR" altLang="en-US" dirty="0" smtClean="0"/>
              <a:t>기준으로 하여 </a:t>
            </a:r>
            <a:r>
              <a:rPr lang="ko-KR" altLang="en-US" dirty="0"/>
              <a:t>도로의 구분에 따라 각각 </a:t>
            </a:r>
            <a:r>
              <a:rPr lang="en-US" altLang="ko-KR" dirty="0"/>
              <a:t>2~4</a:t>
            </a:r>
            <a:r>
              <a:rPr lang="ko-KR" altLang="en-US" dirty="0"/>
              <a:t>인이 동시에 나란히 </a:t>
            </a:r>
            <a:r>
              <a:rPr lang="ko-KR" altLang="en-US" dirty="0" smtClean="0"/>
              <a:t>통행할 수 </a:t>
            </a:r>
            <a:r>
              <a:rPr lang="ko-KR" altLang="en-US" dirty="0"/>
              <a:t>있는 </a:t>
            </a:r>
            <a:r>
              <a:rPr lang="ko-KR" altLang="en-US" dirty="0" smtClean="0"/>
              <a:t>폭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보행자가 일반적으로 여유를 가지고 엇갈려 지나갈 수 있는 최소 폭 </a:t>
            </a:r>
            <a:r>
              <a:rPr lang="en-US" altLang="ko-KR" dirty="0" smtClean="0"/>
              <a:t>1.5m.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ko-KR" dirty="0" smtClean="0"/>
              <a:t> </a:t>
            </a:r>
            <a:r>
              <a:rPr lang="ko-KR" altLang="en-US" dirty="0" smtClean="0"/>
              <a:t>보도</a:t>
            </a:r>
            <a:r>
              <a:rPr lang="ko-KR" altLang="en-US" dirty="0"/>
              <a:t>에 </a:t>
            </a:r>
            <a:r>
              <a:rPr lang="ko-KR" altLang="en-US" dirty="0" smtClean="0"/>
              <a:t>가로수를 설치 하므로 </a:t>
            </a:r>
            <a:r>
              <a:rPr lang="en-US" altLang="ko-KR" dirty="0" smtClean="0"/>
              <a:t>0.75m</a:t>
            </a:r>
            <a:r>
              <a:rPr lang="ko-KR" altLang="en-US" dirty="0" smtClean="0"/>
              <a:t>를 추가로 설치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ko-KR" altLang="en-US" sz="2800" dirty="0" smtClean="0"/>
              <a:t>보도</a:t>
            </a:r>
            <a:endParaRPr lang="ko-KR" altLang="en-US" sz="2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490950" y="3609882"/>
            <a:ext cx="4248472" cy="271931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68" y="3573016"/>
            <a:ext cx="3776464" cy="148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295" y="4353248"/>
            <a:ext cx="2260591" cy="224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>
          <a:xfrm flipH="1">
            <a:off x="5004048" y="3737600"/>
            <a:ext cx="2304256" cy="98754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7106886" y="4633223"/>
            <a:ext cx="705474" cy="203613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액자 9"/>
          <p:cNvSpPr/>
          <p:nvPr/>
        </p:nvSpPr>
        <p:spPr>
          <a:xfrm>
            <a:off x="3000524" y="5792564"/>
            <a:ext cx="1584176" cy="36004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0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3284984"/>
            <a:ext cx="8064896" cy="34679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891982" cy="4724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</a:t>
            </a:r>
            <a:r>
              <a:rPr lang="ko-KR" altLang="en-US" dirty="0" smtClean="0"/>
              <a:t>자전거 점유 폭은 </a:t>
            </a:r>
            <a:r>
              <a:rPr lang="en-US" altLang="ko-KR" dirty="0" smtClean="0"/>
              <a:t>0.6m</a:t>
            </a:r>
            <a:r>
              <a:rPr lang="ko-KR" altLang="en-US" dirty="0" smtClean="0"/>
              <a:t>정도 되므로 도로 폭은 </a:t>
            </a:r>
            <a:r>
              <a:rPr lang="en-US" altLang="ko-KR" dirty="0" smtClean="0"/>
              <a:t>1.0m</a:t>
            </a:r>
            <a:r>
              <a:rPr lang="ko-KR" altLang="en-US" dirty="0" smtClean="0"/>
              <a:t>로 설계</a:t>
            </a:r>
            <a:r>
              <a:rPr lang="en-US" altLang="ko-K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/>
              <a:t>보행자의 안전한 통행과 자전거의 원활한 운행을 위하여 자전거 전용도로를 설계하고 보도와 차도 사이에 설치</a:t>
            </a:r>
            <a:r>
              <a:rPr lang="en-US" altLang="ko-KR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ko-KR" altLang="en-US" dirty="0" smtClean="0"/>
              <a:t>자전거 및 보행자의 안전한 통행을 위한 교통안전에 기여</a:t>
            </a:r>
            <a:r>
              <a:rPr lang="en-US" altLang="ko-KR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3</a:t>
            </a:r>
            <a:r>
              <a:rPr lang="ko-KR" altLang="en-US" dirty="0" smtClean="0"/>
              <a:t>가지로 분류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자전거 전용도로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자전거</a:t>
            </a:r>
            <a:r>
              <a:rPr lang="en-US" altLang="ko-KR" dirty="0" smtClean="0"/>
              <a:t>.</a:t>
            </a:r>
            <a:r>
              <a:rPr lang="ko-KR" altLang="en-US" dirty="0" smtClean="0"/>
              <a:t>보행자</a:t>
            </a:r>
            <a:r>
              <a:rPr lang="en-US" altLang="ko-KR" dirty="0" smtClean="0"/>
              <a:t> </a:t>
            </a:r>
            <a:r>
              <a:rPr lang="ko-KR" altLang="en-US" dirty="0" smtClean="0"/>
              <a:t>겸용도로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자전거</a:t>
            </a:r>
            <a:r>
              <a:rPr lang="en-US" altLang="ko-KR" dirty="0" smtClean="0"/>
              <a:t>.</a:t>
            </a:r>
            <a:r>
              <a:rPr lang="ko-KR" altLang="en-US" dirty="0" smtClean="0"/>
              <a:t>자동차 겸용도로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자전거 도로</a:t>
            </a:r>
            <a:endParaRPr lang="ko-KR" alt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56992"/>
            <a:ext cx="4608512" cy="323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42565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횡단구성 도면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조감도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23528" y="1484784"/>
            <a:ext cx="8424936" cy="51125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조감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826" y="3113258"/>
            <a:ext cx="8352928" cy="2479154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26" y="1628800"/>
            <a:ext cx="8245475" cy="262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407409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도로 선형설계만으로 도로설계를 할 수 없으며 횡단면설계도 해야 완전한 도로설계가 이루어진 다는 것을 알게 됨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자전거 도로설계 기준에 맞게 설계를 한 사례를 보았을 때  자전거 운행에 방해요소가 많아서 개선 되어야 할 점이 많은 거 같다 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현재 친환경 도로설계가 주목되는데  현재 도로설계 기준에 적합하지 않고 개선되었으면 하는 점이 있다</a:t>
            </a:r>
            <a:endParaRPr lang="en-US" altLang="ko-KR" dirty="0" smtClean="0"/>
          </a:p>
          <a:p>
            <a:pPr lvl="1"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도로설계를 직접 함으로써 우리나라에 설계 되 있는 도로에 대해서 평소 보다 관심을 가지게 되었다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ko-KR" altLang="en-US" dirty="0" smtClean="0"/>
              <a:t>고찰</a:t>
            </a:r>
            <a:endParaRPr lang="ko-KR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algn="ctr"/>
            <a:r>
              <a:rPr lang="en-US" altLang="ko-KR" sz="9600" dirty="0" smtClean="0"/>
              <a:t>Thank you~~</a:t>
            </a:r>
            <a:endParaRPr lang="ko-KR" altLang="en-US" sz="96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횡단면 설계 조건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횡단면 설계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서비스 수준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차로 수 결정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차로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중앙분리대 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err="1" smtClean="0"/>
              <a:t>길어깨</a:t>
            </a:r>
            <a:r>
              <a:rPr lang="en-US" altLang="ko-KR" dirty="0" smtClean="0"/>
              <a:t>(</a:t>
            </a:r>
            <a:r>
              <a:rPr lang="ko-KR" altLang="en-US" dirty="0" smtClean="0"/>
              <a:t>갓길</a:t>
            </a:r>
            <a:r>
              <a:rPr lang="en-US" altLang="ko-KR" dirty="0" smtClean="0"/>
              <a:t>)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보도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자전거 도로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횡단구성 도면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조감도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고찰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목 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7546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endParaRPr lang="en-US" altLang="ko-KR" dirty="0" smtClean="0"/>
          </a:p>
          <a:p>
            <a:pPr marL="285750" indent="-285750">
              <a:buFontTx/>
              <a:buChar char="-"/>
            </a:pPr>
            <a:r>
              <a:rPr lang="ko-KR" altLang="en-US" sz="2000" dirty="0" smtClean="0"/>
              <a:t>설계속도 </a:t>
            </a:r>
            <a:r>
              <a:rPr lang="en-US" altLang="ko-KR" sz="2000" dirty="0"/>
              <a:t>: 80kph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AADT </a:t>
            </a:r>
            <a:r>
              <a:rPr lang="en-US" altLang="ko-KR" sz="2000" dirty="0"/>
              <a:t>: 50,000</a:t>
            </a:r>
            <a:r>
              <a:rPr lang="ko-KR" altLang="en-US" sz="2000" dirty="0"/>
              <a:t>대</a:t>
            </a:r>
            <a:r>
              <a:rPr lang="en-US" altLang="ko-KR" sz="2000" dirty="0"/>
              <a:t>/</a:t>
            </a:r>
            <a:r>
              <a:rPr lang="ko-KR" altLang="en-US" sz="2000" dirty="0"/>
              <a:t>일</a:t>
            </a:r>
            <a:br>
              <a:rPr lang="ko-KR" altLang="en-US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2.5</a:t>
            </a:r>
            <a:r>
              <a:rPr lang="ko-KR" altLang="en-US" sz="2000" dirty="0"/>
              <a:t>톤 이상의 중형트럭 </a:t>
            </a:r>
            <a:r>
              <a:rPr lang="ko-KR" altLang="en-US" sz="2000" dirty="0" err="1"/>
              <a:t>혼입율</a:t>
            </a:r>
            <a:r>
              <a:rPr lang="ko-KR" altLang="en-US" sz="2000" dirty="0"/>
              <a:t> </a:t>
            </a:r>
            <a:r>
              <a:rPr lang="en-US" altLang="ko-KR" sz="2000" dirty="0"/>
              <a:t>: 15%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PHF </a:t>
            </a:r>
            <a:r>
              <a:rPr lang="en-US" altLang="ko-KR" sz="2000" dirty="0"/>
              <a:t>: 0.95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ko-KR" altLang="en-US" sz="2000" dirty="0" err="1" smtClean="0"/>
              <a:t>도로폭</a:t>
            </a:r>
            <a:r>
              <a:rPr lang="ko-KR" altLang="en-US" sz="2000" dirty="0" smtClean="0"/>
              <a:t> 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30m</a:t>
            </a:r>
          </a:p>
          <a:p>
            <a:pPr marL="285750" indent="-285750">
              <a:buFontTx/>
              <a:buChar char="-"/>
            </a:pPr>
            <a:endParaRPr lang="en-US" altLang="ko-KR" sz="2000" dirty="0"/>
          </a:p>
          <a:p>
            <a:pPr marL="285750" indent="-285750">
              <a:buFontTx/>
              <a:buChar char="-"/>
            </a:pPr>
            <a:r>
              <a:rPr lang="ko-KR" altLang="en-US" sz="2000" dirty="0" smtClean="0"/>
              <a:t>위 조건을 가진 </a:t>
            </a:r>
            <a:r>
              <a:rPr lang="ko-KR" altLang="en-US" sz="2000" dirty="0" err="1" smtClean="0"/>
              <a:t>도시부</a:t>
            </a:r>
            <a:r>
              <a:rPr lang="ko-KR" altLang="en-US" sz="2000" dirty="0" smtClean="0"/>
              <a:t> 도로의 횡단면을 설계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횡단면 설계 조건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6275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ko-KR" altLang="en-US" sz="2800" dirty="0" smtClean="0"/>
              <a:t>서비스 수준</a:t>
            </a:r>
            <a:endParaRPr lang="en-US" altLang="ko-KR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smtClean="0"/>
              <a:t>우리나라의 경우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지방부</a:t>
            </a:r>
            <a:r>
              <a:rPr lang="ko-KR" altLang="en-US" sz="2000" dirty="0" smtClean="0"/>
              <a:t> 일반도로와 도시부의 모든 도로는 서비스 수준을 </a:t>
            </a:r>
            <a:r>
              <a:rPr lang="en-US" altLang="ko-KR" sz="2000" dirty="0" smtClean="0"/>
              <a:t>D </a:t>
            </a:r>
            <a:r>
              <a:rPr lang="ko-KR" altLang="en-US" sz="2000" dirty="0" smtClean="0"/>
              <a:t>상태</a:t>
            </a:r>
            <a:r>
              <a:rPr lang="ko-KR" altLang="en-US" sz="2000" dirty="0"/>
              <a:t>로 </a:t>
            </a:r>
            <a:r>
              <a:rPr lang="ko-KR" altLang="en-US" sz="2000" dirty="0" smtClean="0"/>
              <a:t>결정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  <a:p>
            <a:pPr marL="514350" lvl="1" indent="-342900">
              <a:buFont typeface="Wingdings" pitchFamily="2" charset="2"/>
              <a:buChar char="Ø"/>
            </a:pPr>
            <a:endParaRPr lang="en-US" altLang="ko-KR" dirty="0" smtClean="0"/>
          </a:p>
          <a:p>
            <a:pPr marL="514350" lvl="1" indent="-342900">
              <a:buFont typeface="Wingdings" pitchFamily="2" charset="2"/>
              <a:buChar char="Ø"/>
            </a:pPr>
            <a:r>
              <a:rPr lang="ko-KR" altLang="en-US" dirty="0" smtClean="0"/>
              <a:t>서비스 수준 </a:t>
            </a:r>
            <a:r>
              <a:rPr lang="en-US" altLang="ko-KR" dirty="0" smtClean="0"/>
              <a:t>D ?</a:t>
            </a:r>
          </a:p>
          <a:p>
            <a:pPr marL="630238" lvl="2" indent="-285750"/>
            <a:r>
              <a:rPr lang="ko-KR" altLang="en-US" dirty="0" smtClean="0"/>
              <a:t>불안정류에 근접하면서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운행조건의 변화에 크게 영향을 받지만 대체로 견딜만한 주행속도 유지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교통량의 순간적인 변동이나 일시적인 교통장애</a:t>
            </a:r>
            <a:r>
              <a:rPr lang="en-US" altLang="ko-KR" dirty="0" smtClean="0"/>
              <a:t>(</a:t>
            </a:r>
            <a:r>
              <a:rPr lang="ko-KR" altLang="en-US" dirty="0" smtClean="0"/>
              <a:t>차량고장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인해서 주행속도가 현저하게 감소하는 수도 있다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운전자의 이동은 자유롭지 못하며 쾌적하고 편리한 느낌은 적으나 짧은 시간 동안이므로 견딜만함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사고가 발생해도 그 영향을 흡수할 차간 간격이 없기 때문에 상당히 긴 대기 행렬을 형성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횡단면 설계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6941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차로 수 결정</a:t>
            </a:r>
            <a:endParaRPr lang="ko-KR" altLang="en-US" sz="2800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/>
              <a:t>서비스 수준 </a:t>
            </a:r>
            <a:r>
              <a:rPr lang="en-US" altLang="ko-KR" dirty="0"/>
              <a:t>D</a:t>
            </a:r>
            <a:r>
              <a:rPr lang="ko-KR" altLang="en-US" dirty="0"/>
              <a:t>등급인 </a:t>
            </a:r>
            <a:r>
              <a:rPr lang="ko-KR" altLang="en-US" dirty="0" smtClean="0"/>
              <a:t>도시 부 </a:t>
            </a:r>
            <a:r>
              <a:rPr lang="ko-KR" altLang="en-US" dirty="0"/>
              <a:t>평지도로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차로 폭</a:t>
            </a:r>
            <a:r>
              <a:rPr lang="en-US" altLang="ko-KR" dirty="0"/>
              <a:t>: </a:t>
            </a:r>
            <a:r>
              <a:rPr lang="en-US" altLang="ko-KR" dirty="0" smtClean="0"/>
              <a:t>3.25m, </a:t>
            </a:r>
            <a:r>
              <a:rPr lang="ko-KR" altLang="en-US" dirty="0" smtClean="0"/>
              <a:t>측방 여유 폭</a:t>
            </a:r>
            <a:r>
              <a:rPr lang="en-US" altLang="ko-KR" dirty="0"/>
              <a:t>: 0.5m (</a:t>
            </a:r>
            <a:r>
              <a:rPr lang="ko-KR" altLang="en-US" dirty="0"/>
              <a:t>한쪽에만 장애물 </a:t>
            </a:r>
            <a:r>
              <a:rPr lang="ko-KR" altLang="en-US" dirty="0" smtClean="0"/>
              <a:t>있을 때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4" name="그림 3" descr="차로수 계싼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420888"/>
            <a:ext cx="3484433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67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err="1" smtClean="0"/>
              <a:t>차로폭</a:t>
            </a:r>
            <a:endParaRPr lang="en-US" altLang="ko-KR" sz="2000" dirty="0" smtClean="0"/>
          </a:p>
          <a:p>
            <a:r>
              <a:rPr lang="ko-KR" altLang="en-US" dirty="0" smtClean="0"/>
              <a:t>우리나라에서 현재 </a:t>
            </a:r>
            <a:r>
              <a:rPr lang="en-US" altLang="ko-KR" dirty="0" smtClean="0"/>
              <a:t>30.5m</a:t>
            </a:r>
            <a:r>
              <a:rPr lang="ko-KR" altLang="en-US" dirty="0" smtClean="0"/>
              <a:t>의 차로폭이 일반적으로 설계 되고 있으나  도심지에서는 </a:t>
            </a:r>
            <a:r>
              <a:rPr lang="en-US" altLang="ko-KR" dirty="0" smtClean="0"/>
              <a:t>3.25m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3.0m</a:t>
            </a:r>
            <a:r>
              <a:rPr lang="ko-KR" altLang="en-US" dirty="0" smtClean="0"/>
              <a:t>의 </a:t>
            </a:r>
            <a:r>
              <a:rPr lang="ko-KR" altLang="en-US" dirty="0" err="1" smtClean="0"/>
              <a:t>차로폭도</a:t>
            </a:r>
            <a:r>
              <a:rPr lang="ko-KR" altLang="en-US" dirty="0" smtClean="0"/>
              <a:t> 가능하여 </a:t>
            </a:r>
            <a:r>
              <a:rPr lang="en-US" altLang="ko-KR" dirty="0" smtClean="0"/>
              <a:t>3.25m</a:t>
            </a:r>
            <a:r>
              <a:rPr lang="ko-KR" altLang="en-US" dirty="0" smtClean="0"/>
              <a:t>로 설계</a:t>
            </a:r>
            <a:endParaRPr lang="en-US" altLang="ko-KR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차로</a:t>
            </a:r>
            <a:endParaRPr lang="ko-KR" altLang="en-US" sz="2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824733"/>
            <a:ext cx="5657850" cy="3772619"/>
          </a:xfrm>
          <a:prstGeom prst="rect">
            <a:avLst/>
          </a:prstGeom>
        </p:spPr>
      </p:pic>
      <p:sp>
        <p:nvSpPr>
          <p:cNvPr id="5" name="액자 4"/>
          <p:cNvSpPr/>
          <p:nvPr/>
        </p:nvSpPr>
        <p:spPr>
          <a:xfrm>
            <a:off x="5724128" y="4869160"/>
            <a:ext cx="1296144" cy="432048"/>
          </a:xfrm>
          <a:prstGeom prst="frame">
            <a:avLst>
              <a:gd name="adj1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598552"/>
            <a:ext cx="7680960" cy="5854784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endParaRPr lang="en-US" altLang="ko-KR" sz="20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smtClean="0"/>
              <a:t>노면경사</a:t>
            </a:r>
            <a:endParaRPr lang="en-US" altLang="ko-KR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ko-KR" dirty="0"/>
              <a:t>1</a:t>
            </a:r>
            <a:r>
              <a:rPr lang="ko-KR" altLang="en-US" dirty="0"/>
              <a:t>차로 </a:t>
            </a:r>
            <a:r>
              <a:rPr lang="en-US" altLang="ko-KR" dirty="0"/>
              <a:t>: 2%	2</a:t>
            </a:r>
            <a:r>
              <a:rPr lang="ko-KR" altLang="en-US" dirty="0"/>
              <a:t>차로 </a:t>
            </a:r>
            <a:r>
              <a:rPr lang="en-US" altLang="ko-KR" dirty="0"/>
              <a:t>: 2.5%	3</a:t>
            </a:r>
            <a:r>
              <a:rPr lang="ko-KR" altLang="en-US" dirty="0"/>
              <a:t>차로 </a:t>
            </a:r>
            <a:r>
              <a:rPr lang="en-US" altLang="ko-KR" dirty="0"/>
              <a:t>: 3% </a:t>
            </a:r>
            <a:r>
              <a:rPr lang="en-US" altLang="ko-KR" dirty="0" smtClean="0"/>
              <a:t>	</a:t>
            </a:r>
            <a:r>
              <a:rPr lang="ko-KR" altLang="en-US" dirty="0" smtClean="0"/>
              <a:t>갓길 </a:t>
            </a:r>
            <a:r>
              <a:rPr lang="en-US" altLang="ko-KR" dirty="0" smtClean="0"/>
              <a:t>: 4% </a:t>
            </a:r>
            <a:r>
              <a:rPr lang="ko-KR" altLang="en-US" smtClean="0"/>
              <a:t>적용</a:t>
            </a:r>
            <a:endParaRPr lang="en-US" altLang="ko-KR" dirty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도로 중심선에서부터 </a:t>
            </a:r>
            <a:r>
              <a:rPr lang="ko-KR" altLang="en-US" dirty="0" smtClean="0"/>
              <a:t>노면 끝 단까지의 </a:t>
            </a:r>
            <a:r>
              <a:rPr lang="ko-KR" altLang="en-US" dirty="0"/>
              <a:t>횡단면 경사로써 배수의 목적</a:t>
            </a:r>
            <a:r>
              <a:rPr lang="en-US" altLang="ko-KR" dirty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운전자의  핸들 조작에 지장에 주지 않는 범위에서 배수를 고려한 바람직한 경사는 최대 </a:t>
            </a:r>
            <a:r>
              <a:rPr lang="en-US" altLang="ko-KR" dirty="0"/>
              <a:t>4%</a:t>
            </a:r>
            <a:r>
              <a:rPr lang="ko-KR" altLang="en-US" dirty="0"/>
              <a:t>이내</a:t>
            </a:r>
            <a:r>
              <a:rPr lang="en-US" altLang="ko-KR" dirty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en-US" altLang="ko-KR" dirty="0"/>
              <a:t>3</a:t>
            </a:r>
            <a:r>
              <a:rPr lang="ko-KR" altLang="en-US" dirty="0"/>
              <a:t>차로 이상의 </a:t>
            </a:r>
            <a:r>
              <a:rPr lang="ko-KR" altLang="en-US" dirty="0" smtClean="0"/>
              <a:t>다 차로 </a:t>
            </a:r>
            <a:r>
              <a:rPr lang="ko-KR" altLang="en-US" dirty="0"/>
              <a:t>도로 이므로 바깥 차로가 안쪽 차로보다 한 </a:t>
            </a:r>
            <a:r>
              <a:rPr lang="ko-KR" altLang="en-US" dirty="0" smtClean="0"/>
              <a:t>차로 당 </a:t>
            </a:r>
            <a:r>
              <a:rPr lang="en-US" altLang="ko-KR" dirty="0"/>
              <a:t>0.5% </a:t>
            </a:r>
            <a:r>
              <a:rPr lang="ko-KR" altLang="en-US" dirty="0"/>
              <a:t>정도씩 증가 시켜 설치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467544" y="3505721"/>
            <a:ext cx="8064896" cy="2947615"/>
            <a:chOff x="539552" y="4153793"/>
            <a:chExt cx="8064896" cy="2371551"/>
          </a:xfrm>
        </p:grpSpPr>
        <p:sp>
          <p:nvSpPr>
            <p:cNvPr id="5" name="직사각형 4"/>
            <p:cNvSpPr/>
            <p:nvPr/>
          </p:nvSpPr>
          <p:spPr>
            <a:xfrm>
              <a:off x="539552" y="4153793"/>
              <a:ext cx="8064896" cy="237155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153793"/>
              <a:ext cx="8064896" cy="2371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9136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2426" y="201960"/>
            <a:ext cx="7680960" cy="10668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중앙분리대 </a:t>
            </a:r>
            <a:endParaRPr lang="ko-KR" altLang="en-US" sz="280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3"/>
          </p:nvPr>
        </p:nvSpPr>
        <p:spPr>
          <a:xfrm>
            <a:off x="352426" y="1247016"/>
            <a:ext cx="7680960" cy="5134312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녹지대 형식의 중앙분리대 사용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분리대 폭 </a:t>
            </a:r>
            <a:r>
              <a:rPr lang="en-US" altLang="ko-KR" dirty="0" smtClean="0"/>
              <a:t>1.0m, </a:t>
            </a:r>
            <a:r>
              <a:rPr lang="ko-KR" altLang="en-US" dirty="0" smtClean="0"/>
              <a:t>갓길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측대포함</a:t>
            </a:r>
            <a:r>
              <a:rPr lang="en-US" altLang="ko-KR" dirty="0" smtClean="0"/>
              <a:t>) 0.5m</a:t>
            </a:r>
            <a:r>
              <a:rPr lang="ko-KR" altLang="en-US" dirty="0" smtClean="0"/>
              <a:t>로 설계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연석은 </a:t>
            </a:r>
            <a:r>
              <a:rPr lang="ko-KR" altLang="en-US" dirty="0" err="1" smtClean="0"/>
              <a:t>수직형</a:t>
            </a:r>
            <a:r>
              <a:rPr lang="ko-KR" altLang="en-US" dirty="0" smtClean="0"/>
              <a:t> 연석 사용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왕복의 </a:t>
            </a:r>
            <a:r>
              <a:rPr lang="ko-KR" altLang="en-US" dirty="0" err="1" smtClean="0"/>
              <a:t>교통류</a:t>
            </a:r>
            <a:r>
              <a:rPr lang="ko-KR" altLang="en-US" dirty="0" smtClean="0"/>
              <a:t> 분리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자동차의 중앙선 침범에 의한 충돌 사고 방지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도로 중심선의 교통마찰을 감소시켜 교통용량을 증대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도로표지 기타 교통관제시설 등을 설치 장소 제공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식수나 현광 방지시설을 설치하여 </a:t>
            </a:r>
            <a:r>
              <a:rPr lang="ko-KR" altLang="en-US" dirty="0" err="1" smtClean="0"/>
              <a:t>대향차</a:t>
            </a:r>
            <a:r>
              <a:rPr lang="ko-KR" altLang="en-US" dirty="0" smtClean="0"/>
              <a:t> 전조등의 불빛 차단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보행자에 대한 </a:t>
            </a:r>
            <a:r>
              <a:rPr lang="ko-KR" altLang="en-US" dirty="0" err="1" smtClean="0"/>
              <a:t>안전섬</a:t>
            </a:r>
            <a:r>
              <a:rPr lang="ko-KR" altLang="en-US" dirty="0" smtClean="0"/>
              <a:t> 역할로 </a:t>
            </a:r>
            <a:r>
              <a:rPr lang="ko-KR" altLang="en-US" dirty="0" err="1" smtClean="0"/>
              <a:t>횡단시</a:t>
            </a:r>
            <a:r>
              <a:rPr lang="ko-KR" altLang="en-US" dirty="0" smtClean="0"/>
              <a:t> 안전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altLang="ko-KR" dirty="0" smtClean="0"/>
          </a:p>
        </p:txBody>
      </p:sp>
      <p:sp>
        <p:nvSpPr>
          <p:cNvPr id="12" name="직사각형 11"/>
          <p:cNvSpPr/>
          <p:nvPr/>
        </p:nvSpPr>
        <p:spPr>
          <a:xfrm>
            <a:off x="467544" y="3356993"/>
            <a:ext cx="8064896" cy="33123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66" name="그림 13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662">
            <a:off x="540668" y="3431482"/>
            <a:ext cx="2950561" cy="3181303"/>
          </a:xfrm>
          <a:prstGeom prst="rect">
            <a:avLst/>
          </a:prstGeom>
        </p:spPr>
      </p:pic>
      <p:pic>
        <p:nvPicPr>
          <p:cNvPr id="1392" name="Picture 3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17032"/>
            <a:ext cx="4923262" cy="264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4096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857232"/>
            <a:ext cx="7680960" cy="5330208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sz="2000" dirty="0" smtClean="0"/>
              <a:t>녹지대형 중앙분리대 재원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2000240"/>
            <a:ext cx="2928958" cy="638172"/>
          </a:xfrm>
        </p:spPr>
        <p:txBody>
          <a:bodyPr>
            <a:normAutofit/>
          </a:bodyPr>
          <a:lstStyle/>
          <a:p>
            <a:pPr algn="ctr"/>
            <a:r>
              <a:rPr lang="ko-KR" altLang="en-US" sz="2400" dirty="0" err="1" smtClean="0"/>
              <a:t>수직형</a:t>
            </a:r>
            <a:r>
              <a:rPr lang="ko-KR" altLang="en-US" sz="2400" dirty="0" smtClean="0"/>
              <a:t> 연석</a:t>
            </a:r>
            <a:endParaRPr lang="ko-KR" altLang="en-US" sz="2400" dirty="0"/>
          </a:p>
        </p:txBody>
      </p:sp>
      <p:grpSp>
        <p:nvGrpSpPr>
          <p:cNvPr id="4" name="그룹 3"/>
          <p:cNvGrpSpPr/>
          <p:nvPr/>
        </p:nvGrpSpPr>
        <p:grpSpPr>
          <a:xfrm>
            <a:off x="579070" y="2636912"/>
            <a:ext cx="8064896" cy="2947615"/>
            <a:chOff x="467544" y="3505721"/>
            <a:chExt cx="8064896" cy="2947615"/>
          </a:xfrm>
        </p:grpSpPr>
        <p:sp>
          <p:nvSpPr>
            <p:cNvPr id="5" name="직사각형 4"/>
            <p:cNvSpPr/>
            <p:nvPr/>
          </p:nvSpPr>
          <p:spPr>
            <a:xfrm>
              <a:off x="467544" y="3505721"/>
              <a:ext cx="8064896" cy="29476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" name="Picture 36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3617263"/>
              <a:ext cx="2811611" cy="2790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36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3820507"/>
              <a:ext cx="4536504" cy="2385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제목 2"/>
          <p:cNvSpPr txBox="1">
            <a:spLocks/>
          </p:cNvSpPr>
          <p:nvPr/>
        </p:nvSpPr>
        <p:spPr>
          <a:xfrm>
            <a:off x="5072066" y="2000240"/>
            <a:ext cx="2928958" cy="638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rPr>
              <a:t>녹지대형 중앙분리대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ung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10234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사용자 지정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TS101790491</Template>
  <TotalTime>423</TotalTime>
  <Words>512</Words>
  <Application>Microsoft Office PowerPoint</Application>
  <PresentationFormat>화면 슬라이드 쇼(4:3)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Mylar</vt:lpstr>
      <vt:lpstr>도로기하구조설계</vt:lpstr>
      <vt:lpstr> - 목 차</vt:lpstr>
      <vt:lpstr>횡단면 설계 조건</vt:lpstr>
      <vt:lpstr>횡단면 설계</vt:lpstr>
      <vt:lpstr>차로 수 결정</vt:lpstr>
      <vt:lpstr>차로</vt:lpstr>
      <vt:lpstr>PowerPoint 프레젠테이션</vt:lpstr>
      <vt:lpstr>중앙분리대 </vt:lpstr>
      <vt:lpstr>수직형 연석</vt:lpstr>
      <vt:lpstr>길어 깨(갓길)</vt:lpstr>
      <vt:lpstr>PowerPoint 프레젠테이션</vt:lpstr>
      <vt:lpstr>보도</vt:lpstr>
      <vt:lpstr>자전거 도로</vt:lpstr>
      <vt:lpstr>횡단구성 도면 &amp; 조감도</vt:lpstr>
      <vt:lpstr>고찰</vt:lpstr>
      <vt:lpstr>PowerPoint 프레젠테이션</vt:lpstr>
    </vt:vector>
  </TitlesOfParts>
  <Company>Black Edition SP3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XP</dc:creator>
  <cp:lastModifiedBy>Windows XP</cp:lastModifiedBy>
  <cp:revision>38</cp:revision>
  <dcterms:created xsi:type="dcterms:W3CDTF">2010-11-20T08:02:00Z</dcterms:created>
  <dcterms:modified xsi:type="dcterms:W3CDTF">2010-11-24T00:44:03Z</dcterms:modified>
</cp:coreProperties>
</file>