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80" r:id="rId3"/>
    <p:sldId id="273" r:id="rId4"/>
    <p:sldId id="274" r:id="rId5"/>
    <p:sldId id="282" r:id="rId6"/>
    <p:sldId id="284" r:id="rId7"/>
    <p:sldId id="283" r:id="rId8"/>
    <p:sldId id="286" r:id="rId9"/>
    <p:sldId id="289" r:id="rId10"/>
    <p:sldId id="290" r:id="rId11"/>
    <p:sldId id="291" r:id="rId12"/>
    <p:sldId id="285" r:id="rId13"/>
    <p:sldId id="281" r:id="rId1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99"/>
    <a:srgbClr val="003399"/>
    <a:srgbClr val="B5D7FD"/>
    <a:srgbClr val="65D5F8"/>
    <a:srgbClr val="009999"/>
    <a:srgbClr val="006666"/>
    <a:srgbClr val="006600"/>
    <a:srgbClr val="FFF7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951" autoAdjust="0"/>
    <p:restoredTop sz="94660"/>
  </p:normalViewPr>
  <p:slideViewPr>
    <p:cSldViewPr>
      <p:cViewPr>
        <p:scale>
          <a:sx n="100" d="100"/>
          <a:sy n="100" d="100"/>
        </p:scale>
        <p:origin x="-78" y="684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2.3560600546299448E-2"/>
          <c:y val="0.22007222862683368"/>
          <c:w val="0.49566650959599651"/>
          <c:h val="0.5600387835695026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조사결과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노면 상태가 불량하다</c:v>
                </c:pt>
                <c:pt idx="1">
                  <c:v>도로 경사가 급하다</c:v>
                </c:pt>
                <c:pt idx="2">
                  <c:v>도로나 인도폭이 좁다</c:v>
                </c:pt>
                <c:pt idx="3">
                  <c:v>기타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4481510355809804"/>
          <c:y val="0.20887614218910741"/>
          <c:w val="0.41261299830031672"/>
          <c:h val="0.66030830629208614"/>
        </c:manualLayout>
      </c:layout>
    </c:legend>
    <c:plotVisOnly val="1"/>
  </c:chart>
  <c:txPr>
    <a:bodyPr/>
    <a:lstStyle/>
    <a:p>
      <a:pPr>
        <a:defRPr sz="1800"/>
      </a:pPr>
      <a:endParaRPr lang="ko-K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0.31617</cdr:x>
      <cdr:y>0.07792</cdr:y>
    </cdr:from>
    <cdr:to>
      <cdr:x>0.69548</cdr:x>
      <cdr:y>0.15584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80728" y="432048"/>
          <a:ext cx="2376264" cy="43204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ko-KR" altLang="en-US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조   사   결   과</a:t>
          </a:r>
          <a:endParaRPr lang="ko-KR" altLang="en-US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5" name="Picture 53" descr="000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26" name="Picture 54" descr="001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24" name="Picture 52" descr="000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23" name="Picture 51" descr="0007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0"/>
            <a:ext cx="5867400" cy="1444625"/>
          </a:xfrm>
          <a:prstGeom prst="rect">
            <a:avLst/>
          </a:prstGeom>
          <a:noFill/>
        </p:spPr>
      </p:pic>
      <p:pic>
        <p:nvPicPr>
          <p:cNvPr id="3122" name="Picture 50" descr="0006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0"/>
            <a:ext cx="4140200" cy="1135063"/>
          </a:xfrm>
          <a:prstGeom prst="rect">
            <a:avLst/>
          </a:prstGeom>
          <a:noFill/>
        </p:spPr>
      </p:pic>
      <p:pic>
        <p:nvPicPr>
          <p:cNvPr id="3121" name="Picture 49" descr="0005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27525"/>
            <a:ext cx="9144000" cy="2530475"/>
          </a:xfrm>
          <a:prstGeom prst="rect">
            <a:avLst/>
          </a:prstGeom>
          <a:noFill/>
        </p:spPr>
      </p:pic>
      <p:pic>
        <p:nvPicPr>
          <p:cNvPr id="3120" name="Picture 48" descr="0004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22A975A-C8D7-4616-8AAA-9410BA40F83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090" name="Text Box 18"/>
          <p:cNvSpPr txBox="1">
            <a:spLocks noChangeArrowheads="1"/>
          </p:cNvSpPr>
          <p:nvPr userDrawn="1"/>
        </p:nvSpPr>
        <p:spPr bwMode="auto">
          <a:xfrm>
            <a:off x="7715250" y="0"/>
            <a:ext cx="1428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latinLnBrk="0" hangingPunct="0"/>
            <a:r>
              <a:rPr kumimoji="0" lang="en-US" altLang="ko-KR" sz="3000" b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2276475"/>
            <a:ext cx="6337300" cy="649288"/>
          </a:xfrm>
        </p:spPr>
        <p:txBody>
          <a:bodyPr/>
          <a:lstStyle>
            <a:lvl1pPr>
              <a:lnSpc>
                <a:spcPct val="70000"/>
              </a:lnSpc>
              <a:defRPr sz="4800" i="0"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1pPr>
          </a:lstStyle>
          <a:p>
            <a:r>
              <a:rPr lang="en-US" altLang="ko-KR"/>
              <a:t>PowerPoint Template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1628775"/>
            <a:ext cx="5905500" cy="649288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FFF799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1pPr>
          </a:lstStyle>
          <a:p>
            <a:r>
              <a:rPr lang="en-US" altLang="ko-KR"/>
              <a:t>PPTKOREA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06537-5757-456E-9094-95302E69714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61138" y="60325"/>
            <a:ext cx="2125662" cy="6065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79388" y="60325"/>
            <a:ext cx="6229350" cy="6065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3B2CA-66CF-4B56-A291-6C8F869E1E3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1" name="Picture 11" descr="000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52" name="Picture 12" descr="001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53" name="Picture 13" descr="000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0" name="Picture 20" descr="0007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13375"/>
            <a:ext cx="5867400" cy="1444625"/>
          </a:xfrm>
          <a:prstGeom prst="rect">
            <a:avLst/>
          </a:prstGeom>
          <a:noFill/>
        </p:spPr>
      </p:pic>
      <p:pic>
        <p:nvPicPr>
          <p:cNvPr id="61461" name="Picture 21" descr="0006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22938"/>
            <a:ext cx="4140200" cy="1135062"/>
          </a:xfrm>
          <a:prstGeom prst="rect">
            <a:avLst/>
          </a:prstGeom>
          <a:noFill/>
        </p:spPr>
      </p:pic>
      <p:pic>
        <p:nvPicPr>
          <p:cNvPr id="61454" name="Picture 14" descr="0007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0"/>
            <a:ext cx="5867400" cy="1444625"/>
          </a:xfrm>
          <a:prstGeom prst="rect">
            <a:avLst/>
          </a:prstGeom>
          <a:noFill/>
        </p:spPr>
      </p:pic>
      <p:pic>
        <p:nvPicPr>
          <p:cNvPr id="61455" name="Picture 15" descr="0006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3800" y="0"/>
            <a:ext cx="4140200" cy="1135063"/>
          </a:xfrm>
          <a:prstGeom prst="rect">
            <a:avLst/>
          </a:prstGeom>
          <a:noFill/>
        </p:spPr>
      </p:pic>
      <p:sp>
        <p:nvSpPr>
          <p:cNvPr id="61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96975" y="1628775"/>
            <a:ext cx="7772400" cy="65087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2278063"/>
            <a:ext cx="6400800" cy="6953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145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CC2E000-9369-48D2-9BFD-0152A811859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1462" name="Text Box 22"/>
          <p:cNvSpPr txBox="1">
            <a:spLocks noChangeArrowheads="1"/>
          </p:cNvSpPr>
          <p:nvPr userDrawn="1"/>
        </p:nvSpPr>
        <p:spPr bwMode="auto">
          <a:xfrm>
            <a:off x="7715250" y="0"/>
            <a:ext cx="1428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latinLnBrk="0" hangingPunct="0"/>
            <a:r>
              <a:rPr kumimoji="0" lang="en-US" altLang="ko-KR" sz="3000" b="1">
                <a:solidFill>
                  <a:schemeClr val="bg1"/>
                </a:solidFill>
              </a:rPr>
              <a:t>LOGO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  <p:bldP spid="6144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44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4459F-0296-44D0-8700-DB249C2EAF7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23AEF-4A7A-4AAA-99E0-7688CD4605C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8F78F-C0AA-4F3A-AB02-8A1A09250A2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5DD20-66DB-45B2-A004-7A7C4F767E7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D0060-AA10-4779-A65A-F9F94301AB3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BCBC1-4154-4628-8D1A-0EB8757045F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EBE19-9BB6-4896-9927-26AD6166B3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D5DFA-B9B7-4FCE-A414-09E8784FC6F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3FC55-E2F3-4F00-9E9D-2DC99AD9DC1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8FF95-B486-4FC2-9767-5CDF013294F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61138" y="60325"/>
            <a:ext cx="2125662" cy="6065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79388" y="60325"/>
            <a:ext cx="6229350" cy="6065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4AAD5-7D62-4AE3-BBAE-58846A5C2F3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4702B-053C-4CCE-8FBC-AAB1AFF610C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7AF81-BADE-48D7-B1EA-5535930AF8A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EFD47-4743-477B-B4BF-D69732E6C71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C46B2-F6CC-48DB-A6BE-BA89144EA20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F5D85-9C8F-4E7F-8251-194AE3E3114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5AF36-A5AA-4181-9CF7-C9ECC88FC03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43F91-ABF4-4D6D-A319-0ED4068E7AA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2" name="Picture 38" descr="s_000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63" name="Picture 39" descr="s_000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3322638"/>
          </a:xfrm>
          <a:prstGeom prst="rect">
            <a:avLst/>
          </a:prstGeom>
          <a:noFill/>
        </p:spPr>
      </p:pic>
      <p:pic>
        <p:nvPicPr>
          <p:cNvPr id="1060" name="Picture 36" descr="s_000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651000"/>
          </a:xfrm>
          <a:prstGeom prst="rect">
            <a:avLst/>
          </a:prstGeom>
          <a:noFill/>
        </p:spPr>
      </p:pic>
      <p:pic>
        <p:nvPicPr>
          <p:cNvPr id="1061" name="Picture 37" descr="s_00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140017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75021C-6C67-417C-A9C3-8E69933AD07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60325"/>
            <a:ext cx="59769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7451725" y="63500"/>
            <a:ext cx="1428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latinLnBrk="0" hangingPunct="0"/>
            <a:r>
              <a:rPr kumimoji="0" lang="en-US" altLang="ko-KR" sz="2800" b="1" i="1">
                <a:solidFill>
                  <a:schemeClr val="bg1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026" grpId="0"/>
    </p:bldLst>
  </p:timing>
  <p:txStyles>
    <p:titleStyle>
      <a:lvl1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charset="-127"/>
          <a:ea typeface="굴림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charset="-127"/>
          <a:ea typeface="굴림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charset="-127"/>
          <a:ea typeface="굴림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charset="-127"/>
          <a:ea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charset="-127"/>
          <a:ea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charset="-127"/>
          <a:ea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charset="-127"/>
          <a:ea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80" name="Picture 64" descr="s_000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77" name="Picture 61" descr="s_000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651000"/>
          </a:xfrm>
          <a:prstGeom prst="rect">
            <a:avLst/>
          </a:prstGeom>
          <a:noFill/>
        </p:spPr>
      </p:pic>
      <p:pic>
        <p:nvPicPr>
          <p:cNvPr id="9276" name="Picture 60" descr="s_00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400175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60325"/>
            <a:ext cx="59769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7451725" y="101600"/>
            <a:ext cx="1428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latinLnBrk="0" hangingPunct="0"/>
            <a:r>
              <a:rPr kumimoji="0" lang="en-US" altLang="ko-KR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D2717E-A450-42BA-8473-2BF858A13DD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charset="-127"/>
          <a:ea typeface="굴림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charset="-127"/>
          <a:ea typeface="굴림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charset="-127"/>
          <a:ea typeface="굴림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charset="-127"/>
          <a:ea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charset="-127"/>
          <a:ea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charset="-127"/>
          <a:ea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charset="-127"/>
          <a:ea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1700808"/>
            <a:ext cx="6984950" cy="1296144"/>
          </a:xfrm>
        </p:spPr>
        <p:txBody>
          <a:bodyPr/>
          <a:lstStyle/>
          <a:p>
            <a:pPr algn="ctr"/>
            <a:r>
              <a:rPr lang="ko-KR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토목 종합 설계</a:t>
            </a:r>
            <a:endParaRPr lang="en-US" altLang="ko-K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843808" y="3212976"/>
            <a:ext cx="335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3</a:t>
            </a:r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조 </a:t>
            </a:r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Fellow3</a:t>
            </a:r>
            <a:endParaRPr lang="en-US" altLang="ko-K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7383463" y="0"/>
            <a:ext cx="1760537" cy="4953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99CC00"/>
              </a:gs>
              <a:gs pos="100000">
                <a:srgbClr val="99CC00">
                  <a:gamma/>
                  <a:shade val="57647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 dirty="0" smtClean="0">
                <a:solidFill>
                  <a:srgbClr val="7030A0"/>
                </a:solidFill>
              </a:rPr>
              <a:t>Fellow3</a:t>
            </a:r>
            <a:endParaRPr lang="en-US" altLang="ko-KR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3879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 bwMode="auto">
          <a:xfrm>
            <a:off x="331788" y="212725"/>
            <a:ext cx="59769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학교문제점조사 </a:t>
            </a:r>
            <a:r>
              <a:rPr kumimoji="1" lang="en-US" altLang="ko-KR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1" lang="ko-KR" altLang="en-US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문제점 도출</a:t>
            </a: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7383463" y="0"/>
            <a:ext cx="1760537" cy="4953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99CC00"/>
              </a:gs>
              <a:gs pos="100000">
                <a:srgbClr val="99CC00">
                  <a:gamma/>
                  <a:shade val="57647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 dirty="0" smtClean="0">
                <a:solidFill>
                  <a:srgbClr val="7030A0"/>
                </a:solidFill>
              </a:rPr>
              <a:t>Fellow3</a:t>
            </a:r>
            <a:endParaRPr lang="en-US" altLang="ko-KR" sz="2400" b="1" dirty="0">
              <a:solidFill>
                <a:srgbClr val="7030A0"/>
              </a:solidFill>
            </a:endParaRPr>
          </a:p>
        </p:txBody>
      </p:sp>
      <p:pic>
        <p:nvPicPr>
          <p:cNvPr id="9" name="내용 개체 틀 8" descr="DSCN61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44041" y="836712"/>
            <a:ext cx="3360373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내용 개체 틀 9" descr="DSCN618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5130062" y="3230978"/>
            <a:ext cx="2988332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043608" y="1628800"/>
            <a:ext cx="259228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문제점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도로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인도 폭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2420888"/>
            <a:ext cx="3960440" cy="25853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o-KR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장애학우들이 느끼는 다른 문제는</a:t>
            </a:r>
            <a:endParaRPr lang="en-US" altLang="ko-K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altLang="ko-K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ko-KR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도로나 인도의 폭이 </a:t>
            </a:r>
            <a:r>
              <a:rPr lang="ko-KR" alt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좁다는것입니다</a:t>
            </a:r>
            <a:endParaRPr lang="en-US" altLang="ko-K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altLang="ko-K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ko-KR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사진은 도로폭도 좁고 블록이 부서져</a:t>
            </a:r>
            <a:endParaRPr lang="en-US" altLang="ko-K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altLang="ko-K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ko-KR" alt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기숙사도로쪽에</a:t>
            </a:r>
            <a:r>
              <a:rPr lang="ko-KR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통행이 </a:t>
            </a:r>
            <a:r>
              <a:rPr lang="ko-KR" alt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불편한곳</a:t>
            </a:r>
            <a:r>
              <a:rPr lang="ko-KR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altLang="ko-K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altLang="ko-K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ko-KR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사진입니다</a:t>
            </a:r>
            <a:r>
              <a: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 bwMode="auto">
          <a:xfrm>
            <a:off x="331788" y="212725"/>
            <a:ext cx="59769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설 계 시 반 영 사 항</a:t>
            </a: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7383463" y="0"/>
            <a:ext cx="1760537" cy="4953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99CC00"/>
              </a:gs>
              <a:gs pos="100000">
                <a:srgbClr val="99CC00">
                  <a:gamma/>
                  <a:shade val="57647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 dirty="0" smtClean="0">
                <a:solidFill>
                  <a:srgbClr val="7030A0"/>
                </a:solidFill>
              </a:rPr>
              <a:t>Fellow3</a:t>
            </a:r>
            <a:endParaRPr lang="en-US" altLang="ko-KR" sz="2400" b="1" dirty="0">
              <a:solidFill>
                <a:srgbClr val="7030A0"/>
              </a:solidFill>
            </a:endParaRPr>
          </a:p>
        </p:txBody>
      </p:sp>
      <p:pic>
        <p:nvPicPr>
          <p:cNvPr id="25" name="Picture 20" descr="화살표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7000" contrast="38000"/>
          </a:blip>
          <a:srcRect/>
          <a:stretch>
            <a:fillRect/>
          </a:stretch>
        </p:blipFill>
        <p:spPr bwMode="auto">
          <a:xfrm>
            <a:off x="2632075" y="3854450"/>
            <a:ext cx="3967163" cy="1587500"/>
          </a:xfrm>
          <a:prstGeom prst="rect">
            <a:avLst/>
          </a:prstGeom>
          <a:noFill/>
        </p:spPr>
      </p:pic>
      <p:grpSp>
        <p:nvGrpSpPr>
          <p:cNvPr id="34" name="그룹 33"/>
          <p:cNvGrpSpPr/>
          <p:nvPr/>
        </p:nvGrpSpPr>
        <p:grpSpPr>
          <a:xfrm>
            <a:off x="1104900" y="5502275"/>
            <a:ext cx="7202488" cy="1022350"/>
            <a:chOff x="1104900" y="5502275"/>
            <a:chExt cx="7202488" cy="1022350"/>
          </a:xfrm>
        </p:grpSpPr>
        <p:pic>
          <p:nvPicPr>
            <p:cNvPr id="24" name="Picture 19" descr="bar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4900" y="5502275"/>
              <a:ext cx="7202488" cy="1022350"/>
            </a:xfrm>
            <a:prstGeom prst="rect">
              <a:avLst/>
            </a:prstGeom>
            <a:noFill/>
          </p:spPr>
        </p:pic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1654175" y="5661025"/>
              <a:ext cx="59817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ko-KR" altLang="en-US" sz="3200" dirty="0" smtClean="0">
                  <a:solidFill>
                    <a:srgbClr val="FFFF99"/>
                  </a:solidFill>
                  <a:latin typeface="HY헤드라인M" pitchFamily="18" charset="-127"/>
                  <a:ea typeface="HY헤드라인M" pitchFamily="18" charset="-127"/>
                </a:rPr>
                <a:t>프로젝트 목표 </a:t>
              </a:r>
              <a:endParaRPr lang="en-US" altLang="ko-KR" sz="3200" dirty="0">
                <a:solidFill>
                  <a:srgbClr val="FFFF99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1106488" y="1535113"/>
            <a:ext cx="2165350" cy="2832100"/>
            <a:chOff x="1106488" y="1535113"/>
            <a:chExt cx="2165350" cy="2832100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1106488" y="2290763"/>
              <a:ext cx="2136775" cy="2076450"/>
            </a:xfrm>
            <a:prstGeom prst="roundRect">
              <a:avLst>
                <a:gd name="adj" fmla="val 4347"/>
              </a:avLst>
            </a:prstGeom>
            <a:solidFill>
              <a:schemeClr val="tx1">
                <a:alpha val="26000"/>
              </a:schemeClr>
            </a:solidFill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 u="sng" dirty="0">
                <a:solidFill>
                  <a:srgbClr val="FF0000"/>
                </a:solidFill>
              </a:endParaRPr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1166813" y="2352675"/>
              <a:ext cx="2014537" cy="1954213"/>
            </a:xfrm>
            <a:prstGeom prst="foldedCorner">
              <a:avLst>
                <a:gd name="adj" fmla="val 12500"/>
              </a:avLst>
            </a:prstGeom>
            <a:solidFill>
              <a:srgbClr val="0070C0">
                <a:alpha val="35000"/>
              </a:srgbClr>
            </a:soli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u="sng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13" name="Picture 8" descr="arr_b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06488" y="1535113"/>
              <a:ext cx="2165350" cy="647700"/>
            </a:xfrm>
            <a:prstGeom prst="rect">
              <a:avLst/>
            </a:prstGeom>
            <a:noFill/>
          </p:spPr>
        </p:pic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1228725" y="1684338"/>
              <a:ext cx="1435008" cy="44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 sz="23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문제점 </a:t>
              </a:r>
              <a:r>
                <a:rPr lang="en-US" altLang="ko-KR" sz="23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1.</a:t>
              </a:r>
              <a:endParaRPr lang="en-US" altLang="ko-KR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59632" y="2852936"/>
              <a:ext cx="1800200" cy="92333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ko-KR" alt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중점사항</a:t>
              </a:r>
              <a:endPara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algn="ctr"/>
              <a:endPara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algn="ctr"/>
              <a:r>
                <a:rPr lang="ko-KR" alt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노면상태개선</a:t>
              </a:r>
              <a:endParaRPr lang="ko-KR" alt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3608388" y="1558925"/>
            <a:ext cx="2166937" cy="2808288"/>
            <a:chOff x="3608388" y="1558925"/>
            <a:chExt cx="2166937" cy="2808288"/>
          </a:xfrm>
        </p:grpSpPr>
        <p:pic>
          <p:nvPicPr>
            <p:cNvPr id="11" name="Picture 6" descr="arr_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08388" y="1558925"/>
              <a:ext cx="2166937" cy="647700"/>
            </a:xfrm>
            <a:prstGeom prst="rect">
              <a:avLst/>
            </a:prstGeom>
            <a:noFill/>
          </p:spPr>
        </p:pic>
        <p:sp>
          <p:nvSpPr>
            <p:cNvPr id="16" name="AutoShape 11"/>
            <p:cNvSpPr>
              <a:spLocks noChangeArrowheads="1"/>
            </p:cNvSpPr>
            <p:nvPr/>
          </p:nvSpPr>
          <p:spPr bwMode="auto">
            <a:xfrm>
              <a:off x="3608388" y="2290763"/>
              <a:ext cx="2136775" cy="2076450"/>
            </a:xfrm>
            <a:prstGeom prst="roundRect">
              <a:avLst>
                <a:gd name="adj" fmla="val 4347"/>
              </a:avLst>
            </a:prstGeom>
            <a:solidFill>
              <a:schemeClr val="bg1">
                <a:alpha val="25999"/>
              </a:schemeClr>
            </a:solidFill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 u="sng">
                <a:solidFill>
                  <a:schemeClr val="bg1"/>
                </a:solidFill>
              </a:endParaRPr>
            </a:p>
          </p:txBody>
        </p:sp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3668713" y="2352675"/>
              <a:ext cx="2014537" cy="1954213"/>
            </a:xfrm>
            <a:prstGeom prst="foldedCorner">
              <a:avLst>
                <a:gd name="adj" fmla="val 12500"/>
              </a:avLst>
            </a:prstGeom>
            <a:solidFill>
              <a:srgbClr val="0070C0">
                <a:alpha val="35000"/>
              </a:srgbClr>
            </a:soli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u="sng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3729038" y="1684338"/>
              <a:ext cx="1435008" cy="44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 sz="23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문제점 </a:t>
              </a:r>
              <a:r>
                <a:rPr lang="en-US" altLang="ko-KR" sz="23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2.</a:t>
              </a:r>
              <a:endParaRPr lang="en-US" altLang="ko-KR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79912" y="2852936"/>
              <a:ext cx="1800200" cy="92333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ko-KR" alt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중점사항</a:t>
              </a:r>
              <a:endPara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algn="ctr"/>
              <a:endPara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algn="ctr"/>
              <a:r>
                <a:rPr lang="ko-KR" altLang="en-US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경사구배</a:t>
              </a:r>
              <a:r>
                <a:rPr lang="ko-KR" alt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조정</a:t>
              </a:r>
              <a:endParaRPr lang="ko-KR" alt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6078538" y="1558925"/>
            <a:ext cx="2168525" cy="2747963"/>
            <a:chOff x="6078538" y="1558925"/>
            <a:chExt cx="2168525" cy="2747963"/>
          </a:xfrm>
        </p:grpSpPr>
        <p:pic>
          <p:nvPicPr>
            <p:cNvPr id="12" name="Picture 7" descr="arr_b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78538" y="1558925"/>
              <a:ext cx="2168525" cy="647700"/>
            </a:xfrm>
            <a:prstGeom prst="rect">
              <a:avLst/>
            </a:prstGeom>
            <a:noFill/>
          </p:spPr>
        </p:pic>
        <p:sp>
          <p:nvSpPr>
            <p:cNvPr id="20" name="AutoShape 15"/>
            <p:cNvSpPr>
              <a:spLocks noChangeArrowheads="1"/>
            </p:cNvSpPr>
            <p:nvPr/>
          </p:nvSpPr>
          <p:spPr bwMode="auto">
            <a:xfrm>
              <a:off x="6102350" y="2290763"/>
              <a:ext cx="2136775" cy="2016125"/>
            </a:xfrm>
            <a:prstGeom prst="roundRect">
              <a:avLst>
                <a:gd name="adj" fmla="val 4347"/>
              </a:avLst>
            </a:prstGeom>
            <a:solidFill>
              <a:srgbClr val="92D050">
                <a:alpha val="26000"/>
              </a:srgbClr>
            </a:solidFill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 u="sng">
                <a:solidFill>
                  <a:schemeClr val="bg1"/>
                </a:solidFill>
              </a:endParaRPr>
            </a:p>
          </p:txBody>
        </p:sp>
        <p:sp>
          <p:nvSpPr>
            <p:cNvPr id="21" name="AutoShape 16"/>
            <p:cNvSpPr>
              <a:spLocks noChangeArrowheads="1"/>
            </p:cNvSpPr>
            <p:nvPr/>
          </p:nvSpPr>
          <p:spPr bwMode="auto">
            <a:xfrm>
              <a:off x="6162675" y="2352675"/>
              <a:ext cx="2014538" cy="1892300"/>
            </a:xfrm>
            <a:prstGeom prst="foldedCorner">
              <a:avLst>
                <a:gd name="adj" fmla="val 12500"/>
              </a:avLst>
            </a:prstGeom>
            <a:solidFill>
              <a:srgbClr val="FFFFFF">
                <a:alpha val="35001"/>
              </a:srgbClr>
            </a:soli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u="sng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6224588" y="1684338"/>
              <a:ext cx="1337226" cy="44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 sz="23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문제점</a:t>
              </a:r>
              <a:r>
                <a:rPr lang="en-US" altLang="ko-KR" sz="23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3.</a:t>
              </a:r>
              <a:endParaRPr lang="en-US" altLang="ko-KR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00192" y="2852936"/>
              <a:ext cx="1800200" cy="89255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ko-KR" alt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중점사항</a:t>
              </a:r>
              <a:endPara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algn="ctr"/>
              <a:endPara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algn="ctr"/>
              <a:r>
                <a:rPr lang="ko-KR" altLang="en-US" sz="16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장애인도로폭개선</a:t>
              </a:r>
              <a:endParaRPr lang="ko-KR" alt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1987550"/>
            <a:ext cx="4321224" cy="1273175"/>
          </a:xfrm>
        </p:spPr>
        <p:txBody>
          <a:bodyPr/>
          <a:lstStyle/>
          <a:p>
            <a:r>
              <a:rPr lang="en-US" altLang="ko-KR" sz="6000" b="1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7383463" y="0"/>
            <a:ext cx="1760537" cy="4953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99CC00"/>
              </a:gs>
              <a:gs pos="100000">
                <a:srgbClr val="99CC00">
                  <a:gamma/>
                  <a:shade val="57647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 dirty="0" smtClean="0">
                <a:solidFill>
                  <a:srgbClr val="7030A0"/>
                </a:solidFill>
              </a:rPr>
              <a:t>Fellow3</a:t>
            </a:r>
            <a:endParaRPr lang="en-US" altLang="ko-KR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-1189038" y="1816100"/>
            <a:ext cx="4344988" cy="4344988"/>
            <a:chOff x="-431" y="3339"/>
            <a:chExt cx="2904" cy="2904"/>
          </a:xfrm>
        </p:grpSpPr>
        <p:sp>
          <p:nvSpPr>
            <p:cNvPr id="51205" name="AutoShape 5"/>
            <p:cNvSpPr>
              <a:spLocks noChangeArrowheads="1"/>
            </p:cNvSpPr>
            <p:nvPr/>
          </p:nvSpPr>
          <p:spPr bwMode="auto">
            <a:xfrm>
              <a:off x="-431" y="3339"/>
              <a:ext cx="2904" cy="2904"/>
            </a:xfrm>
            <a:custGeom>
              <a:avLst/>
              <a:gdLst>
                <a:gd name="G0" fmla="+- 803 0 0"/>
                <a:gd name="G1" fmla="+- 21600 0 803"/>
                <a:gd name="G2" fmla="+- 21600 0 80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803" y="10800"/>
                  </a:moveTo>
                  <a:cubicBezTo>
                    <a:pt x="803" y="16321"/>
                    <a:pt x="5279" y="20797"/>
                    <a:pt x="10800" y="20797"/>
                  </a:cubicBezTo>
                  <a:cubicBezTo>
                    <a:pt x="16321" y="20797"/>
                    <a:pt x="20797" y="16321"/>
                    <a:pt x="20797" y="10800"/>
                  </a:cubicBezTo>
                  <a:cubicBezTo>
                    <a:pt x="20797" y="5279"/>
                    <a:pt x="16321" y="803"/>
                    <a:pt x="10800" y="803"/>
                  </a:cubicBezTo>
                  <a:cubicBezTo>
                    <a:pt x="5279" y="803"/>
                    <a:pt x="803" y="5279"/>
                    <a:pt x="803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25000"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206" name="AutoShape 6"/>
            <p:cNvSpPr>
              <a:spLocks noChangeArrowheads="1"/>
            </p:cNvSpPr>
            <p:nvPr/>
          </p:nvSpPr>
          <p:spPr bwMode="auto">
            <a:xfrm>
              <a:off x="-431" y="3339"/>
              <a:ext cx="2904" cy="2904"/>
            </a:xfrm>
            <a:custGeom>
              <a:avLst/>
              <a:gdLst>
                <a:gd name="G0" fmla="+- 2300 0 0"/>
                <a:gd name="G1" fmla="+- 21600 0 2300"/>
                <a:gd name="G2" fmla="+- 21600 0 23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300" y="10800"/>
                  </a:moveTo>
                  <a:cubicBezTo>
                    <a:pt x="2300" y="15494"/>
                    <a:pt x="6106" y="19300"/>
                    <a:pt x="10800" y="19300"/>
                  </a:cubicBezTo>
                  <a:cubicBezTo>
                    <a:pt x="15494" y="19300"/>
                    <a:pt x="19300" y="15494"/>
                    <a:pt x="19300" y="10800"/>
                  </a:cubicBezTo>
                  <a:cubicBezTo>
                    <a:pt x="19300" y="6106"/>
                    <a:pt x="15494" y="2300"/>
                    <a:pt x="10800" y="2300"/>
                  </a:cubicBezTo>
                  <a:cubicBezTo>
                    <a:pt x="6106" y="2300"/>
                    <a:pt x="2300" y="6106"/>
                    <a:pt x="23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46001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-612576" y="2420888"/>
            <a:ext cx="3171825" cy="31718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bg1">
                  <a:alpha val="25999"/>
                </a:schemeClr>
              </a:gs>
            </a:gsLst>
            <a:lin ang="0" scaled="1"/>
          </a:gradFill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o-KR" altLang="ko-KR" u="sng">
              <a:solidFill>
                <a:schemeClr val="bg1"/>
              </a:solidFill>
            </a:endParaRPr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-865188" y="2141538"/>
            <a:ext cx="3697288" cy="36957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o-KR" altLang="ko-KR"/>
          </a:p>
        </p:txBody>
      </p:sp>
      <p:grpSp>
        <p:nvGrpSpPr>
          <p:cNvPr id="51209" name="Group 9"/>
          <p:cNvGrpSpPr>
            <a:grpSpLocks/>
          </p:cNvGrpSpPr>
          <p:nvPr/>
        </p:nvGrpSpPr>
        <p:grpSpPr bwMode="auto">
          <a:xfrm>
            <a:off x="2378075" y="1808163"/>
            <a:ext cx="4606925" cy="649287"/>
            <a:chOff x="1338" y="617"/>
            <a:chExt cx="3856" cy="454"/>
          </a:xfrm>
        </p:grpSpPr>
        <p:sp>
          <p:nvSpPr>
            <p:cNvPr id="51210" name="AutoShape 10"/>
            <p:cNvSpPr>
              <a:spLocks noChangeArrowheads="1"/>
            </p:cNvSpPr>
            <p:nvPr/>
          </p:nvSpPr>
          <p:spPr bwMode="auto">
            <a:xfrm>
              <a:off x="1338" y="617"/>
              <a:ext cx="3856" cy="45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211" name="Text Box 11"/>
            <p:cNvSpPr txBox="1">
              <a:spLocks noChangeArrowheads="1"/>
            </p:cNvSpPr>
            <p:nvPr/>
          </p:nvSpPr>
          <p:spPr bwMode="auto">
            <a:xfrm>
              <a:off x="1474" y="635"/>
              <a:ext cx="3493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2800" b="1" i="1" dirty="0" smtClean="0"/>
                <a:t>과제 소개 및 방향</a:t>
              </a:r>
              <a:endParaRPr lang="en-US" altLang="ko-KR" sz="2800" b="1" i="1" dirty="0"/>
            </a:p>
          </p:txBody>
        </p:sp>
      </p:grpSp>
      <p:grpSp>
        <p:nvGrpSpPr>
          <p:cNvPr id="51212" name="Group 12"/>
          <p:cNvGrpSpPr>
            <a:grpSpLocks/>
          </p:cNvGrpSpPr>
          <p:nvPr/>
        </p:nvGrpSpPr>
        <p:grpSpPr bwMode="auto">
          <a:xfrm>
            <a:off x="3203848" y="2996952"/>
            <a:ext cx="4606925" cy="649287"/>
            <a:chOff x="1338" y="617"/>
            <a:chExt cx="3856" cy="454"/>
          </a:xfrm>
        </p:grpSpPr>
        <p:sp>
          <p:nvSpPr>
            <p:cNvPr id="51213" name="AutoShape 13"/>
            <p:cNvSpPr>
              <a:spLocks noChangeArrowheads="1"/>
            </p:cNvSpPr>
            <p:nvPr/>
          </p:nvSpPr>
          <p:spPr bwMode="auto">
            <a:xfrm>
              <a:off x="1338" y="617"/>
              <a:ext cx="3856" cy="45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214" name="Text Box 14"/>
            <p:cNvSpPr txBox="1">
              <a:spLocks noChangeArrowheads="1"/>
            </p:cNvSpPr>
            <p:nvPr/>
          </p:nvSpPr>
          <p:spPr bwMode="auto">
            <a:xfrm>
              <a:off x="1474" y="635"/>
              <a:ext cx="3493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2800" b="1" i="1" dirty="0" smtClean="0"/>
                <a:t>현 학교 문제점 조사</a:t>
              </a:r>
              <a:endParaRPr lang="en-US" altLang="ko-KR" sz="2800" b="1" i="1" dirty="0"/>
            </a:p>
          </p:txBody>
        </p:sp>
      </p:grpSp>
      <p:grpSp>
        <p:nvGrpSpPr>
          <p:cNvPr id="51218" name="Group 18"/>
          <p:cNvGrpSpPr>
            <a:grpSpLocks/>
          </p:cNvGrpSpPr>
          <p:nvPr/>
        </p:nvGrpSpPr>
        <p:grpSpPr bwMode="auto">
          <a:xfrm>
            <a:off x="3275856" y="4293096"/>
            <a:ext cx="4606925" cy="649288"/>
            <a:chOff x="1338" y="617"/>
            <a:chExt cx="3856" cy="454"/>
          </a:xfrm>
        </p:grpSpPr>
        <p:sp>
          <p:nvSpPr>
            <p:cNvPr id="51219" name="AutoShape 19"/>
            <p:cNvSpPr>
              <a:spLocks noChangeArrowheads="1"/>
            </p:cNvSpPr>
            <p:nvPr/>
          </p:nvSpPr>
          <p:spPr bwMode="auto">
            <a:xfrm>
              <a:off x="1338" y="617"/>
              <a:ext cx="3856" cy="45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220" name="Text Box 20"/>
            <p:cNvSpPr txBox="1">
              <a:spLocks noChangeArrowheads="1"/>
            </p:cNvSpPr>
            <p:nvPr/>
          </p:nvSpPr>
          <p:spPr bwMode="auto">
            <a:xfrm>
              <a:off x="1474" y="635"/>
              <a:ext cx="3493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2800" b="1" i="1" dirty="0" smtClean="0"/>
                <a:t>문제점 도출 </a:t>
              </a:r>
              <a:endParaRPr lang="en-US" altLang="ko-KR" sz="2800" b="1" i="1" dirty="0"/>
            </a:p>
          </p:txBody>
        </p:sp>
      </p:grpSp>
      <p:grpSp>
        <p:nvGrpSpPr>
          <p:cNvPr id="51221" name="Group 21"/>
          <p:cNvGrpSpPr>
            <a:grpSpLocks/>
          </p:cNvGrpSpPr>
          <p:nvPr/>
        </p:nvGrpSpPr>
        <p:grpSpPr bwMode="auto">
          <a:xfrm>
            <a:off x="2384424" y="5440363"/>
            <a:ext cx="5283919" cy="649287"/>
            <a:chOff x="1338" y="617"/>
            <a:chExt cx="3856" cy="454"/>
          </a:xfrm>
        </p:grpSpPr>
        <p:sp>
          <p:nvSpPr>
            <p:cNvPr id="51222" name="AutoShape 22"/>
            <p:cNvSpPr>
              <a:spLocks noChangeArrowheads="1"/>
            </p:cNvSpPr>
            <p:nvPr/>
          </p:nvSpPr>
          <p:spPr bwMode="auto">
            <a:xfrm>
              <a:off x="1338" y="617"/>
              <a:ext cx="3856" cy="45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223" name="Text Box 23"/>
            <p:cNvSpPr txBox="1">
              <a:spLocks noChangeArrowheads="1"/>
            </p:cNvSpPr>
            <p:nvPr/>
          </p:nvSpPr>
          <p:spPr bwMode="auto">
            <a:xfrm>
              <a:off x="1474" y="635"/>
              <a:ext cx="3493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2800" b="1" i="1" dirty="0" smtClean="0"/>
                <a:t>설계 시 </a:t>
              </a:r>
              <a:r>
                <a:rPr lang="ko-KR" altLang="en-US" sz="2800" b="1" i="1" dirty="0" smtClean="0"/>
                <a:t>반영사항과 끝맺음</a:t>
              </a:r>
              <a:endParaRPr lang="en-US" altLang="ko-KR" sz="2800" b="1" i="1" dirty="0"/>
            </a:p>
          </p:txBody>
        </p:sp>
      </p:grpSp>
      <p:sp>
        <p:nvSpPr>
          <p:cNvPr id="51230" name="Text Box 30"/>
          <p:cNvSpPr txBox="1">
            <a:spLocks noChangeArrowheads="1"/>
          </p:cNvSpPr>
          <p:nvPr/>
        </p:nvSpPr>
        <p:spPr bwMode="auto">
          <a:xfrm>
            <a:off x="0" y="3645024"/>
            <a:ext cx="2532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3200" dirty="0" smtClean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목   차</a:t>
            </a:r>
            <a:endParaRPr lang="en-US" altLang="ko-KR" sz="3200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1232" name="Picture 32" descr="bullet-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8013" y="5516563"/>
            <a:ext cx="533400" cy="533400"/>
          </a:xfrm>
          <a:prstGeom prst="rect">
            <a:avLst/>
          </a:prstGeom>
          <a:noFill/>
        </p:spPr>
      </p:pic>
      <p:pic>
        <p:nvPicPr>
          <p:cNvPr id="51233" name="Picture 33" descr="bullet-cy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365104"/>
            <a:ext cx="558800" cy="558800"/>
          </a:xfrm>
          <a:prstGeom prst="rect">
            <a:avLst/>
          </a:prstGeom>
          <a:noFill/>
        </p:spPr>
      </p:pic>
      <p:pic>
        <p:nvPicPr>
          <p:cNvPr id="51235" name="Picture 35" descr="bullet-oran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996952"/>
            <a:ext cx="533400" cy="533400"/>
          </a:xfrm>
          <a:prstGeom prst="rect">
            <a:avLst/>
          </a:prstGeom>
          <a:noFill/>
        </p:spPr>
      </p:pic>
      <p:pic>
        <p:nvPicPr>
          <p:cNvPr id="51236" name="Picture 36" descr="bullet-re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3413" y="1882775"/>
            <a:ext cx="508000" cy="504825"/>
          </a:xfrm>
          <a:prstGeom prst="rect">
            <a:avLst/>
          </a:prstGeom>
          <a:noFill/>
        </p:spPr>
      </p:pic>
      <p:sp>
        <p:nvSpPr>
          <p:cNvPr id="32" name="AutoShape 17"/>
          <p:cNvSpPr>
            <a:spLocks noChangeArrowheads="1"/>
          </p:cNvSpPr>
          <p:nvPr/>
        </p:nvSpPr>
        <p:spPr bwMode="auto">
          <a:xfrm>
            <a:off x="7383463" y="0"/>
            <a:ext cx="1760537" cy="4953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99CC00"/>
              </a:gs>
              <a:gs pos="100000">
                <a:srgbClr val="99CC00">
                  <a:gamma/>
                  <a:shade val="57647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 dirty="0" smtClean="0">
                <a:solidFill>
                  <a:srgbClr val="7030A0"/>
                </a:solidFill>
              </a:rPr>
              <a:t>Fellow3</a:t>
            </a:r>
            <a:endParaRPr lang="en-US" altLang="ko-KR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1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  <p:bldP spid="512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과제소개 및 방향</a:t>
            </a:r>
            <a:endParaRPr lang="en-US" altLang="ko-K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3145247" y="4037897"/>
            <a:ext cx="1429108" cy="2440691"/>
            <a:chOff x="593" y="2251"/>
            <a:chExt cx="1062" cy="1814"/>
          </a:xfrm>
        </p:grpSpPr>
        <p:sp>
          <p:nvSpPr>
            <p:cNvPr id="52230" name="AutoShape 6"/>
            <p:cNvSpPr>
              <a:spLocks noChangeArrowheads="1"/>
            </p:cNvSpPr>
            <p:nvPr/>
          </p:nvSpPr>
          <p:spPr bwMode="auto">
            <a:xfrm>
              <a:off x="593" y="2251"/>
              <a:ext cx="1062" cy="1814"/>
            </a:xfrm>
            <a:prstGeom prst="roundRect">
              <a:avLst>
                <a:gd name="adj" fmla="val 23009"/>
              </a:avLst>
            </a:prstGeom>
            <a:solidFill>
              <a:srgbClr val="FFFFFF">
                <a:alpha val="30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231" name="Text Box 7"/>
            <p:cNvSpPr txBox="1">
              <a:spLocks noChangeArrowheads="1"/>
            </p:cNvSpPr>
            <p:nvPr/>
          </p:nvSpPr>
          <p:spPr bwMode="auto">
            <a:xfrm>
              <a:off x="637" y="2976"/>
              <a:ext cx="930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800" b="1" dirty="0" smtClean="0">
                  <a:solidFill>
                    <a:schemeClr val="bg1"/>
                  </a:solidFill>
                  <a:latin typeface="Verdana" pitchFamily="34" charset="0"/>
                </a:rPr>
                <a:t>편의성</a:t>
              </a:r>
              <a:endParaRPr lang="en-US" altLang="ko-KR" sz="28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52232" name="Group 8"/>
          <p:cNvGrpSpPr>
            <a:grpSpLocks/>
          </p:cNvGrpSpPr>
          <p:nvPr/>
        </p:nvGrpSpPr>
        <p:grpSpPr bwMode="auto">
          <a:xfrm>
            <a:off x="4644331" y="4037897"/>
            <a:ext cx="1456022" cy="2440691"/>
            <a:chOff x="573" y="2251"/>
            <a:chExt cx="1082" cy="1814"/>
          </a:xfrm>
        </p:grpSpPr>
        <p:sp>
          <p:nvSpPr>
            <p:cNvPr id="52233" name="AutoShape 9"/>
            <p:cNvSpPr>
              <a:spLocks noChangeArrowheads="1"/>
            </p:cNvSpPr>
            <p:nvPr/>
          </p:nvSpPr>
          <p:spPr bwMode="auto">
            <a:xfrm>
              <a:off x="593" y="2251"/>
              <a:ext cx="1062" cy="1814"/>
            </a:xfrm>
            <a:prstGeom prst="roundRect">
              <a:avLst>
                <a:gd name="adj" fmla="val 23009"/>
              </a:avLst>
            </a:prstGeom>
            <a:solidFill>
              <a:srgbClr val="FFFFFF">
                <a:alpha val="30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234" name="Text Box 10"/>
            <p:cNvSpPr txBox="1">
              <a:spLocks noChangeArrowheads="1"/>
            </p:cNvSpPr>
            <p:nvPr/>
          </p:nvSpPr>
          <p:spPr bwMode="auto">
            <a:xfrm>
              <a:off x="573" y="2976"/>
              <a:ext cx="1070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800" b="1" dirty="0" smtClean="0">
                  <a:solidFill>
                    <a:schemeClr val="bg1"/>
                  </a:solidFill>
                  <a:latin typeface="Verdana" pitchFamily="34" charset="0"/>
                </a:rPr>
                <a:t>유용성</a:t>
              </a:r>
              <a:endParaRPr lang="en-US" altLang="ko-KR" sz="28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52235" name="Group 11"/>
          <p:cNvGrpSpPr>
            <a:grpSpLocks/>
          </p:cNvGrpSpPr>
          <p:nvPr/>
        </p:nvGrpSpPr>
        <p:grpSpPr bwMode="auto">
          <a:xfrm>
            <a:off x="6197242" y="4037897"/>
            <a:ext cx="1429108" cy="2440691"/>
            <a:chOff x="593" y="2251"/>
            <a:chExt cx="1062" cy="1814"/>
          </a:xfrm>
        </p:grpSpPr>
        <p:sp>
          <p:nvSpPr>
            <p:cNvPr id="52236" name="AutoShape 12"/>
            <p:cNvSpPr>
              <a:spLocks noChangeArrowheads="1"/>
            </p:cNvSpPr>
            <p:nvPr/>
          </p:nvSpPr>
          <p:spPr bwMode="auto">
            <a:xfrm>
              <a:off x="593" y="2251"/>
              <a:ext cx="1062" cy="1814"/>
            </a:xfrm>
            <a:prstGeom prst="roundRect">
              <a:avLst>
                <a:gd name="adj" fmla="val 23009"/>
              </a:avLst>
            </a:prstGeom>
            <a:solidFill>
              <a:srgbClr val="FFFFFF">
                <a:alpha val="30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237" name="Text Box 13"/>
            <p:cNvSpPr txBox="1">
              <a:spLocks noChangeArrowheads="1"/>
            </p:cNvSpPr>
            <p:nvPr/>
          </p:nvSpPr>
          <p:spPr bwMode="auto">
            <a:xfrm>
              <a:off x="616" y="2976"/>
              <a:ext cx="1017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800" b="1" dirty="0" smtClean="0">
                  <a:solidFill>
                    <a:schemeClr val="bg1"/>
                  </a:solidFill>
                  <a:latin typeface="Verdana" pitchFamily="34" charset="0"/>
                </a:rPr>
                <a:t>타당성</a:t>
              </a:r>
              <a:endParaRPr lang="en-US" altLang="ko-KR" sz="28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pic>
        <p:nvPicPr>
          <p:cNvPr id="52238" name="Picture 14" descr="화살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767" y="2267252"/>
            <a:ext cx="4505325" cy="1282238"/>
          </a:xfrm>
          <a:prstGeom prst="rect">
            <a:avLst/>
          </a:prstGeom>
          <a:noFill/>
        </p:spPr>
      </p:pic>
      <p:grpSp>
        <p:nvGrpSpPr>
          <p:cNvPr id="52239" name="Group 15"/>
          <p:cNvGrpSpPr>
            <a:grpSpLocks/>
          </p:cNvGrpSpPr>
          <p:nvPr/>
        </p:nvGrpSpPr>
        <p:grpSpPr bwMode="auto">
          <a:xfrm>
            <a:off x="1619250" y="4037897"/>
            <a:ext cx="1429108" cy="2440691"/>
            <a:chOff x="593" y="2251"/>
            <a:chExt cx="1062" cy="1814"/>
          </a:xfrm>
        </p:grpSpPr>
        <p:sp>
          <p:nvSpPr>
            <p:cNvPr id="52240" name="AutoShape 16"/>
            <p:cNvSpPr>
              <a:spLocks noChangeArrowheads="1"/>
            </p:cNvSpPr>
            <p:nvPr/>
          </p:nvSpPr>
          <p:spPr bwMode="auto">
            <a:xfrm>
              <a:off x="593" y="2251"/>
              <a:ext cx="1062" cy="1814"/>
            </a:xfrm>
            <a:prstGeom prst="roundRect">
              <a:avLst>
                <a:gd name="adj" fmla="val 23009"/>
              </a:avLst>
            </a:prstGeom>
            <a:solidFill>
              <a:srgbClr val="FFFFFF">
                <a:alpha val="30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241" name="Text Box 17"/>
            <p:cNvSpPr txBox="1">
              <a:spLocks noChangeArrowheads="1"/>
            </p:cNvSpPr>
            <p:nvPr/>
          </p:nvSpPr>
          <p:spPr bwMode="auto">
            <a:xfrm>
              <a:off x="593" y="2976"/>
              <a:ext cx="1017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800" b="1" dirty="0" smtClean="0">
                  <a:solidFill>
                    <a:schemeClr val="bg1"/>
                  </a:solidFill>
                  <a:latin typeface="Verdana" pitchFamily="34" charset="0"/>
                </a:rPr>
                <a:t>안전성</a:t>
              </a:r>
              <a:endParaRPr lang="en-US" altLang="ko-KR" sz="28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pic>
        <p:nvPicPr>
          <p:cNvPr id="52242" name="Picture 18" descr="bar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7274" y="1412875"/>
            <a:ext cx="5798520" cy="831503"/>
          </a:xfrm>
          <a:prstGeom prst="rect">
            <a:avLst/>
          </a:prstGeom>
          <a:noFill/>
        </p:spPr>
      </p:pic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1889731" y="1512440"/>
            <a:ext cx="5615508" cy="5502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ko-KR" altLang="en-US" sz="3000" b="1" dirty="0" smtClean="0">
                <a:solidFill>
                  <a:schemeClr val="bg1"/>
                </a:solidFill>
                <a:latin typeface="굵은굴림체" pitchFamily="18" charset="-127"/>
                <a:ea typeface="굵은굴림체" pitchFamily="18" charset="-127"/>
              </a:rPr>
              <a:t>장애인 도로 </a:t>
            </a:r>
            <a:endParaRPr lang="en-US" altLang="ko-KR" sz="3000" b="1" dirty="0">
              <a:solidFill>
                <a:schemeClr val="bg1"/>
              </a:solidFill>
              <a:latin typeface="굵은굴림체" pitchFamily="18" charset="-127"/>
              <a:ea typeface="굵은굴림체" pitchFamily="18" charset="-127"/>
            </a:endParaRPr>
          </a:p>
        </p:txBody>
      </p:sp>
      <p:pic>
        <p:nvPicPr>
          <p:cNvPr id="52244" name="Picture 20" descr="s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5373" y="3397450"/>
            <a:ext cx="1238022" cy="1249946"/>
          </a:xfrm>
          <a:prstGeom prst="rect">
            <a:avLst/>
          </a:prstGeom>
          <a:noFill/>
        </p:spPr>
      </p:pic>
      <p:pic>
        <p:nvPicPr>
          <p:cNvPr id="52245" name="Picture 21" descr="ic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5222" y="3366505"/>
            <a:ext cx="1238022" cy="1249946"/>
          </a:xfrm>
          <a:prstGeom prst="rect">
            <a:avLst/>
          </a:prstGeom>
          <a:noFill/>
        </p:spPr>
      </p:pic>
      <p:pic>
        <p:nvPicPr>
          <p:cNvPr id="52246" name="Picture 22" descr="ic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2960" y="3366505"/>
            <a:ext cx="1266282" cy="1278201"/>
          </a:xfrm>
          <a:prstGeom prst="rect">
            <a:avLst/>
          </a:prstGeom>
          <a:noFill/>
        </p:spPr>
      </p:pic>
      <p:pic>
        <p:nvPicPr>
          <p:cNvPr id="52247" name="Picture 23" descr="ic_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3365" y="3366505"/>
            <a:ext cx="1213800" cy="1225728"/>
          </a:xfrm>
          <a:prstGeom prst="rect">
            <a:avLst/>
          </a:prstGeom>
          <a:noFill/>
        </p:spPr>
      </p:pic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1827830" y="3793020"/>
            <a:ext cx="916406" cy="39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altLang="ko-KR" sz="20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3353827" y="3793020"/>
            <a:ext cx="916406" cy="39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altLang="ko-KR" sz="20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4879824" y="3793020"/>
            <a:ext cx="916406" cy="39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altLang="ko-KR" sz="20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6405821" y="3793020"/>
            <a:ext cx="915060" cy="39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altLang="ko-KR" sz="20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9" name="AutoShape 17"/>
          <p:cNvSpPr>
            <a:spLocks noChangeArrowheads="1"/>
          </p:cNvSpPr>
          <p:nvPr/>
        </p:nvSpPr>
        <p:spPr bwMode="auto">
          <a:xfrm>
            <a:off x="7383463" y="0"/>
            <a:ext cx="1760537" cy="4953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99CC00"/>
              </a:gs>
              <a:gs pos="100000">
                <a:srgbClr val="99CC00">
                  <a:gamma/>
                  <a:shade val="57647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 dirty="0" smtClean="0">
                <a:solidFill>
                  <a:srgbClr val="7030A0"/>
                </a:solidFill>
              </a:rPr>
              <a:t>Fellow3</a:t>
            </a:r>
            <a:endParaRPr lang="en-US" altLang="ko-KR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522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학교문제점조사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설문지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708920"/>
            <a:ext cx="3394720" cy="3417243"/>
          </a:xfrm>
        </p:spPr>
        <p:txBody>
          <a:bodyPr/>
          <a:lstStyle/>
          <a:p>
            <a:pPr>
              <a:buNone/>
            </a:pPr>
            <a:r>
              <a:rPr lang="ko-KR" altLang="en-US" sz="2400" dirty="0" smtClean="0"/>
              <a:t> 최초 조사는 교내에 통학하고 </a:t>
            </a:r>
            <a:r>
              <a:rPr lang="ko-KR" altLang="en-US" sz="2400" dirty="0" err="1" smtClean="0"/>
              <a:t>있</a:t>
            </a:r>
            <a:endParaRPr lang="en-US" altLang="ko-KR" sz="2400" dirty="0" smtClean="0"/>
          </a:p>
          <a:p>
            <a:pPr>
              <a:buNone/>
            </a:pPr>
            <a:r>
              <a:rPr lang="ko-KR" altLang="en-US" sz="2400" dirty="0" smtClean="0"/>
              <a:t>는 장애학우들에게 설</a:t>
            </a:r>
            <a:endParaRPr lang="en-US" altLang="ko-KR" sz="2400" dirty="0" smtClean="0"/>
          </a:p>
          <a:p>
            <a:pPr>
              <a:buNone/>
            </a:pPr>
            <a:r>
              <a:rPr lang="ko-KR" altLang="en-US" sz="2400" dirty="0" smtClean="0"/>
              <a:t>문지를 통해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조사하는</a:t>
            </a:r>
            <a:endParaRPr lang="en-US" altLang="ko-KR" sz="2400" dirty="0" smtClean="0"/>
          </a:p>
          <a:p>
            <a:pPr>
              <a:buNone/>
            </a:pPr>
            <a:r>
              <a:rPr lang="ko-KR" altLang="en-US" sz="2400" dirty="0" smtClean="0"/>
              <a:t>방식으로 </a:t>
            </a:r>
            <a:r>
              <a:rPr lang="ko-KR" altLang="en-US" sz="2400" dirty="0" err="1" smtClean="0"/>
              <a:t>진행하였습니</a:t>
            </a:r>
            <a:endParaRPr lang="en-US" altLang="ko-KR" sz="2400" dirty="0" smtClean="0"/>
          </a:p>
          <a:p>
            <a:pPr>
              <a:buNone/>
            </a:pPr>
            <a:r>
              <a:rPr lang="ko-KR" altLang="en-US" sz="2400" dirty="0" smtClean="0"/>
              <a:t>다</a:t>
            </a:r>
            <a:r>
              <a:rPr lang="en-US" altLang="ko-KR" sz="2400" dirty="0" smtClean="0"/>
              <a:t>.</a:t>
            </a:r>
          </a:p>
          <a:p>
            <a:pPr>
              <a:buNone/>
            </a:pPr>
            <a:r>
              <a:rPr lang="ko-KR" altLang="en-US" sz="2400" dirty="0" smtClean="0"/>
              <a:t>총 </a:t>
            </a:r>
            <a:r>
              <a:rPr lang="en-US" altLang="ko-KR" sz="2400" dirty="0" smtClean="0"/>
              <a:t>30</a:t>
            </a:r>
            <a:r>
              <a:rPr lang="ko-KR" altLang="en-US" sz="2400" dirty="0" smtClean="0"/>
              <a:t>장으로 </a:t>
            </a:r>
            <a:r>
              <a:rPr lang="ko-KR" altLang="en-US" sz="2400" dirty="0" err="1" smtClean="0"/>
              <a:t>조사하였</a:t>
            </a:r>
            <a:endParaRPr lang="en-US" altLang="ko-KR" sz="2400" dirty="0" smtClean="0"/>
          </a:p>
          <a:p>
            <a:pPr>
              <a:buNone/>
            </a:pPr>
            <a:r>
              <a:rPr lang="ko-KR" altLang="en-US" sz="2400" dirty="0" smtClean="0"/>
              <a:t>습니다</a:t>
            </a:r>
            <a:r>
              <a:rPr lang="en-US" altLang="ko-KR" sz="2400" dirty="0" smtClean="0"/>
              <a:t>.</a:t>
            </a:r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endParaRPr lang="en-US" altLang="ko-KR" sz="2400" dirty="0"/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endParaRPr lang="en-US" altLang="ko-KR" sz="2400" dirty="0"/>
          </a:p>
          <a:p>
            <a:pPr>
              <a:buNone/>
            </a:pPr>
            <a:endParaRPr lang="en-US" altLang="ko-KR" sz="2400" dirty="0" smtClean="0"/>
          </a:p>
        </p:txBody>
      </p:sp>
      <p:pic>
        <p:nvPicPr>
          <p:cNvPr id="7" name="내용 개체 틀 6" descr="사진101029_0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43982" y="765175"/>
            <a:ext cx="4266010" cy="5688013"/>
          </a:xfrm>
        </p:spPr>
      </p:pic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7383463" y="0"/>
            <a:ext cx="1760537" cy="4953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99CC00"/>
              </a:gs>
              <a:gs pos="100000">
                <a:srgbClr val="99CC00">
                  <a:gamma/>
                  <a:shade val="57647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 dirty="0" smtClean="0">
                <a:solidFill>
                  <a:srgbClr val="7030A0"/>
                </a:solidFill>
              </a:rPr>
              <a:t>Fellow3</a:t>
            </a:r>
            <a:endParaRPr lang="en-US" altLang="ko-KR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84482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/>
              <a:t>설문지 조사</a:t>
            </a:r>
            <a:endParaRPr lang="ko-KR" altLang="en-US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6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6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6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2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6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267744" y="980728"/>
            <a:ext cx="4038600" cy="460648"/>
          </a:xfrm>
        </p:spPr>
        <p:txBody>
          <a:bodyPr/>
          <a:lstStyle/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설문지 조사서 양식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내용 개체 틀 5" descr="설문지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680587" y="1556791"/>
            <a:ext cx="3459363" cy="4967284"/>
          </a:xfrm>
        </p:spPr>
      </p:pic>
      <p:sp>
        <p:nvSpPr>
          <p:cNvPr id="5" name="제목 1"/>
          <p:cNvSpPr txBox="1">
            <a:spLocks/>
          </p:cNvSpPr>
          <p:nvPr/>
        </p:nvSpPr>
        <p:spPr bwMode="auto">
          <a:xfrm>
            <a:off x="331788" y="212725"/>
            <a:ext cx="59769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000" b="1" i="1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학교문제점조사 </a:t>
            </a:r>
            <a:r>
              <a:rPr kumimoji="1" lang="en-US" altLang="ko-KR" sz="3000" b="1" i="1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1" lang="ko-KR" altLang="en-US" sz="3000" b="1" i="1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설문지</a:t>
            </a:r>
            <a:endParaRPr kumimoji="1" lang="ko-KR" altLang="en-US" sz="30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7383463" y="0"/>
            <a:ext cx="1760537" cy="4953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99CC00"/>
              </a:gs>
              <a:gs pos="100000">
                <a:srgbClr val="99CC00">
                  <a:gamma/>
                  <a:shade val="57647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 dirty="0" smtClean="0">
                <a:solidFill>
                  <a:srgbClr val="7030A0"/>
                </a:solidFill>
              </a:rPr>
              <a:t>Fellow3</a:t>
            </a:r>
            <a:endParaRPr lang="en-US" altLang="ko-KR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구현태\Desktop\설문지1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56792"/>
            <a:ext cx="3672408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23528" y="2276872"/>
            <a:ext cx="2952328" cy="3816424"/>
          </a:xfrm>
        </p:spPr>
        <p:txBody>
          <a:bodyPr/>
          <a:lstStyle/>
          <a:p>
            <a:pPr>
              <a:buNone/>
            </a:pPr>
            <a:r>
              <a:rPr lang="ko-KR" altLang="en-US" sz="2200" b="1" dirty="0" smtClean="0"/>
              <a:t> 조사는 각 </a:t>
            </a:r>
            <a:r>
              <a:rPr lang="ko-KR" altLang="en-US" sz="2200" b="1" dirty="0" err="1" smtClean="0"/>
              <a:t>단대를</a:t>
            </a:r>
            <a:r>
              <a:rPr lang="ko-KR" altLang="en-US" sz="2200" b="1" dirty="0" smtClean="0"/>
              <a:t> </a:t>
            </a:r>
            <a:r>
              <a:rPr lang="ko-KR" altLang="en-US" sz="2200" b="1" dirty="0" smtClean="0"/>
              <a:t>돌아</a:t>
            </a:r>
            <a:endParaRPr lang="en-US" altLang="ko-KR" sz="2200" b="1" dirty="0" smtClean="0"/>
          </a:p>
          <a:p>
            <a:pPr>
              <a:buNone/>
            </a:pPr>
            <a:r>
              <a:rPr lang="ko-KR" altLang="en-US" sz="2200" b="1" dirty="0" smtClean="0"/>
              <a:t>다니면서 설문지를 </a:t>
            </a:r>
            <a:r>
              <a:rPr lang="ko-KR" altLang="en-US" sz="2200" b="1" dirty="0" err="1" smtClean="0"/>
              <a:t>받</a:t>
            </a:r>
            <a:endParaRPr lang="en-US" altLang="ko-KR" sz="2200" b="1" dirty="0" smtClean="0"/>
          </a:p>
          <a:p>
            <a:pPr>
              <a:buNone/>
            </a:pPr>
            <a:r>
              <a:rPr lang="ko-KR" altLang="en-US" sz="2200" b="1" dirty="0" err="1" smtClean="0"/>
              <a:t>았습니다</a:t>
            </a:r>
            <a:r>
              <a:rPr lang="en-US" altLang="ko-KR" sz="2200" b="1" dirty="0" smtClean="0"/>
              <a:t>.</a:t>
            </a:r>
          </a:p>
          <a:p>
            <a:pPr>
              <a:buNone/>
            </a:pPr>
            <a:r>
              <a:rPr lang="ko-KR" altLang="en-US" sz="2200" b="1" dirty="0" smtClean="0"/>
              <a:t>설문지 </a:t>
            </a:r>
            <a:r>
              <a:rPr lang="ko-KR" altLang="en-US" sz="2200" b="1" dirty="0" err="1" smtClean="0"/>
              <a:t>조사시</a:t>
            </a:r>
            <a:r>
              <a:rPr lang="ko-KR" altLang="en-US" sz="2200" b="1" dirty="0"/>
              <a:t> </a:t>
            </a:r>
            <a:r>
              <a:rPr lang="ko-KR" altLang="en-US" sz="2200" b="1" dirty="0" err="1" smtClean="0"/>
              <a:t>장애우</a:t>
            </a:r>
            <a:endParaRPr lang="en-US" altLang="ko-KR" sz="2200" b="1" dirty="0" smtClean="0"/>
          </a:p>
          <a:p>
            <a:pPr>
              <a:buNone/>
            </a:pPr>
            <a:r>
              <a:rPr lang="ko-KR" altLang="en-US" sz="2200" b="1" dirty="0" smtClean="0"/>
              <a:t>들이 비협조적인 경우</a:t>
            </a:r>
            <a:endParaRPr lang="en-US" altLang="ko-KR" sz="2200" b="1" dirty="0" smtClean="0"/>
          </a:p>
          <a:p>
            <a:pPr>
              <a:buNone/>
            </a:pPr>
            <a:r>
              <a:rPr lang="ko-KR" altLang="en-US" sz="2200" b="1" dirty="0" smtClean="0"/>
              <a:t>가 많아서 </a:t>
            </a:r>
            <a:r>
              <a:rPr lang="ko-KR" altLang="en-US" sz="2200" b="1" dirty="0" smtClean="0"/>
              <a:t> 어려운 사항들이</a:t>
            </a:r>
            <a:endParaRPr lang="en-US" altLang="ko-KR" sz="2200" b="1" dirty="0" smtClean="0"/>
          </a:p>
          <a:p>
            <a:pPr>
              <a:buNone/>
            </a:pPr>
            <a:r>
              <a:rPr lang="ko-KR" altLang="en-US" sz="2200" b="1" dirty="0" smtClean="0"/>
              <a:t>많았습니다</a:t>
            </a:r>
            <a:r>
              <a:rPr lang="en-US" altLang="ko-KR" sz="2200" b="1" dirty="0" smtClean="0"/>
              <a:t>.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7383463" y="0"/>
            <a:ext cx="1760537" cy="4953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99CC00"/>
              </a:gs>
              <a:gs pos="100000">
                <a:srgbClr val="99CC00">
                  <a:gamma/>
                  <a:shade val="57647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 dirty="0" smtClean="0">
                <a:solidFill>
                  <a:srgbClr val="7030A0"/>
                </a:solidFill>
              </a:rPr>
              <a:t>Fellow3</a:t>
            </a:r>
            <a:endParaRPr lang="en-US" altLang="ko-KR" sz="2400" b="1" dirty="0">
              <a:solidFill>
                <a:srgbClr val="7030A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331788" y="212725"/>
            <a:ext cx="59769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학교문제점조사 </a:t>
            </a:r>
            <a:r>
              <a:rPr kumimoji="1" lang="en-US" altLang="ko-KR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1" lang="ko-KR" altLang="en-US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설문지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1556792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 사 결 과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1196752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/>
              <a:t>주로 이동하는 경로</a:t>
            </a:r>
            <a:endParaRPr lang="ko-KR" altLang="en-US" sz="2800" b="1" dirty="0"/>
          </a:p>
        </p:txBody>
      </p:sp>
      <p:grpSp>
        <p:nvGrpSpPr>
          <p:cNvPr id="40" name="그룹 39"/>
          <p:cNvGrpSpPr/>
          <p:nvPr/>
        </p:nvGrpSpPr>
        <p:grpSpPr>
          <a:xfrm>
            <a:off x="3275856" y="1916832"/>
            <a:ext cx="5472608" cy="792088"/>
            <a:chOff x="3419872" y="2060848"/>
            <a:chExt cx="4968552" cy="648072"/>
          </a:xfrm>
        </p:grpSpPr>
        <p:sp>
          <p:nvSpPr>
            <p:cNvPr id="12" name="직사각형 11"/>
            <p:cNvSpPr/>
            <p:nvPr/>
          </p:nvSpPr>
          <p:spPr>
            <a:xfrm>
              <a:off x="3419872" y="2060848"/>
              <a:ext cx="1080120" cy="6480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5364088" y="2060848"/>
              <a:ext cx="1080120" cy="6480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308304" y="2060848"/>
              <a:ext cx="1080120" cy="6480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cxnSp>
          <p:nvCxnSpPr>
            <p:cNvPr id="25" name="직선 화살표 연결선 24"/>
            <p:cNvCxnSpPr/>
            <p:nvPr/>
          </p:nvCxnSpPr>
          <p:spPr>
            <a:xfrm>
              <a:off x="4716016" y="2420888"/>
              <a:ext cx="36004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sp>
          <p:nvSpPr>
            <p:cNvPr id="31" name="오른쪽 화살표 30"/>
            <p:cNvSpPr/>
            <p:nvPr/>
          </p:nvSpPr>
          <p:spPr>
            <a:xfrm>
              <a:off x="4644008" y="2204864"/>
              <a:ext cx="576064" cy="36004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2" name="오른쪽 화살표 31"/>
            <p:cNvSpPr/>
            <p:nvPr/>
          </p:nvSpPr>
          <p:spPr>
            <a:xfrm>
              <a:off x="6588224" y="2204864"/>
              <a:ext cx="576064" cy="36004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482375" y="2276872"/>
              <a:ext cx="936104" cy="2769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기숙사</a:t>
              </a:r>
              <a:endParaRPr lang="ko-KR" alt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419970" y="2276872"/>
              <a:ext cx="936104" cy="2769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도서관</a:t>
              </a:r>
              <a:endParaRPr lang="ko-KR" alt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357565" y="2276872"/>
              <a:ext cx="936104" cy="2769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본 관</a:t>
              </a:r>
              <a:endParaRPr lang="ko-KR" alt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3419872" y="3068960"/>
            <a:ext cx="4968552" cy="648072"/>
            <a:chOff x="3419872" y="3068960"/>
            <a:chExt cx="4968552" cy="648072"/>
          </a:xfrm>
        </p:grpSpPr>
        <p:sp>
          <p:nvSpPr>
            <p:cNvPr id="13" name="직사각형 12"/>
            <p:cNvSpPr/>
            <p:nvPr/>
          </p:nvSpPr>
          <p:spPr>
            <a:xfrm>
              <a:off x="5364088" y="3068960"/>
              <a:ext cx="1080120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3419872" y="3068960"/>
              <a:ext cx="1080120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7308304" y="3068960"/>
              <a:ext cx="1080120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오른쪽 화살표 32"/>
            <p:cNvSpPr/>
            <p:nvPr/>
          </p:nvSpPr>
          <p:spPr>
            <a:xfrm>
              <a:off x="6588224" y="3212976"/>
              <a:ext cx="576064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오른쪽 화살표 33"/>
            <p:cNvSpPr/>
            <p:nvPr/>
          </p:nvSpPr>
          <p:spPr>
            <a:xfrm>
              <a:off x="4644008" y="3212976"/>
              <a:ext cx="576064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91880" y="3212976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/>
                <a:t>기숙사</a:t>
              </a:r>
              <a:endParaRPr lang="ko-KR" altLang="en-US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36096" y="3212976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/>
                <a:t>학 백</a:t>
              </a:r>
              <a:endParaRPr lang="ko-KR" altLang="en-US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380312" y="3212976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err="1" smtClean="0"/>
                <a:t>각단대</a:t>
              </a:r>
              <a:endParaRPr lang="ko-KR" altLang="en-US" b="1" dirty="0"/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3419872" y="4077072"/>
            <a:ext cx="4968552" cy="648072"/>
            <a:chOff x="3419872" y="4077072"/>
            <a:chExt cx="4968552" cy="648072"/>
          </a:xfrm>
        </p:grpSpPr>
        <p:sp>
          <p:nvSpPr>
            <p:cNvPr id="15" name="직사각형 14"/>
            <p:cNvSpPr/>
            <p:nvPr/>
          </p:nvSpPr>
          <p:spPr>
            <a:xfrm>
              <a:off x="5364088" y="4077072"/>
              <a:ext cx="1080120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419872" y="4077072"/>
              <a:ext cx="1080120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7308304" y="4077072"/>
              <a:ext cx="1080120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오른쪽 화살표 34"/>
            <p:cNvSpPr/>
            <p:nvPr/>
          </p:nvSpPr>
          <p:spPr>
            <a:xfrm>
              <a:off x="6588224" y="4221088"/>
              <a:ext cx="576064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오른쪽 화살표 35"/>
            <p:cNvSpPr/>
            <p:nvPr/>
          </p:nvSpPr>
          <p:spPr>
            <a:xfrm>
              <a:off x="4644008" y="4221088"/>
              <a:ext cx="576064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91880" y="4221088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/>
                <a:t>기숙사</a:t>
              </a:r>
              <a:endParaRPr lang="ko-KR" altLang="en-US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36096" y="4221088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err="1" smtClean="0"/>
                <a:t>각단대</a:t>
              </a:r>
              <a:endParaRPr lang="ko-KR" altLang="en-US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380312" y="4221088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/>
                <a:t>서  문</a:t>
              </a:r>
              <a:endParaRPr lang="ko-KR" altLang="en-US" b="1" dirty="0"/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3419872" y="5013176"/>
            <a:ext cx="4968552" cy="648072"/>
            <a:chOff x="3419872" y="5013176"/>
            <a:chExt cx="4968552" cy="648072"/>
          </a:xfrm>
        </p:grpSpPr>
        <p:sp>
          <p:nvSpPr>
            <p:cNvPr id="14" name="직사각형 13"/>
            <p:cNvSpPr/>
            <p:nvPr/>
          </p:nvSpPr>
          <p:spPr>
            <a:xfrm>
              <a:off x="5364088" y="5013176"/>
              <a:ext cx="1080120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3419872" y="5013176"/>
              <a:ext cx="1080120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7308304" y="5013176"/>
              <a:ext cx="1080120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오른쪽 화살표 36"/>
            <p:cNvSpPr/>
            <p:nvPr/>
          </p:nvSpPr>
          <p:spPr>
            <a:xfrm>
              <a:off x="6588224" y="5157192"/>
              <a:ext cx="576064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오른쪽 화살표 37"/>
            <p:cNvSpPr/>
            <p:nvPr/>
          </p:nvSpPr>
          <p:spPr>
            <a:xfrm>
              <a:off x="4644008" y="5157192"/>
              <a:ext cx="576064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436096" y="5157192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/>
                <a:t>본  관</a:t>
              </a:r>
              <a:endParaRPr lang="ko-KR" altLang="en-US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380312" y="5157192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/>
                <a:t>도서관</a:t>
              </a:r>
              <a:endParaRPr lang="ko-KR" altLang="en-US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491880" y="5157192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/>
                <a:t>정  문</a:t>
              </a:r>
              <a:endParaRPr lang="ko-KR" altLang="en-US" b="1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5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5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39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9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9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7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 bwMode="auto">
          <a:xfrm>
            <a:off x="331788" y="212725"/>
            <a:ext cx="59769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학교문제점조사 </a:t>
            </a:r>
            <a:r>
              <a:rPr kumimoji="1" lang="en-US" altLang="ko-KR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1" lang="ko-KR" altLang="en-US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문제점 도출</a:t>
            </a:r>
          </a:p>
        </p:txBody>
      </p:sp>
      <p:graphicFrame>
        <p:nvGraphicFramePr>
          <p:cNvPr id="7" name="차트 6"/>
          <p:cNvGraphicFramePr/>
          <p:nvPr/>
        </p:nvGraphicFramePr>
        <p:xfrm>
          <a:off x="2879304" y="908720"/>
          <a:ext cx="626469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1700808"/>
            <a:ext cx="237626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문제점 조사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636912"/>
            <a:ext cx="2448272" cy="258532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문제점 조사는 </a:t>
            </a:r>
            <a:endParaRPr lang="en-US" altLang="ko-K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altLang="ko-K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ko-KR" alt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장애우들이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통학할때</a:t>
            </a:r>
            <a:endParaRPr lang="en-US" altLang="ko-K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altLang="ko-K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인도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도로상 불편한</a:t>
            </a:r>
            <a:endParaRPr lang="en-US" altLang="ko-K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altLang="ko-K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점을 중심으로 조사</a:t>
            </a:r>
            <a:endParaRPr lang="en-US" altLang="ko-K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altLang="ko-K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하였습니다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3284984"/>
            <a:ext cx="792088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45%</a:t>
            </a:r>
            <a:endParaRPr lang="ko-KR" altLang="en-U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4077072"/>
            <a:ext cx="792088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30%</a:t>
            </a:r>
            <a:endParaRPr lang="ko-KR" altLang="en-U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3068960"/>
            <a:ext cx="648072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15%</a:t>
            </a:r>
            <a:endParaRPr lang="ko-KR" altLang="en-U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3928" y="2348880"/>
            <a:ext cx="648072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10%</a:t>
            </a:r>
            <a:endParaRPr lang="ko-KR" altLang="en-U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7383463" y="0"/>
            <a:ext cx="1760537" cy="4953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99CC00"/>
              </a:gs>
              <a:gs pos="100000">
                <a:srgbClr val="99CC00">
                  <a:gamma/>
                  <a:shade val="57647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 dirty="0" smtClean="0">
                <a:solidFill>
                  <a:srgbClr val="7030A0"/>
                </a:solidFill>
              </a:rPr>
              <a:t>Fellow3</a:t>
            </a:r>
            <a:endParaRPr lang="en-US" altLang="ko-KR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 animBg="1"/>
      <p:bldP spid="10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 bwMode="auto">
          <a:xfrm>
            <a:off x="331788" y="212725"/>
            <a:ext cx="59769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학교문제점조사 </a:t>
            </a:r>
            <a:r>
              <a:rPr kumimoji="1" lang="en-US" altLang="ko-KR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1" lang="ko-KR" altLang="en-US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문제점 도출</a:t>
            </a: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7383463" y="0"/>
            <a:ext cx="1760537" cy="4953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99CC00"/>
              </a:gs>
              <a:gs pos="100000">
                <a:srgbClr val="99CC00">
                  <a:gamma/>
                  <a:shade val="57647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 dirty="0" smtClean="0">
                <a:solidFill>
                  <a:srgbClr val="7030A0"/>
                </a:solidFill>
              </a:rPr>
              <a:t>Fellow3</a:t>
            </a:r>
            <a:endParaRPr lang="en-US" altLang="ko-KR" sz="2400" b="1" dirty="0">
              <a:solidFill>
                <a:srgbClr val="7030A0"/>
              </a:solidFill>
            </a:endParaRPr>
          </a:p>
        </p:txBody>
      </p:sp>
      <p:pic>
        <p:nvPicPr>
          <p:cNvPr id="9" name="내용 개체 틀 8" descr="DSCN61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836712"/>
            <a:ext cx="3936437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내용 개체 틀 9" descr="DSCN618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3429000"/>
            <a:ext cx="4032447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043608" y="1628800"/>
            <a:ext cx="259228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문제점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노면상태 불량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420888"/>
            <a:ext cx="3384376" cy="313932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o-KR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장애학우들이 가장불만을</a:t>
            </a:r>
            <a:endParaRPr lang="en-US" altLang="ko-K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altLang="ko-K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ko-KR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가지고 있는 문제점인</a:t>
            </a:r>
            <a:endParaRPr lang="en-US" altLang="ko-K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altLang="ko-K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ko-KR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노면상태 불량사진입니다</a:t>
            </a:r>
            <a:r>
              <a: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endParaRPr lang="en-US" altLang="ko-K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ko-KR" alt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장애학우외에도</a:t>
            </a:r>
            <a:r>
              <a:rPr lang="ko-KR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일반학우들도</a:t>
            </a:r>
            <a:endParaRPr lang="en-US" altLang="ko-K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altLang="ko-K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ko-KR" alt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통학시</a:t>
            </a:r>
            <a:r>
              <a:rPr lang="ko-KR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ko-KR" alt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걸리는등</a:t>
            </a:r>
            <a:r>
              <a:rPr lang="ko-KR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불편함을</a:t>
            </a:r>
            <a:endParaRPr lang="en-US" altLang="ko-K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altLang="ko-K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ko-KR" alt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느끼고있습니다</a:t>
            </a:r>
            <a:r>
              <a: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 bwMode="auto">
          <a:xfrm>
            <a:off x="331788" y="212725"/>
            <a:ext cx="59769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학교문제점조사 </a:t>
            </a:r>
            <a:r>
              <a:rPr kumimoji="1" lang="en-US" altLang="ko-KR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1" lang="ko-KR" altLang="en-US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문제점 도출</a:t>
            </a: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7383463" y="0"/>
            <a:ext cx="1760537" cy="4953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99CC00"/>
              </a:gs>
              <a:gs pos="100000">
                <a:srgbClr val="99CC00">
                  <a:gamma/>
                  <a:shade val="57647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 dirty="0" smtClean="0">
                <a:solidFill>
                  <a:srgbClr val="7030A0"/>
                </a:solidFill>
              </a:rPr>
              <a:t>Fellow3</a:t>
            </a:r>
            <a:endParaRPr lang="en-US" altLang="ko-KR" sz="2400" b="1" dirty="0">
              <a:solidFill>
                <a:srgbClr val="7030A0"/>
              </a:solidFill>
            </a:endParaRPr>
          </a:p>
        </p:txBody>
      </p:sp>
      <p:pic>
        <p:nvPicPr>
          <p:cNvPr id="9" name="내용 개체 틀 8" descr="DSCN61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836712"/>
            <a:ext cx="4392488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내용 개체 틀 9" descr="DSCN618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3429000"/>
            <a:ext cx="4440494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043608" y="1628800"/>
            <a:ext cx="259228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문제점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도로경사불량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420888"/>
            <a:ext cx="3600400" cy="25853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o-KR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장애학우들이 느끼는 다른 문제는</a:t>
            </a:r>
            <a:endParaRPr lang="en-US" altLang="ko-K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altLang="ko-K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ko-KR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도로경사가 </a:t>
            </a:r>
            <a:r>
              <a:rPr lang="ko-KR" alt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급한곳이</a:t>
            </a:r>
            <a:endParaRPr lang="en-US" altLang="ko-K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altLang="ko-K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ko-KR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많다는 것입니다</a:t>
            </a:r>
            <a:r>
              <a: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endParaRPr lang="en-US" altLang="ko-K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ko-KR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다음사진은 도로경사 </a:t>
            </a:r>
            <a:r>
              <a:rPr lang="ko-KR" alt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급한곳의</a:t>
            </a:r>
            <a:endParaRPr lang="en-US" altLang="ko-K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altLang="ko-K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ko-KR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사진입니다</a:t>
            </a:r>
            <a:r>
              <a: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261</Words>
  <Application>Microsoft Office PowerPoint</Application>
  <PresentationFormat>화면 슬라이드 쇼(4:3)</PresentationFormat>
  <Paragraphs>130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12</vt:i4>
      </vt:variant>
    </vt:vector>
  </HeadingPairs>
  <TitlesOfParts>
    <vt:vector size="14" baseType="lpstr">
      <vt:lpstr>기본 디자인</vt:lpstr>
      <vt:lpstr>디자인 사용자 지정</vt:lpstr>
      <vt:lpstr>토목 종합 설계</vt:lpstr>
      <vt:lpstr>슬라이드 2</vt:lpstr>
      <vt:lpstr>과제소개 및 방향</vt:lpstr>
      <vt:lpstr>학교문제점조사 : 설문지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yanklove</dc:creator>
  <cp:lastModifiedBy>구현태</cp:lastModifiedBy>
  <cp:revision>122</cp:revision>
  <dcterms:created xsi:type="dcterms:W3CDTF">2006-04-05T06:36:06Z</dcterms:created>
  <dcterms:modified xsi:type="dcterms:W3CDTF">2010-11-01T06:42:10Z</dcterms:modified>
</cp:coreProperties>
</file>