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4"/>
  </p:notesMasterIdLst>
  <p:sldIdLst>
    <p:sldId id="256" r:id="rId2"/>
    <p:sldId id="330" r:id="rId3"/>
    <p:sldId id="293" r:id="rId4"/>
    <p:sldId id="307" r:id="rId5"/>
    <p:sldId id="310" r:id="rId6"/>
    <p:sldId id="309" r:id="rId7"/>
    <p:sldId id="320" r:id="rId8"/>
    <p:sldId id="319" r:id="rId9"/>
    <p:sldId id="318" r:id="rId10"/>
    <p:sldId id="317" r:id="rId11"/>
    <p:sldId id="316" r:id="rId12"/>
    <p:sldId id="315" r:id="rId13"/>
    <p:sldId id="274" r:id="rId14"/>
    <p:sldId id="273" r:id="rId15"/>
    <p:sldId id="292" r:id="rId16"/>
    <p:sldId id="294" r:id="rId17"/>
    <p:sldId id="291" r:id="rId18"/>
    <p:sldId id="324" r:id="rId19"/>
    <p:sldId id="325" r:id="rId20"/>
    <p:sldId id="326" r:id="rId21"/>
    <p:sldId id="321" r:id="rId22"/>
    <p:sldId id="269" r:id="rId23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2BE"/>
    <a:srgbClr val="E5F3E9"/>
    <a:srgbClr val="D4ECDB"/>
    <a:srgbClr val="7CC693"/>
    <a:srgbClr val="9BCDFF"/>
    <a:srgbClr val="66CCFF"/>
    <a:srgbClr val="CAE8D3"/>
    <a:srgbClr val="006666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77" autoAdjust="0"/>
    <p:restoredTop sz="96071" autoAdjust="0"/>
  </p:normalViewPr>
  <p:slideViewPr>
    <p:cSldViewPr>
      <p:cViewPr>
        <p:scale>
          <a:sx n="100" d="100"/>
          <a:sy n="100" d="100"/>
        </p:scale>
        <p:origin x="-57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47560;&#46020;&#50836;\&#48337;&#50500;&#47532;\3&#51312;%20&#54945;&#45800;&#52769;&#47049;%20&#44208;&#44284;&#48512;AL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ko-KR" altLang="en-US" dirty="0" smtClean="0"/>
              <a:t>토적 곡선</a:t>
            </a:r>
            <a:endParaRPr lang="ko-KR" alt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6.8016194331983984E-2"/>
          <c:y val="8.65139949109415E-2"/>
          <c:w val="0.8955465587044531"/>
          <c:h val="0.89312977099236668"/>
        </c:manualLayout>
      </c:layout>
      <c:scatterChart>
        <c:scatterStyle val="lineMarker"/>
        <c:ser>
          <c:idx val="0"/>
          <c:order val="0"/>
          <c:tx>
            <c:v>토공량 그래프</c:v>
          </c:tx>
          <c:xVal>
            <c:numRef>
              <c:f>'종곡선 설치 후 토공량'!$E$4:$E$53</c:f>
              <c:numCache>
                <c:formatCode>0.0000_ </c:formatCode>
                <c:ptCount val="50"/>
                <c:pt idx="0">
                  <c:v>0</c:v>
                </c:pt>
                <c:pt idx="1">
                  <c:v>16.73</c:v>
                </c:pt>
                <c:pt idx="2">
                  <c:v>20</c:v>
                </c:pt>
                <c:pt idx="3">
                  <c:v>40</c:v>
                </c:pt>
                <c:pt idx="4">
                  <c:v>60</c:v>
                </c:pt>
                <c:pt idx="5">
                  <c:v>80</c:v>
                </c:pt>
                <c:pt idx="6">
                  <c:v>92.58</c:v>
                </c:pt>
                <c:pt idx="7">
                  <c:v>100</c:v>
                </c:pt>
                <c:pt idx="8">
                  <c:v>120</c:v>
                </c:pt>
                <c:pt idx="9">
                  <c:v>131</c:v>
                </c:pt>
                <c:pt idx="10">
                  <c:v>140</c:v>
                </c:pt>
                <c:pt idx="11">
                  <c:v>151.80000000000001</c:v>
                </c:pt>
                <c:pt idx="12">
                  <c:v>160</c:v>
                </c:pt>
                <c:pt idx="13">
                  <c:v>180</c:v>
                </c:pt>
                <c:pt idx="14">
                  <c:v>200</c:v>
                </c:pt>
                <c:pt idx="15">
                  <c:v>220</c:v>
                </c:pt>
                <c:pt idx="16">
                  <c:v>230</c:v>
                </c:pt>
                <c:pt idx="17">
                  <c:v>240</c:v>
                </c:pt>
                <c:pt idx="18">
                  <c:v>253</c:v>
                </c:pt>
                <c:pt idx="19">
                  <c:v>260</c:v>
                </c:pt>
                <c:pt idx="20">
                  <c:v>280</c:v>
                </c:pt>
                <c:pt idx="21">
                  <c:v>300</c:v>
                </c:pt>
                <c:pt idx="22">
                  <c:v>315</c:v>
                </c:pt>
                <c:pt idx="23">
                  <c:v>320</c:v>
                </c:pt>
                <c:pt idx="24">
                  <c:v>340</c:v>
                </c:pt>
                <c:pt idx="25">
                  <c:v>360</c:v>
                </c:pt>
                <c:pt idx="26">
                  <c:v>380</c:v>
                </c:pt>
                <c:pt idx="27">
                  <c:v>390</c:v>
                </c:pt>
                <c:pt idx="28">
                  <c:v>400</c:v>
                </c:pt>
                <c:pt idx="29">
                  <c:v>420</c:v>
                </c:pt>
                <c:pt idx="30">
                  <c:v>440</c:v>
                </c:pt>
                <c:pt idx="31">
                  <c:v>460</c:v>
                </c:pt>
                <c:pt idx="32">
                  <c:v>475</c:v>
                </c:pt>
                <c:pt idx="33">
                  <c:v>480</c:v>
                </c:pt>
                <c:pt idx="34">
                  <c:v>490</c:v>
                </c:pt>
                <c:pt idx="35">
                  <c:v>500</c:v>
                </c:pt>
                <c:pt idx="36">
                  <c:v>517</c:v>
                </c:pt>
                <c:pt idx="37">
                  <c:v>520</c:v>
                </c:pt>
                <c:pt idx="38">
                  <c:v>540</c:v>
                </c:pt>
                <c:pt idx="39">
                  <c:v>555</c:v>
                </c:pt>
                <c:pt idx="40">
                  <c:v>560</c:v>
                </c:pt>
                <c:pt idx="41">
                  <c:v>570</c:v>
                </c:pt>
                <c:pt idx="42">
                  <c:v>580</c:v>
                </c:pt>
                <c:pt idx="43">
                  <c:v>590</c:v>
                </c:pt>
                <c:pt idx="44">
                  <c:v>600</c:v>
                </c:pt>
                <c:pt idx="45">
                  <c:v>620</c:v>
                </c:pt>
                <c:pt idx="46">
                  <c:v>630</c:v>
                </c:pt>
                <c:pt idx="47">
                  <c:v>640</c:v>
                </c:pt>
                <c:pt idx="48">
                  <c:v>660</c:v>
                </c:pt>
                <c:pt idx="49">
                  <c:v>680</c:v>
                </c:pt>
              </c:numCache>
            </c:numRef>
          </c:xVal>
          <c:yVal>
            <c:numRef>
              <c:f>'종곡선 설치 후 토공량'!$N$4:$N$53</c:f>
              <c:numCache>
                <c:formatCode>0.0000_ </c:formatCode>
                <c:ptCount val="50"/>
                <c:pt idx="0">
                  <c:v>0</c:v>
                </c:pt>
                <c:pt idx="1">
                  <c:v>112.05635905882346</c:v>
                </c:pt>
                <c:pt idx="2">
                  <c:v>197.61411055882354</c:v>
                </c:pt>
                <c:pt idx="3">
                  <c:v>683.1541105588235</c:v>
                </c:pt>
                <c:pt idx="4">
                  <c:v>1015.6271105588235</c:v>
                </c:pt>
                <c:pt idx="5">
                  <c:v>1210.1511105588213</c:v>
                </c:pt>
                <c:pt idx="6">
                  <c:v>1269.9360065588228</c:v>
                </c:pt>
                <c:pt idx="7">
                  <c:v>1288.0588109705882</c:v>
                </c:pt>
                <c:pt idx="8">
                  <c:v>1254.5249286176456</c:v>
                </c:pt>
                <c:pt idx="9">
                  <c:v>1176.5696756764705</c:v>
                </c:pt>
                <c:pt idx="10">
                  <c:v>1108.9277933235308</c:v>
                </c:pt>
                <c:pt idx="11">
                  <c:v>1062.8402903823528</c:v>
                </c:pt>
                <c:pt idx="12">
                  <c:v>1044.4514286176459</c:v>
                </c:pt>
                <c:pt idx="13">
                  <c:v>983.6596050882348</c:v>
                </c:pt>
                <c:pt idx="14">
                  <c:v>1011.687075676471</c:v>
                </c:pt>
                <c:pt idx="15">
                  <c:v>1175.3535462647058</c:v>
                </c:pt>
                <c:pt idx="16">
                  <c:v>1312.694546264705</c:v>
                </c:pt>
                <c:pt idx="17">
                  <c:v>1536.2560462647059</c:v>
                </c:pt>
                <c:pt idx="18">
                  <c:v>1846.2481962647059</c:v>
                </c:pt>
                <c:pt idx="19">
                  <c:v>1986.8389962647059</c:v>
                </c:pt>
                <c:pt idx="20">
                  <c:v>2335.1259962647059</c:v>
                </c:pt>
                <c:pt idx="21">
                  <c:v>2646.9979962647062</c:v>
                </c:pt>
                <c:pt idx="22">
                  <c:v>2949.2869962647037</c:v>
                </c:pt>
                <c:pt idx="23">
                  <c:v>3065.4482462647047</c:v>
                </c:pt>
                <c:pt idx="24">
                  <c:v>3280.6805403823528</c:v>
                </c:pt>
                <c:pt idx="25">
                  <c:v>3102.3861286176457</c:v>
                </c:pt>
                <c:pt idx="26">
                  <c:v>2835.8343639117652</c:v>
                </c:pt>
                <c:pt idx="27">
                  <c:v>2769.5020109705911</c:v>
                </c:pt>
                <c:pt idx="28">
                  <c:v>2792.4726690411767</c:v>
                </c:pt>
                <c:pt idx="29">
                  <c:v>2742.9257498882362</c:v>
                </c:pt>
                <c:pt idx="30">
                  <c:v>2144.962220476471</c:v>
                </c:pt>
                <c:pt idx="31">
                  <c:v>1205.161044005881</c:v>
                </c:pt>
                <c:pt idx="32">
                  <c:v>648.57280871176499</c:v>
                </c:pt>
                <c:pt idx="33">
                  <c:v>527.39339694705984</c:v>
                </c:pt>
                <c:pt idx="34">
                  <c:v>304.45045577058829</c:v>
                </c:pt>
                <c:pt idx="35">
                  <c:v>43.301632241176783</c:v>
                </c:pt>
                <c:pt idx="36">
                  <c:v>-458.71436775882324</c:v>
                </c:pt>
                <c:pt idx="37">
                  <c:v>-550.9013677588232</c:v>
                </c:pt>
                <c:pt idx="38">
                  <c:v>-1104.9037206999997</c:v>
                </c:pt>
                <c:pt idx="39">
                  <c:v>-1272.3452795235291</c:v>
                </c:pt>
                <c:pt idx="40">
                  <c:v>-1263.7368530529411</c:v>
                </c:pt>
                <c:pt idx="41">
                  <c:v>-1230.3178236411761</c:v>
                </c:pt>
                <c:pt idx="42">
                  <c:v>-1162.6417942294102</c:v>
                </c:pt>
                <c:pt idx="43">
                  <c:v>-1067.7902942294102</c:v>
                </c:pt>
                <c:pt idx="44">
                  <c:v>-934.84429422941139</c:v>
                </c:pt>
                <c:pt idx="45">
                  <c:v>-637.9742942294115</c:v>
                </c:pt>
                <c:pt idx="46">
                  <c:v>-420.15929422941196</c:v>
                </c:pt>
                <c:pt idx="47">
                  <c:v>-184.5902942294114</c:v>
                </c:pt>
                <c:pt idx="48">
                  <c:v>47.958705770588466</c:v>
                </c:pt>
                <c:pt idx="49">
                  <c:v>108.77876459411787</c:v>
                </c:pt>
              </c:numCache>
            </c:numRef>
          </c:yVal>
        </c:ser>
        <c:axId val="41819136"/>
        <c:axId val="42214528"/>
      </c:scatterChart>
      <c:valAx>
        <c:axId val="41819136"/>
        <c:scaling>
          <c:orientation val="minMax"/>
        </c:scaling>
        <c:axPos val="b"/>
        <c:numFmt formatCode="0.0000_ 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맑은 고딕"/>
                <a:ea typeface="맑은 고딕"/>
                <a:cs typeface="맑은 고딕"/>
              </a:defRPr>
            </a:pPr>
            <a:endParaRPr lang="ko-KR"/>
          </a:p>
        </c:txPr>
        <c:crossAx val="42214528"/>
        <c:crosses val="autoZero"/>
        <c:crossBetween val="midCat"/>
      </c:valAx>
      <c:valAx>
        <c:axId val="42214528"/>
        <c:scaling>
          <c:orientation val="minMax"/>
        </c:scaling>
        <c:axPos val="l"/>
        <c:majorGridlines/>
        <c:numFmt formatCode="0.0000_ " sourceLinked="1"/>
        <c:tickLblPos val="nextTo"/>
        <c:crossAx val="41819136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latin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200">
                <a:latin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200">
                <a:latin typeface="굴림" charset="-127"/>
              </a:defRPr>
            </a:lvl1pPr>
          </a:lstStyle>
          <a:p>
            <a:fld id="{57ACEB3C-E221-4DDF-BBE4-0698A6610EB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ampusMon"/>
          <p:cNvPicPr>
            <a:picLocks noChangeAspect="1" noChangeArrowheads="1"/>
          </p:cNvPicPr>
          <p:nvPr/>
        </p:nvPicPr>
        <p:blipFill>
          <a:blip r:embed="rId2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992190" y="5035551"/>
            <a:ext cx="2376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 descr="H_Mon_noTag_CMYK"/>
          <p:cNvPicPr>
            <a:picLocks noChangeAspect="1" noChangeArrowheads="1"/>
          </p:cNvPicPr>
          <p:nvPr/>
        </p:nvPicPr>
        <p:blipFill>
          <a:blip r:embed="rId3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6321426" y="4910139"/>
            <a:ext cx="2155825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94" name="Picture 86" descr="ptmind_m119_속지 copy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68693" name="Picture 85" descr="ptmind_m119_속지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68634" name="Picture 26" descr="CampusMon"/>
          <p:cNvPicPr>
            <a:picLocks noChangeAspect="1" noChangeArrowheads="1"/>
          </p:cNvPicPr>
          <p:nvPr userDrawn="1"/>
        </p:nvPicPr>
        <p:blipFill>
          <a:blip r:embed="rId15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992190" y="5035551"/>
            <a:ext cx="23764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5" name="Picture 27" descr="H_Mon_noTag_CMYK"/>
          <p:cNvPicPr>
            <a:picLocks noChangeAspect="1" noChangeArrowheads="1"/>
          </p:cNvPicPr>
          <p:nvPr userDrawn="1"/>
        </p:nvPicPr>
        <p:blipFill>
          <a:blip r:embed="rId16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6321426" y="4910139"/>
            <a:ext cx="2155825" cy="55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8695" name="Picture 87" descr="ptmind_m119_속지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" y="1"/>
            <a:ext cx="8963025" cy="828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8" name="Picture 150" descr="ptmind_m119_표지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2197" name="Picture 149" descr="ptmind_m119_표지"/>
          <p:cNvPicPr>
            <a:picLocks noChangeAspect="1" noChangeArrowheads="1"/>
          </p:cNvPicPr>
          <p:nvPr/>
        </p:nvPicPr>
        <p:blipFill>
          <a:blip r:embed="rId3" cstate="print"/>
          <a:srcRect t="8067" b="11211"/>
          <a:stretch>
            <a:fillRect/>
          </a:stretch>
        </p:blipFill>
        <p:spPr bwMode="auto">
          <a:xfrm>
            <a:off x="0" y="549275"/>
            <a:ext cx="9144000" cy="5543550"/>
          </a:xfrm>
          <a:prstGeom prst="rect">
            <a:avLst/>
          </a:prstGeom>
          <a:noFill/>
        </p:spPr>
      </p:pic>
      <p:sp>
        <p:nvSpPr>
          <p:cNvPr id="2155" name="Text Box 107"/>
          <p:cNvSpPr txBox="1">
            <a:spLocks noChangeArrowheads="1"/>
          </p:cNvSpPr>
          <p:nvPr/>
        </p:nvSpPr>
        <p:spPr bwMode="auto">
          <a:xfrm>
            <a:off x="6948264" y="4077072"/>
            <a:ext cx="19764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10000"/>
              </a:lnSpc>
            </a:pPr>
            <a:r>
              <a:rPr kumimoji="1" lang="en-US" altLang="ko-KR" sz="2000" b="1" dirty="0" smtClean="0">
                <a:latin typeface="HY중고딕" pitchFamily="18" charset="-127"/>
                <a:ea typeface="HY중고딕" pitchFamily="18" charset="-127"/>
              </a:rPr>
              <a:t>2</a:t>
            </a: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조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김동혁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김민제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이병재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smtClean="0">
                <a:latin typeface="HY중고딕" pitchFamily="18" charset="-127"/>
                <a:ea typeface="HY중고딕" pitchFamily="18" charset="-127"/>
              </a:rPr>
              <a:t>정현호</a:t>
            </a:r>
            <a:endParaRPr kumimoji="1" lang="en-US" altLang="ko-KR" sz="2000" b="1" dirty="0" smtClean="0">
              <a:latin typeface="HY중고딕" pitchFamily="18" charset="-127"/>
              <a:ea typeface="HY중고딕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ko-KR" altLang="en-US" sz="2000" b="1" dirty="0" err="1" smtClean="0">
                <a:latin typeface="HY중고딕" pitchFamily="18" charset="-127"/>
                <a:ea typeface="HY중고딕" pitchFamily="18" charset="-127"/>
              </a:rPr>
              <a:t>채선우</a:t>
            </a:r>
            <a:endParaRPr kumimoji="1" lang="ko-KR" altLang="en-US" sz="2000" b="1" dirty="0">
              <a:latin typeface="HY중고딕" pitchFamily="18" charset="-127"/>
              <a:ea typeface="HY중고딕" pitchFamily="18" charset="-127"/>
            </a:endParaRPr>
          </a:p>
        </p:txBody>
      </p:sp>
      <p:sp>
        <p:nvSpPr>
          <p:cNvPr id="2156" name="Text Box 108"/>
          <p:cNvSpPr txBox="1">
            <a:spLocks noChangeArrowheads="1"/>
          </p:cNvSpPr>
          <p:nvPr/>
        </p:nvSpPr>
        <p:spPr bwMode="auto">
          <a:xfrm>
            <a:off x="1038226" y="1911350"/>
            <a:ext cx="6774135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110000"/>
              </a:lnSpc>
            </a:pPr>
            <a:r>
              <a:rPr kumimoji="1" lang="ko-KR" altLang="en-US" sz="3600" dirty="0" smtClean="0">
                <a:latin typeface="HY헤드라인M" pitchFamily="18" charset="-127"/>
                <a:ea typeface="HY헤드라인M" pitchFamily="18" charset="-127"/>
              </a:rPr>
              <a:t>도로기하구조 설계</a:t>
            </a:r>
            <a:endParaRPr kumimoji="1" lang="en-US" altLang="ko-KR" sz="3600" dirty="0">
              <a:latin typeface="HY헤드라인M" pitchFamily="18" charset="-127"/>
              <a:ea typeface="HY헤드라인M" pitchFamily="18" charset="-127"/>
            </a:endParaRPr>
          </a:p>
          <a:p>
            <a:pPr eaLnBrk="1" latinLnBrk="1" hangingPunct="1">
              <a:lnSpc>
                <a:spcPct val="110000"/>
              </a:lnSpc>
            </a:pPr>
            <a:r>
              <a:rPr kumimoji="1" lang="en-US" altLang="ko-KR" sz="3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ko-KR" altLang="en-US" sz="3600" dirty="0" smtClean="0">
                <a:latin typeface="HY견명조" pitchFamily="18" charset="-127"/>
                <a:ea typeface="HY견명조" pitchFamily="18" charset="-127"/>
              </a:rPr>
              <a:t>대구대학교 토목공학과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" grpId="0"/>
      <p:bldP spid="21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65082" y="1028626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3033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시공기면을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 적용한 횡단면도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6322" name="Picture 2"/>
          <p:cNvPicPr>
            <a:picLocks noChangeArrowheads="1"/>
          </p:cNvPicPr>
          <p:nvPr/>
        </p:nvPicPr>
        <p:blipFill>
          <a:blip r:embed="rId3" cstate="print"/>
          <a:srcRect l="34375" t="19286" r="28515" b="32142"/>
          <a:stretch>
            <a:fillRect/>
          </a:stretch>
        </p:blipFill>
        <p:spPr bwMode="auto">
          <a:xfrm>
            <a:off x="1512000" y="2115016"/>
            <a:ext cx="61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65082" y="1028626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3033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시공기면을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 적용한 횡단면도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7347" name="Picture 3"/>
          <p:cNvPicPr>
            <a:picLocks noChangeArrowheads="1"/>
          </p:cNvPicPr>
          <p:nvPr/>
        </p:nvPicPr>
        <p:blipFill>
          <a:blip r:embed="rId3" cstate="print"/>
          <a:srcRect l="31640" t="30000" r="44922" b="38571"/>
          <a:stretch>
            <a:fillRect/>
          </a:stretch>
        </p:blipFill>
        <p:spPr bwMode="auto">
          <a:xfrm>
            <a:off x="1512000" y="2115016"/>
            <a:ext cx="61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65082" y="1028626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3033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시공기면을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 적용한 횡단면도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8370" name="Picture 2"/>
          <p:cNvPicPr>
            <a:picLocks noChangeArrowheads="1"/>
          </p:cNvPicPr>
          <p:nvPr/>
        </p:nvPicPr>
        <p:blipFill>
          <a:blip r:embed="rId3" cstate="print"/>
          <a:srcRect l="42969" t="30714" r="33984" b="37857"/>
          <a:stretch>
            <a:fillRect/>
          </a:stretch>
        </p:blipFill>
        <p:spPr bwMode="auto">
          <a:xfrm>
            <a:off x="1512000" y="2115016"/>
            <a:ext cx="61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714356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265082" y="819113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3515" t="18571" r="50000" b="14285"/>
          <a:stretch>
            <a:fillRect/>
          </a:stretch>
        </p:blipFill>
        <p:spPr bwMode="auto">
          <a:xfrm>
            <a:off x="142844" y="1214422"/>
            <a:ext cx="85010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그룹 9"/>
          <p:cNvGrpSpPr/>
          <p:nvPr/>
        </p:nvGrpSpPr>
        <p:grpSpPr>
          <a:xfrm>
            <a:off x="2357422" y="871746"/>
            <a:ext cx="2072582" cy="344659"/>
            <a:chOff x="2357422" y="871746"/>
            <a:chExt cx="2072582" cy="344659"/>
          </a:xfrm>
        </p:grpSpPr>
        <p:sp>
          <p:nvSpPr>
            <p:cNvPr id="7" name="Text Box 66"/>
            <p:cNvSpPr txBox="1">
              <a:spLocks noChangeArrowheads="1"/>
            </p:cNvSpPr>
            <p:nvPr/>
          </p:nvSpPr>
          <p:spPr bwMode="auto">
            <a:xfrm>
              <a:off x="2357422" y="877851"/>
              <a:ext cx="15279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457200" indent="-457200"/>
              <a:r>
                <a:rPr kumimoji="1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2) </a:t>
              </a:r>
              <a:r>
                <a:rPr kumimoji="1" lang="ko-KR" altLang="en-US" sz="1600" dirty="0" err="1" smtClean="0">
                  <a:latin typeface="HY헤드라인M" pitchFamily="18" charset="-127"/>
                  <a:ea typeface="HY헤드라인M" pitchFamily="18" charset="-127"/>
                </a:rPr>
                <a:t>토공량</a:t>
              </a:r>
              <a:r>
                <a:rPr kumimoji="1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 산출</a:t>
              </a:r>
              <a:endParaRPr kumimoji="1"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9" name="Text Box 66"/>
            <p:cNvSpPr txBox="1">
              <a:spLocks noChangeArrowheads="1"/>
            </p:cNvSpPr>
            <p:nvPr/>
          </p:nvSpPr>
          <p:spPr bwMode="auto">
            <a:xfrm>
              <a:off x="3714744" y="871746"/>
              <a:ext cx="715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457200" indent="-457200"/>
              <a:r>
                <a:rPr kumimoji="1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→1</a:t>
              </a:r>
              <a:r>
                <a:rPr kumimoji="1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차</a:t>
              </a:r>
              <a:endParaRPr kumimoji="1"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709597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814312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357422" y="871746"/>
            <a:ext cx="2072582" cy="344659"/>
            <a:chOff x="2357422" y="871746"/>
            <a:chExt cx="2072582" cy="344659"/>
          </a:xfrm>
        </p:grpSpPr>
        <p:sp>
          <p:nvSpPr>
            <p:cNvPr id="7" name="Text Box 66"/>
            <p:cNvSpPr txBox="1">
              <a:spLocks noChangeArrowheads="1"/>
            </p:cNvSpPr>
            <p:nvPr/>
          </p:nvSpPr>
          <p:spPr bwMode="auto">
            <a:xfrm>
              <a:off x="2357422" y="877851"/>
              <a:ext cx="15279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457200" indent="-457200"/>
              <a:r>
                <a:rPr kumimoji="1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2) </a:t>
              </a:r>
              <a:r>
                <a:rPr kumimoji="1" lang="ko-KR" altLang="en-US" sz="1600" dirty="0" err="1" smtClean="0">
                  <a:latin typeface="HY헤드라인M" pitchFamily="18" charset="-127"/>
                  <a:ea typeface="HY헤드라인M" pitchFamily="18" charset="-127"/>
                </a:rPr>
                <a:t>토공량</a:t>
              </a:r>
              <a:r>
                <a:rPr kumimoji="1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 산출</a:t>
              </a:r>
              <a:endParaRPr kumimoji="1"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" name="Text Box 66"/>
            <p:cNvSpPr txBox="1">
              <a:spLocks noChangeArrowheads="1"/>
            </p:cNvSpPr>
            <p:nvPr/>
          </p:nvSpPr>
          <p:spPr bwMode="auto">
            <a:xfrm>
              <a:off x="3714744" y="871746"/>
              <a:ext cx="715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457200" indent="-457200"/>
              <a:r>
                <a:rPr kumimoji="1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→2</a:t>
              </a:r>
              <a:r>
                <a:rPr kumimoji="1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차</a:t>
              </a:r>
              <a:endParaRPr kumimoji="1"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3906" t="18571" r="51172" b="15000"/>
          <a:stretch>
            <a:fillRect/>
          </a:stretch>
        </p:blipFill>
        <p:spPr bwMode="auto">
          <a:xfrm>
            <a:off x="214282" y="1214422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714356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5082" y="819113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357422" y="871746"/>
            <a:ext cx="2157541" cy="344659"/>
            <a:chOff x="2357422" y="871746"/>
            <a:chExt cx="2157541" cy="344659"/>
          </a:xfrm>
        </p:grpSpPr>
        <p:sp>
          <p:nvSpPr>
            <p:cNvPr id="7" name="Text Box 66"/>
            <p:cNvSpPr txBox="1">
              <a:spLocks noChangeArrowheads="1"/>
            </p:cNvSpPr>
            <p:nvPr/>
          </p:nvSpPr>
          <p:spPr bwMode="auto">
            <a:xfrm>
              <a:off x="2357422" y="877851"/>
              <a:ext cx="15279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457200" indent="-457200"/>
              <a:r>
                <a:rPr kumimoji="1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2) </a:t>
              </a:r>
              <a:r>
                <a:rPr kumimoji="1" lang="ko-KR" altLang="en-US" sz="1600" dirty="0" err="1" smtClean="0">
                  <a:latin typeface="HY헤드라인M" pitchFamily="18" charset="-127"/>
                  <a:ea typeface="HY헤드라인M" pitchFamily="18" charset="-127"/>
                </a:rPr>
                <a:t>토공량</a:t>
              </a:r>
              <a:r>
                <a:rPr kumimoji="1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 산출</a:t>
              </a:r>
              <a:endParaRPr kumimoji="1"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8" name="Text Box 66"/>
            <p:cNvSpPr txBox="1">
              <a:spLocks noChangeArrowheads="1"/>
            </p:cNvSpPr>
            <p:nvPr/>
          </p:nvSpPr>
          <p:spPr bwMode="auto">
            <a:xfrm>
              <a:off x="3714744" y="871746"/>
              <a:ext cx="80021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457200" indent="-457200"/>
              <a:r>
                <a:rPr kumimoji="1" lang="en-US" altLang="ko-KR" sz="1600" dirty="0" smtClean="0">
                  <a:latin typeface="HY헤드라인M" pitchFamily="18" charset="-127"/>
                  <a:ea typeface="HY헤드라인M" pitchFamily="18" charset="-127"/>
                </a:rPr>
                <a:t>→</a:t>
              </a:r>
              <a:r>
                <a:rPr kumimoji="1" lang="ko-KR" altLang="en-US" sz="1600" dirty="0" smtClean="0">
                  <a:latin typeface="HY헤드라인M" pitchFamily="18" charset="-127"/>
                  <a:ea typeface="HY헤드라인M" pitchFamily="18" charset="-127"/>
                </a:rPr>
                <a:t>최종</a:t>
              </a:r>
              <a:endParaRPr kumimoji="1" lang="en-US" altLang="ko-KR" sz="1600" dirty="0" smtClean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 bwMode="auto">
          <a:xfrm>
            <a:off x="5143504" y="1285860"/>
            <a:ext cx="2857520" cy="35719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87154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타원 9"/>
          <p:cNvSpPr/>
          <p:nvPr/>
        </p:nvSpPr>
        <p:spPr bwMode="auto">
          <a:xfrm>
            <a:off x="3952871" y="6492646"/>
            <a:ext cx="785818" cy="311630"/>
          </a:xfrm>
          <a:prstGeom prst="ellipse">
            <a:avLst/>
          </a:prstGeom>
          <a:noFill/>
          <a:ln w="25400" cap="flat" cmpd="sng" algn="ctr">
            <a:solidFill>
              <a:srgbClr val="0F02B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1" name="타원 10"/>
          <p:cNvSpPr/>
          <p:nvPr/>
        </p:nvSpPr>
        <p:spPr bwMode="auto">
          <a:xfrm>
            <a:off x="6572264" y="6515098"/>
            <a:ext cx="785818" cy="285752"/>
          </a:xfrm>
          <a:prstGeom prst="ellipse">
            <a:avLst/>
          </a:prstGeom>
          <a:noFill/>
          <a:ln w="25400" cap="flat" cmpd="sng" algn="ctr">
            <a:solidFill>
              <a:srgbClr val="0F02B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8081987" y="6496072"/>
            <a:ext cx="785818" cy="285752"/>
          </a:xfrm>
          <a:prstGeom prst="ellipse">
            <a:avLst/>
          </a:prstGeom>
          <a:noFill/>
          <a:ln w="25400" cap="flat" cmpd="sng" algn="ctr">
            <a:solidFill>
              <a:srgbClr val="0F02BE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22747" y="1000108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13227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3) 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토적 곡선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7" name="차트 6"/>
          <p:cNvGraphicFramePr>
            <a:graphicFrameLocks/>
          </p:cNvGraphicFramePr>
          <p:nvPr/>
        </p:nvGraphicFramePr>
        <p:xfrm>
          <a:off x="214282" y="1759033"/>
          <a:ext cx="8572560" cy="481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14282" y="1000108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20072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4)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 계산 결과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071678"/>
            <a:ext cx="65008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절토량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5342.4128m</a:t>
            </a:r>
            <a:r>
              <a:rPr lang="en-US" altLang="ko-KR" baseline="30000" dirty="0" smtClean="0"/>
              <a:t>3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성토량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5245.2460m</a:t>
            </a:r>
            <a:r>
              <a:rPr lang="en-US" altLang="ko-KR" baseline="30000" dirty="0" smtClean="0"/>
              <a:t>3</a:t>
            </a:r>
            <a:endParaRPr lang="en-US" altLang="ko-KR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r>
              <a:rPr lang="ko-KR" altLang="en-US" dirty="0" err="1" smtClean="0">
                <a:latin typeface="HY헤드라인M" pitchFamily="18" charset="-127"/>
                <a:ea typeface="HY헤드라인M" pitchFamily="18" charset="-127"/>
              </a:rPr>
              <a:t>누가토량</a:t>
            </a:r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latin typeface="HY헤드라인M" pitchFamily="18" charset="-127"/>
                <a:ea typeface="HY헤드라인M" pitchFamily="18" charset="-127"/>
              </a:rPr>
              <a:t>: 97.1669m</a:t>
            </a:r>
            <a:r>
              <a:rPr lang="en-US" altLang="ko-KR" baseline="30000" dirty="0" smtClean="0"/>
              <a:t>3</a:t>
            </a:r>
          </a:p>
          <a:p>
            <a:endParaRPr lang="en-US" altLang="ko-KR" baseline="30000" dirty="0" smtClean="0">
              <a:latin typeface="HY헤드라인M" pitchFamily="18" charset="-127"/>
              <a:ea typeface="HY헤드라인M" pitchFamily="18" charset="-127"/>
            </a:endParaRPr>
          </a:p>
          <a:p>
            <a:endParaRPr lang="en-US" altLang="ko-KR" baseline="30000" dirty="0" smtClean="0"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2800" baseline="30000" dirty="0" err="1" smtClean="0">
                <a:latin typeface="HY헤드라인M" pitchFamily="18" charset="-127"/>
                <a:ea typeface="HY헤드라인M" pitchFamily="18" charset="-127"/>
              </a:rPr>
              <a:t>절토량이</a:t>
            </a:r>
            <a:r>
              <a:rPr lang="ko-KR" altLang="en-US" sz="2800" baseline="30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aseline="30000" dirty="0" err="1" smtClean="0">
                <a:latin typeface="HY헤드라인M" pitchFamily="18" charset="-127"/>
                <a:ea typeface="HY헤드라인M" pitchFamily="18" charset="-127"/>
              </a:rPr>
              <a:t>성토량보다</a:t>
            </a:r>
            <a:r>
              <a:rPr lang="ko-KR" altLang="en-US" sz="2800" baseline="30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800" baseline="30000" dirty="0" smtClean="0">
                <a:latin typeface="HY헤드라인M" pitchFamily="18" charset="-127"/>
                <a:ea typeface="HY헤드라인M" pitchFamily="18" charset="-127"/>
              </a:rPr>
              <a:t>97.1669m</a:t>
            </a:r>
            <a:r>
              <a:rPr lang="en-US" altLang="ko-KR" sz="2800" baseline="30000" dirty="0" smtClean="0"/>
              <a:t>3</a:t>
            </a:r>
            <a:r>
              <a:rPr lang="en-US" altLang="ko-KR" sz="2800" baseline="300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aseline="30000" dirty="0" smtClean="0">
                <a:latin typeface="HY헤드라인M" pitchFamily="18" charset="-127"/>
                <a:ea typeface="HY헤드라인M" pitchFamily="18" charset="-127"/>
              </a:rPr>
              <a:t>많다</a:t>
            </a:r>
            <a:r>
              <a:rPr lang="en-US" altLang="ko-KR" sz="2800" baseline="30000" dirty="0" smtClean="0"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8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줄무늬가 있는 오른쪽 화살표 8"/>
          <p:cNvSpPr/>
          <p:nvPr/>
        </p:nvSpPr>
        <p:spPr bwMode="auto">
          <a:xfrm>
            <a:off x="857224" y="2500306"/>
            <a:ext cx="1000132" cy="57150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34245" y="3075057"/>
            <a:ext cx="41523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kumimoji="1" lang="ko-KR" altLang="en-US" sz="4000" dirty="0" smtClean="0">
                <a:latin typeface="HY헤드라인M" pitchFamily="18" charset="-127"/>
                <a:ea typeface="HY헤드라인M" pitchFamily="18" charset="-127"/>
              </a:rPr>
              <a:t>   결   </a:t>
            </a:r>
            <a:r>
              <a:rPr kumimoji="1" lang="ko-KR" altLang="en-US" sz="4000" dirty="0" err="1" smtClean="0">
                <a:latin typeface="HY헤드라인M" pitchFamily="18" charset="-127"/>
                <a:ea typeface="HY헤드라인M" pitchFamily="18" charset="-127"/>
              </a:rPr>
              <a:t>론</a:t>
            </a:r>
            <a:endParaRPr kumimoji="1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09" y="2214554"/>
            <a:ext cx="1970087" cy="203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48750" y="1619329"/>
            <a:ext cx="730465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공사 구간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금호방면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~ 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본관 뒤 서편 도로까지   도로 설계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총 길이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649.7m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시공 기면 기울기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8.8%, 4.4%, 4.2%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FontTx/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누가 </a:t>
            </a:r>
            <a:r>
              <a:rPr lang="ko-KR" altLang="en-US" sz="2400" b="1" dirty="0" err="1" smtClean="0">
                <a:latin typeface="HY울릉도M" pitchFamily="18" charset="-127"/>
                <a:ea typeface="HY울릉도M" pitchFamily="18" charset="-127"/>
              </a:rPr>
              <a:t>토량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: 97.1669m</a:t>
            </a:r>
            <a:r>
              <a:rPr lang="en-US" altLang="ko-KR" sz="2400" baseline="30000" dirty="0" smtClean="0">
                <a:latin typeface="HY울릉도M" pitchFamily="18" charset="-127"/>
                <a:ea typeface="HY울릉도M" pitchFamily="18" charset="-127"/>
              </a:rPr>
              <a:t>3</a:t>
            </a:r>
            <a:endParaRPr lang="en-US" altLang="ko-KR" sz="2400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차도 폭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3m(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왕복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차로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),  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총 </a:t>
            </a:r>
            <a:r>
              <a:rPr lang="ko-KR" altLang="en-US" sz="2400" b="1" dirty="0" err="1" smtClean="0">
                <a:latin typeface="HY울릉도M" pitchFamily="18" charset="-127"/>
                <a:ea typeface="HY울릉도M" pitchFamily="18" charset="-127"/>
              </a:rPr>
              <a:t>차도폭</a:t>
            </a: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 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= 6m</a:t>
            </a:r>
          </a:p>
          <a:p>
            <a:pPr marL="342900" indent="-342900">
              <a:buAutoNum type="arabicParenBoth"/>
            </a:pPr>
            <a:endParaRPr lang="en-US" altLang="ko-KR" sz="2400" b="1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buAutoNum type="arabicParenBoth"/>
            </a:pPr>
            <a:r>
              <a:rPr lang="ko-KR" altLang="en-US" sz="2400" b="1" dirty="0" smtClean="0">
                <a:latin typeface="HY울릉도M" pitchFamily="18" charset="-127"/>
                <a:ea typeface="HY울릉도M" pitchFamily="18" charset="-127"/>
              </a:rPr>
              <a:t>양쪽에 인도 폭 </a:t>
            </a:r>
            <a:r>
              <a:rPr lang="en-US" altLang="ko-KR" sz="2400" b="1" dirty="0" smtClean="0">
                <a:latin typeface="HY울릉도M" pitchFamily="18" charset="-127"/>
                <a:ea typeface="HY울릉도M" pitchFamily="18" charset="-127"/>
              </a:rPr>
              <a:t>= 1m</a:t>
            </a: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214282" y="1000108"/>
            <a:ext cx="1154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5.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결론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54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90" y="1557338"/>
            <a:ext cx="1970087" cy="2030412"/>
          </a:xfrm>
          <a:prstGeom prst="rect">
            <a:avLst/>
          </a:prstGeom>
          <a:noFill/>
        </p:spPr>
      </p:pic>
      <p:sp>
        <p:nvSpPr>
          <p:cNvPr id="71941" name="AutoShape 261"/>
          <p:cNvSpPr>
            <a:spLocks noChangeArrowheads="1"/>
          </p:cNvSpPr>
          <p:nvPr/>
        </p:nvSpPr>
        <p:spPr bwMode="auto">
          <a:xfrm>
            <a:off x="5364163" y="2320305"/>
            <a:ext cx="1579563" cy="392113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종단 곡선 설치</a:t>
            </a:r>
            <a:endParaRPr kumimoji="1" lang="en-US" altLang="ko-KR" sz="2400" dirty="0">
              <a:latin typeface="Arial Black" pitchFamily="34" charset="0"/>
              <a:ea typeface="HY중고딕" pitchFamily="18" charset="-127"/>
            </a:endParaRPr>
          </a:p>
        </p:txBody>
      </p:sp>
      <p:sp>
        <p:nvSpPr>
          <p:cNvPr id="71944" name="AutoShape 264"/>
          <p:cNvSpPr>
            <a:spLocks noChangeArrowheads="1"/>
          </p:cNvSpPr>
          <p:nvPr/>
        </p:nvSpPr>
        <p:spPr bwMode="auto">
          <a:xfrm>
            <a:off x="5364163" y="3230346"/>
            <a:ext cx="1579563" cy="3937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1"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 산출</a:t>
            </a:r>
            <a:endParaRPr kumimoji="1"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1881" name="Text Box 201"/>
          <p:cNvSpPr txBox="1">
            <a:spLocks noChangeArrowheads="1"/>
          </p:cNvSpPr>
          <p:nvPr/>
        </p:nvSpPr>
        <p:spPr bwMode="auto">
          <a:xfrm flipH="1">
            <a:off x="1763690" y="234888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ko-KR" altLang="en-US" sz="2400" dirty="0" smtClean="0">
                <a:latin typeface="Arial Black" pitchFamily="34" charset="0"/>
                <a:ea typeface="HY헤드라인M" pitchFamily="18" charset="-127"/>
              </a:rPr>
              <a:t>목 차</a:t>
            </a:r>
            <a:endParaRPr kumimoji="1" lang="en-US" altLang="ko-KR" sz="2400" dirty="0">
              <a:latin typeface="Arial Black" pitchFamily="34" charset="0"/>
              <a:ea typeface="HY헤드라인M" pitchFamily="18" charset="-127"/>
            </a:endParaRPr>
          </a:p>
        </p:txBody>
      </p:sp>
      <p:sp>
        <p:nvSpPr>
          <p:cNvPr id="8" name="AutoShape 264"/>
          <p:cNvSpPr>
            <a:spLocks noChangeArrowheads="1"/>
          </p:cNvSpPr>
          <p:nvPr/>
        </p:nvSpPr>
        <p:spPr bwMode="auto">
          <a:xfrm>
            <a:off x="5429256" y="4141975"/>
            <a:ext cx="1579563" cy="39370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</p:spPr>
        <p:txBody>
          <a:bodyPr wrap="none" lIns="90000" anchor="ctr"/>
          <a:lstStyle/>
          <a:p>
            <a:pPr eaLnBrk="1" latinLnBrk="1" hangingPunct="1">
              <a:buFontTx/>
              <a:buBlip>
                <a:blip r:embed="rId3"/>
              </a:buBlip>
            </a:pPr>
            <a:r>
              <a:rPr kumimoji="1" lang="en-US" altLang="ko-KR" sz="2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1" lang="en-US" altLang="ko-KR" sz="2400" dirty="0" smtClean="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kumimoji="1" lang="ko-KR" altLang="en-US" sz="2400" dirty="0" smtClean="0">
                <a:latin typeface="HY헤드라인M" pitchFamily="18" charset="-127"/>
                <a:ea typeface="HY헤드라인M" pitchFamily="18" charset="-127"/>
              </a:rPr>
              <a:t>결론</a:t>
            </a:r>
            <a:endParaRPr kumimoji="1" lang="ko-KR" altLang="en-US" sz="24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214282" y="1000108"/>
            <a:ext cx="1154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5.   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결론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49" y="1785926"/>
            <a:ext cx="72104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000240"/>
            <a:ext cx="2500330" cy="2576891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3562939" y="2780854"/>
            <a:ext cx="18663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kumimoji="1" lang="en-US" altLang="ko-KR" sz="6000" dirty="0" smtClean="0">
                <a:latin typeface="HY헤드라인M" pitchFamily="18" charset="-127"/>
                <a:ea typeface="HY헤드라인M" pitchFamily="18" charset="-127"/>
              </a:rPr>
              <a:t>Q </a:t>
            </a:r>
            <a:r>
              <a:rPr kumimoji="1" lang="en-US" altLang="ko-KR" sz="4000" dirty="0" smtClean="0"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kumimoji="1" lang="en-US" altLang="ko-KR" sz="6000" dirty="0" smtClean="0">
                <a:latin typeface="HY헤드라인M" pitchFamily="18" charset="-127"/>
                <a:ea typeface="HY헤드라인M" pitchFamily="18" charset="-127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15716" y="5301208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감 사 합 </a:t>
            </a:r>
            <a:r>
              <a:rPr lang="ko-KR" altLang="en-US" sz="6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니</a:t>
            </a:r>
            <a:r>
              <a:rPr lang="ko-KR" alt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다</a:t>
            </a:r>
            <a:r>
              <a:rPr lang="en-US" altLang="ko-KR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ko-KR" altLang="en-US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2634245" y="3075057"/>
            <a:ext cx="41523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kumimoji="1" lang="ko-KR" altLang="en-US" sz="4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4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Picture 27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0409" y="2214554"/>
            <a:ext cx="1970087" cy="203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65082" y="1028626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3033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시공기면을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 적용한 횡단면도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0178" name="Picture 2"/>
          <p:cNvPicPr>
            <a:picLocks noChangeArrowheads="1"/>
          </p:cNvPicPr>
          <p:nvPr/>
        </p:nvPicPr>
        <p:blipFill>
          <a:blip r:embed="rId3" cstate="print"/>
          <a:srcRect l="25000" t="20714" r="36718" b="28571"/>
          <a:stretch>
            <a:fillRect/>
          </a:stretch>
        </p:blipFill>
        <p:spPr bwMode="auto">
          <a:xfrm>
            <a:off x="1512000" y="2115016"/>
            <a:ext cx="61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65082" y="1028626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3033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시공기면을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 적용한 횡단면도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1202" name="Picture 2"/>
          <p:cNvPicPr>
            <a:picLocks noChangeArrowheads="1"/>
          </p:cNvPicPr>
          <p:nvPr/>
        </p:nvPicPr>
        <p:blipFill>
          <a:blip r:embed="rId3" cstate="print"/>
          <a:srcRect l="27344" t="22143" r="35546" b="28571"/>
          <a:stretch>
            <a:fillRect/>
          </a:stretch>
        </p:blipFill>
        <p:spPr bwMode="auto">
          <a:xfrm>
            <a:off x="1512000" y="2115016"/>
            <a:ext cx="61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65082" y="1028626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3033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시공기면을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 적용한 횡단면도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2227" name="Picture 3"/>
          <p:cNvPicPr>
            <a:picLocks noChangeArrowheads="1"/>
          </p:cNvPicPr>
          <p:nvPr/>
        </p:nvPicPr>
        <p:blipFill>
          <a:blip r:embed="rId3" cstate="print"/>
          <a:srcRect l="30078" t="20000" r="32422" b="31428"/>
          <a:stretch>
            <a:fillRect/>
          </a:stretch>
        </p:blipFill>
        <p:spPr bwMode="auto">
          <a:xfrm>
            <a:off x="1512000" y="2115016"/>
            <a:ext cx="61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65082" y="1028626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3033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시공기면을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 적용한 횡단면도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3250" name="Picture 2"/>
          <p:cNvPicPr>
            <a:picLocks noChangeArrowheads="1"/>
          </p:cNvPicPr>
          <p:nvPr/>
        </p:nvPicPr>
        <p:blipFill>
          <a:blip r:embed="rId3" cstate="print"/>
          <a:srcRect l="28516" t="19286" r="33984" b="31428"/>
          <a:stretch>
            <a:fillRect/>
          </a:stretch>
        </p:blipFill>
        <p:spPr bwMode="auto">
          <a:xfrm>
            <a:off x="1512000" y="2115016"/>
            <a:ext cx="61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65082" y="1028626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3033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시공기면을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 적용한 횡단면도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4274" name="Picture 2"/>
          <p:cNvPicPr>
            <a:picLocks noChangeArrowheads="1"/>
          </p:cNvPicPr>
          <p:nvPr/>
        </p:nvPicPr>
        <p:blipFill>
          <a:blip r:embed="rId3" cstate="print"/>
          <a:srcRect l="33594" t="18571" r="29296" b="31429"/>
          <a:stretch>
            <a:fillRect/>
          </a:stretch>
        </p:blipFill>
        <p:spPr bwMode="auto">
          <a:xfrm>
            <a:off x="1512000" y="2115016"/>
            <a:ext cx="61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21" name="Picture 1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908051"/>
            <a:ext cx="558800" cy="576263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 Box 66"/>
          <p:cNvSpPr txBox="1">
            <a:spLocks noChangeArrowheads="1"/>
          </p:cNvSpPr>
          <p:nvPr/>
        </p:nvSpPr>
        <p:spPr bwMode="auto">
          <a:xfrm>
            <a:off x="265082" y="1028626"/>
            <a:ext cx="200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2000" dirty="0" smtClean="0">
                <a:latin typeface="HY헤드라인M" pitchFamily="18" charset="-127"/>
                <a:ea typeface="HY헤드라인M" pitchFamily="18" charset="-127"/>
              </a:rPr>
              <a:t>4.   </a:t>
            </a:r>
            <a:r>
              <a:rPr kumimoji="1" lang="ko-KR" altLang="en-US" sz="2000" dirty="0" err="1" smtClean="0">
                <a:latin typeface="HY헤드라인M" pitchFamily="18" charset="-127"/>
                <a:ea typeface="HY헤드라인M" pitchFamily="18" charset="-127"/>
              </a:rPr>
              <a:t>토공량</a:t>
            </a:r>
            <a:r>
              <a:rPr kumimoji="1" lang="ko-KR" altLang="en-US" sz="2000" dirty="0" smtClean="0">
                <a:latin typeface="HY헤드라인M" pitchFamily="18" charset="-127"/>
                <a:ea typeface="HY헤드라인M" pitchFamily="18" charset="-127"/>
              </a:rPr>
              <a:t> 산정</a:t>
            </a:r>
            <a:endParaRPr kumimoji="1" lang="en-US" altLang="ko-KR" sz="2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709077" y="1428736"/>
            <a:ext cx="30332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ko-KR" sz="1600" dirty="0" smtClean="0">
                <a:latin typeface="HY헤드라인M" pitchFamily="18" charset="-127"/>
                <a:ea typeface="HY헤드라인M" pitchFamily="18" charset="-127"/>
              </a:rPr>
              <a:t>1) </a:t>
            </a:r>
            <a:r>
              <a:rPr kumimoji="1" lang="ko-KR" altLang="en-US" sz="1600" dirty="0" err="1" smtClean="0">
                <a:latin typeface="HY헤드라인M" pitchFamily="18" charset="-127"/>
                <a:ea typeface="HY헤드라인M" pitchFamily="18" charset="-127"/>
              </a:rPr>
              <a:t>시공기면을</a:t>
            </a:r>
            <a:r>
              <a:rPr kumimoji="1" lang="ko-KR" altLang="en-US" sz="1600" dirty="0" smtClean="0">
                <a:latin typeface="HY헤드라인M" pitchFamily="18" charset="-127"/>
                <a:ea typeface="HY헤드라인M" pitchFamily="18" charset="-127"/>
              </a:rPr>
              <a:t> 적용한 횡단면도</a:t>
            </a:r>
            <a:endParaRPr kumimoji="1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5298" name="Picture 2"/>
          <p:cNvPicPr>
            <a:picLocks noChangeArrowheads="1"/>
          </p:cNvPicPr>
          <p:nvPr/>
        </p:nvPicPr>
        <p:blipFill>
          <a:blip r:embed="rId3" cstate="print"/>
          <a:srcRect l="41797" t="22857" r="20703" b="28571"/>
          <a:stretch>
            <a:fillRect/>
          </a:stretch>
        </p:blipFill>
        <p:spPr bwMode="auto">
          <a:xfrm>
            <a:off x="1512000" y="2115016"/>
            <a:ext cx="612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</TotalTime>
  <Words>243</Words>
  <Application>Microsoft Office PowerPoint</Application>
  <PresentationFormat>화면 슬라이드 쇼(4:3)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Company>잡코리아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캠퍼스몬</dc:creator>
  <dc:description>본 파일의 사용은 저작권법에 의하여 보호되고 있습니다. 사이트에 공시된 허락없는 재판매는 엄격히 금지되어 있습니다.</dc:description>
  <cp:lastModifiedBy>s</cp:lastModifiedBy>
  <cp:revision>165</cp:revision>
  <dcterms:created xsi:type="dcterms:W3CDTF">2006-01-06T04:37:59Z</dcterms:created>
  <dcterms:modified xsi:type="dcterms:W3CDTF">2011-11-18T05:54:45Z</dcterms:modified>
</cp:coreProperties>
</file>