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3" r:id="rId1"/>
  </p:sldMasterIdLst>
  <p:notesMasterIdLst>
    <p:notesMasterId r:id="rId18"/>
  </p:notesMasterIdLst>
  <p:sldIdLst>
    <p:sldId id="256" r:id="rId2"/>
    <p:sldId id="258" r:id="rId3"/>
    <p:sldId id="259" r:id="rId4"/>
    <p:sldId id="261" r:id="rId5"/>
    <p:sldId id="265" r:id="rId6"/>
    <p:sldId id="277" r:id="rId7"/>
    <p:sldId id="278" r:id="rId8"/>
    <p:sldId id="283" r:id="rId9"/>
    <p:sldId id="276" r:id="rId10"/>
    <p:sldId id="282" r:id="rId11"/>
    <p:sldId id="281" r:id="rId12"/>
    <p:sldId id="280" r:id="rId13"/>
    <p:sldId id="279" r:id="rId14"/>
    <p:sldId id="284" r:id="rId15"/>
    <p:sldId id="275" r:id="rId16"/>
    <p:sldId id="285" r:id="rId17"/>
  </p:sldIdLst>
  <p:sldSz cx="9144000" cy="6858000" type="screen4x3"/>
  <p:notesSz cx="6858000" cy="9144000"/>
  <p:custShowLst>
    <p:custShow name="재구성한 쇼 1" id="0">
      <p:sldLst>
        <p:sld r:id="rId2"/>
        <p:sld r:id="rId3"/>
        <p:sld r:id="rId4"/>
        <p:sld r:id="rId5"/>
        <p:sld r:id="rId6"/>
      </p:sldLst>
    </p:custShow>
  </p:custShow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어두운 스타일 2 - 강조 3/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99" autoAdjust="0"/>
    <p:restoredTop sz="94676" autoAdjust="0"/>
  </p:normalViewPr>
  <p:slideViewPr>
    <p:cSldViewPr>
      <p:cViewPr varScale="1">
        <p:scale>
          <a:sx n="95" d="100"/>
          <a:sy n="95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83386-C80D-4923-8E23-B0786BE3AC7B}" type="datetimeFigureOut">
              <a:rPr lang="ko-KR" altLang="en-US" smtClean="0"/>
              <a:pPr/>
              <a:t>2011-11-13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2D4AB-5CE0-4709-91F3-DD1E83A080C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2D4AB-5CE0-4709-91F3-DD1E83A080CE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20" name="자유형 19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8" name="자유형 7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57290" y="364331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BE9B37-31C8-4A2F-AC76-1929F4544A72}" type="datetimeFigureOut">
              <a:rPr lang="ko-KR" altLang="en-US" smtClean="0"/>
              <a:pPr>
                <a:defRPr/>
              </a:pPr>
              <a:t>2011-11-13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34B36-1AC9-4AB6-B179-A95E8D86D3A1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457200" y="2285992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FAEFFF-767D-4000-B7F6-E8FD00DDEEC6}" type="datetimeFigureOut">
              <a:rPr lang="ko-KR" altLang="en-US" smtClean="0"/>
              <a:pPr>
                <a:defRPr/>
              </a:pPr>
              <a:t>2011-11-13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FE08D-C836-49EF-8FE4-8E51CED0BC54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62263" y="51347"/>
            <a:ext cx="1000131" cy="1036773"/>
            <a:chOff x="13317" y="34771"/>
            <a:chExt cx="1272534" cy="1310103"/>
          </a:xfrm>
        </p:grpSpPr>
        <p:sp>
          <p:nvSpPr>
            <p:cNvPr id="12" name="자유형 11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3" name="자유형 12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4" name="자유형 13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8" name="자유형 7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9" name="자유형 8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627B0-5928-431A-9C5A-E58D983D7FDE}" type="datetimeFigureOut">
              <a:rPr lang="ko-KR" altLang="en-US" smtClean="0"/>
              <a:pPr>
                <a:defRPr/>
              </a:pPr>
              <a:t>2011-11-13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E06507-8E1D-4A95-A7B1-884CCE4A04B2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929454" y="428606"/>
            <a:ext cx="1757346" cy="5357851"/>
          </a:xfrm>
        </p:spPr>
        <p:txBody>
          <a:bodyPr vert="eaVert"/>
          <a:lstStyle>
            <a:lvl1pPr algn="l">
              <a:defRPr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28596" y="428606"/>
            <a:ext cx="6357982" cy="536893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25" name="자유형 24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26" name="자유형 25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600202"/>
            <a:ext cx="8258204" cy="4525963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5AA27A-9CFC-40B4-87B5-725F1BF2BF88}" type="datetimeFigureOut">
              <a:rPr lang="ko-KR" altLang="en-US" smtClean="0"/>
              <a:pPr>
                <a:defRPr/>
              </a:pPr>
              <a:t>2011-11-13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E610D-758B-476E-B070-2FC54F53963A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472386" cy="100013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grpSp>
        <p:nvGrpSpPr>
          <p:cNvPr id="8" name="그룹 7"/>
          <p:cNvGrpSpPr/>
          <p:nvPr/>
        </p:nvGrpSpPr>
        <p:grpSpPr>
          <a:xfrm>
            <a:off x="71407" y="106210"/>
            <a:ext cx="1000131" cy="1036773"/>
            <a:chOff x="13317" y="34771"/>
            <a:chExt cx="1272534" cy="1310103"/>
          </a:xfrm>
        </p:grpSpPr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0" name="자유형 19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21" name="자유형 20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4414" y="1857364"/>
            <a:ext cx="690717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00D5F2-33C9-4E5B-A299-2DC7454E293E}" type="datetimeFigureOut">
              <a:rPr lang="ko-KR" altLang="en-US" smtClean="0"/>
              <a:pPr>
                <a:defRPr/>
              </a:pPr>
              <a:t>2011-11-13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CAFC0-CE19-4AE4-AA16-DE93737CE644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14414" y="3286124"/>
            <a:ext cx="6915144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grpSp>
        <p:nvGrpSpPr>
          <p:cNvPr id="8" name="그룹 7"/>
          <p:cNvGrpSpPr/>
          <p:nvPr/>
        </p:nvGrpSpPr>
        <p:grpSpPr>
          <a:xfrm>
            <a:off x="142845" y="1857364"/>
            <a:ext cx="1000131" cy="1036773"/>
            <a:chOff x="13317" y="34771"/>
            <a:chExt cx="1272534" cy="1310103"/>
          </a:xfrm>
        </p:grpSpPr>
        <p:sp>
          <p:nvSpPr>
            <p:cNvPr id="26" name="자유형 25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7" name="자유형 26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8" name="자유형 27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9" name="자유형 28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30" name="자유형 29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4" name="자유형 13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11" name="자유형 10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2" name="자유형 11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7C741E-A37B-4054-A55C-693B8AFBB332}" type="datetimeFigureOut">
              <a:rPr lang="ko-KR" altLang="en-US" smtClean="0"/>
              <a:pPr>
                <a:defRPr/>
              </a:pPr>
              <a:t>2011-11-13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5D311-DB20-4DE8-B12C-5ABE0878DB9D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chemeClr val="accent1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chemeClr val="accent4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F2C1F-64AB-41CC-8B49-9CB83E649E64}" type="datetimeFigureOut">
              <a:rPr lang="ko-KR" altLang="en-US" smtClean="0"/>
              <a:pPr>
                <a:defRPr/>
              </a:pPr>
              <a:t>2011-11-13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572B-A342-4C84-B354-F636978E6BB1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71407" y="71414"/>
            <a:ext cx="1000131" cy="1036774"/>
            <a:chOff x="13317" y="34771"/>
            <a:chExt cx="1272535" cy="1310104"/>
          </a:xfrm>
        </p:grpSpPr>
        <p:sp>
          <p:nvSpPr>
            <p:cNvPr id="20" name="자유형 19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1" name="자유형 20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3" name="자유형 22"/>
            <p:cNvSpPr>
              <a:spLocks/>
            </p:cNvSpPr>
            <p:nvPr userDrawn="1"/>
          </p:nvSpPr>
          <p:spPr bwMode="gray">
            <a:xfrm>
              <a:off x="969940" y="1030550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4" name="자유형 23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16" name="자유형 15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  <a:prstDash val="solid"/>
                </a:ln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B01B8B-018C-4E05-971F-E65751FA7646}" type="datetimeFigureOut">
              <a:rPr lang="ko-KR" altLang="en-US" smtClean="0"/>
              <a:pPr>
                <a:defRPr/>
              </a:pPr>
              <a:t>2011-11-13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08670-FC5D-4E5A-A8E3-05D383ED1C48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71407" y="106211"/>
            <a:ext cx="1000131" cy="1036773"/>
            <a:chOff x="13317" y="34771"/>
            <a:chExt cx="1272534" cy="1310103"/>
          </a:xfrm>
        </p:grpSpPr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0" name="자유형 19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1" name="자유형 20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3" name="자유형 22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12" name="자유형 11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3" name="자유형 12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D8A53C-A201-4940-B579-94F11D063269}" type="datetimeFigureOut">
              <a:rPr lang="ko-KR" altLang="en-US" smtClean="0"/>
              <a:pPr>
                <a:defRPr/>
              </a:pPr>
              <a:t>2011-11-13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63BDA-2FE2-42A7-AEE6-D473D7F0572F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06400" y="384598"/>
            <a:ext cx="7500990" cy="481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anchor="b"/>
          <a:lstStyle>
            <a:lvl1pPr algn="l">
              <a:defRPr sz="2400" b="1">
                <a:ln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7662" y="1089026"/>
            <a:ext cx="4686304" cy="50546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71580" y="1089026"/>
            <a:ext cx="2686038" cy="50546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81F1CD-F149-4E39-8BAA-3BAE3281A0B9}" type="datetimeFigureOut">
              <a:rPr lang="ko-KR" altLang="en-US" smtClean="0"/>
              <a:pPr>
                <a:defRPr/>
              </a:pPr>
              <a:t>2011-11-13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97DC6B-E941-4FCD-AAFA-68418AD0B642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11" name="자유형 10"/>
          <p:cNvSpPr>
            <a:spLocks/>
          </p:cNvSpPr>
          <p:nvPr/>
        </p:nvSpPr>
        <p:spPr bwMode="gray">
          <a:xfrm>
            <a:off x="340905" y="106210"/>
            <a:ext cx="248288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gray">
          <a:xfrm>
            <a:off x="71407" y="653955"/>
            <a:ext cx="247040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3" name="자유형 12"/>
          <p:cNvSpPr>
            <a:spLocks/>
          </p:cNvSpPr>
          <p:nvPr/>
        </p:nvSpPr>
        <p:spPr bwMode="gray">
          <a:xfrm>
            <a:off x="73902" y="106210"/>
            <a:ext cx="248288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rgbClr val="3F949A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4" name="자유형 13"/>
          <p:cNvSpPr>
            <a:spLocks/>
          </p:cNvSpPr>
          <p:nvPr/>
        </p:nvSpPr>
        <p:spPr bwMode="gray">
          <a:xfrm>
            <a:off x="823251" y="894237"/>
            <a:ext cx="248287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rgbClr val="3F949A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5" name="자유형 14"/>
          <p:cNvSpPr>
            <a:spLocks/>
          </p:cNvSpPr>
          <p:nvPr/>
        </p:nvSpPr>
        <p:spPr bwMode="gray">
          <a:xfrm>
            <a:off x="344103" y="376692"/>
            <a:ext cx="479107" cy="517546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29190" y="928670"/>
            <a:ext cx="3857652" cy="928694"/>
          </a:xfrm>
        </p:spPr>
        <p:txBody>
          <a:bodyPr anchor="b"/>
          <a:lstStyle>
            <a:lvl1pPr algn="l">
              <a:defRPr sz="2000" b="1">
                <a:ln>
                  <a:noFill/>
                  <a:prstDash val="solid"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29190" y="1928802"/>
            <a:ext cx="3857652" cy="33575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B7F710-8EB4-471C-97BD-E4F111A8FD32}" type="datetimeFigureOut">
              <a:rPr lang="ko-KR" altLang="en-US" smtClean="0"/>
              <a:pPr>
                <a:defRPr/>
              </a:pPr>
              <a:t>2011-11-13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F72C9-4643-43AB-A3B9-43C6290916DC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 rot="21422455">
            <a:off x="609122" y="1000108"/>
            <a:ext cx="4000528" cy="4857784"/>
          </a:xfrm>
          <a:prstGeom prst="rect">
            <a:avLst/>
          </a:prstGeom>
          <a:solidFill>
            <a:srgbClr val="F8F8F8"/>
          </a:solidFill>
          <a:ln w="3175" cap="sq" cmpd="sng" algn="ctr">
            <a:solidFill>
              <a:srgbClr val="C0C0C0"/>
            </a:solidFill>
            <a:prstDash val="solid"/>
          </a:ln>
          <a:effectLst>
            <a:outerShdw blurRad="5715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3"/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9" name="그림 개체 틀 8"/>
          <p:cNvSpPr>
            <a:spLocks noGrp="1"/>
          </p:cNvSpPr>
          <p:nvPr>
            <p:ph type="pic" sz="quarter" idx="1"/>
          </p:nvPr>
        </p:nvSpPr>
        <p:spPr>
          <a:xfrm>
            <a:off x="642910" y="1000108"/>
            <a:ext cx="4004390" cy="4857784"/>
          </a:xfrm>
          <a:prstGeom prst="rect">
            <a:avLst/>
          </a:prstGeom>
          <a:solidFill>
            <a:schemeClr val="accent3"/>
          </a:solidFill>
          <a:ln w="3175" cap="sq" cmpd="sng" algn="ctr">
            <a:solidFill>
              <a:srgbClr val="F8F8F8"/>
            </a:solidFill>
            <a:prstDash val="solid"/>
            <a:miter lim="800000"/>
          </a:ln>
          <a:effectLst>
            <a:outerShdw blurRad="38100" dist="50800" dir="3000000" algn="tl" rotWithShape="0">
              <a:srgbClr val="000000">
                <a:alpha val="40000"/>
              </a:srgbClr>
            </a:outerShdw>
          </a:effectLst>
          <a:sp3d contourW="12700" prstMaterial="plastic">
            <a:contourClr>
              <a:srgbClr val="000000">
                <a:alpha val="35294"/>
              </a:srgb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grpSp>
        <p:nvGrpSpPr>
          <p:cNvPr id="3" name="그룹 2"/>
          <p:cNvGrpSpPr/>
          <p:nvPr/>
        </p:nvGrpSpPr>
        <p:grpSpPr>
          <a:xfrm>
            <a:off x="8116469" y="45696"/>
            <a:ext cx="1000131" cy="1036773"/>
            <a:chOff x="13317" y="34771"/>
            <a:chExt cx="1272534" cy="1310103"/>
          </a:xfrm>
        </p:grpSpPr>
        <p:sp>
          <p:nvSpPr>
            <p:cNvPr id="13" name="자유형 12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4" name="자유형 13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61000">
                <a:schemeClr val="bg1">
                  <a:alpha val="40000"/>
                </a:schemeClr>
              </a:gs>
            </a:gsLst>
            <a:lin ang="5400000" scaled="1"/>
            <a:tileRect/>
          </a:gradFill>
          <a:ln w="19050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CBD98A-669F-41D6-99EF-88D78EA3A5E3}" type="datetimeFigureOut">
              <a:rPr lang="ko-KR" altLang="en-US" smtClean="0"/>
              <a:pPr>
                <a:defRPr/>
              </a:pPr>
              <a:t>2011-11-13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98DC00A-EC61-4281-86BF-BAD85171B21F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1" kern="1200" spc="50" dirty="0" smtClean="0">
          <a:ln>
            <a:noFill/>
            <a:prstDash val="solid"/>
          </a:ln>
          <a:gradFill flip="none" rotWithShape="1">
            <a:gsLst>
              <a:gs pos="0">
                <a:schemeClr val="tx2"/>
              </a:gs>
              <a:gs pos="26000">
                <a:schemeClr val="tx2"/>
              </a:gs>
              <a:gs pos="41000">
                <a:schemeClr val="tx2">
                  <a:shade val="90000"/>
                </a:schemeClr>
              </a:gs>
              <a:gs pos="67000">
                <a:schemeClr val="tx2">
                  <a:shade val="50000"/>
                </a:schemeClr>
              </a:gs>
              <a:gs pos="95000">
                <a:schemeClr val="tx2"/>
              </a:gs>
            </a:gsLst>
            <a:lin ang="5400000" scaled="1"/>
            <a:tileRect/>
          </a:gradFill>
          <a:effectLst>
            <a:outerShdw blurRad="50800" dist="50800" dir="54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3"/>
        </a:buClr>
        <a:buSzPct val="85000"/>
        <a:buFont typeface="Wingdings"/>
        <a:buChar char="u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accent4"/>
        </a:buClr>
        <a:buSzPct val="80000"/>
        <a:buFont typeface="Wingdings"/>
        <a:buChar char="u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5"/>
        </a:buClr>
        <a:buSzPct val="75000"/>
        <a:buFont typeface="Wingdings"/>
        <a:buChar char="u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accent6"/>
        </a:buClr>
        <a:buSzPct val="70000"/>
        <a:buFont typeface="Wingdings"/>
        <a:buChar char="u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tx2"/>
        </a:buClr>
        <a:buSzPct val="60000"/>
        <a:buFont typeface="Wingdings"/>
        <a:buChar char="u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"/>
        <a:buChar char="u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2"/>
        </a:buClr>
        <a:buSzPct val="55000"/>
        <a:buFont typeface="Wingdings"/>
        <a:buChar char="u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3"/>
        </a:buClr>
        <a:buSzPct val="50000"/>
        <a:buFont typeface="Wingdings"/>
        <a:buChar char="u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sec\&#48148;&#53461;%20&#54868;&#47732;\837827862331450.avi" TargetMode="Externa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serviceapi.nmv.naver.com/flash/NFPlayer.swf?vid=14375027E9A33468D03EDE71DBDE8D5FCE1E&amp;outKey=V128edaac850d41887c06d0d35e98ea296cc12e06f37bca7f1025d0d35e98ea296cc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2"/>
          <p:cNvSpPr>
            <a:spLocks noChangeArrowheads="1"/>
          </p:cNvSpPr>
          <p:nvPr/>
        </p:nvSpPr>
        <p:spPr bwMode="auto">
          <a:xfrm>
            <a:off x="2089150" y="6084888"/>
            <a:ext cx="5040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ko-KR" altLang="en-US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4" name="TextBox 3"/>
          <p:cNvSpPr txBox="1">
            <a:spLocks/>
          </p:cNvSpPr>
          <p:nvPr/>
        </p:nvSpPr>
        <p:spPr>
          <a:xfrm>
            <a:off x="1857356" y="785794"/>
            <a:ext cx="53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o-KR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횡단측량보고서</a:t>
            </a:r>
            <a:endParaRPr lang="ko-KR" alt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endParaRPr lang="ko-KR" altLang="en-US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563938" y="4286256"/>
            <a:ext cx="194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>
                <a:latin typeface="HY울릉도M" pitchFamily="18" charset="-127"/>
                <a:ea typeface="HY울릉도M" pitchFamily="18" charset="-127"/>
              </a:rPr>
              <a:t>2011.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11.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15</a:t>
            </a:r>
            <a:endParaRPr lang="en-US" altLang="ko-KR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736056" y="5357826"/>
            <a:ext cx="3600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2500" b="1" dirty="0"/>
              <a:t>대한민국 </a:t>
            </a:r>
            <a:r>
              <a:rPr lang="en-US" altLang="ko-KR" sz="2500" b="1" dirty="0"/>
              <a:t>1%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714480" y="1857364"/>
            <a:ext cx="5643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dirty="0" smtClean="0"/>
              <a:t>대구대학교 북문</a:t>
            </a:r>
            <a:r>
              <a:rPr lang="en-US" altLang="ko-KR" dirty="0" smtClean="0"/>
              <a:t>~</a:t>
            </a:r>
            <a:r>
              <a:rPr lang="ko-KR" altLang="en-US" dirty="0" smtClean="0"/>
              <a:t>종합복지관 도로설계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827088" y="71414"/>
            <a:ext cx="7489825" cy="720725"/>
          </a:xfrm>
          <a:prstGeom prst="roundRect">
            <a:avLst>
              <a:gd name="adj" fmla="val 464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ko-KR" alt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   형   도 </a:t>
            </a:r>
            <a:r>
              <a:rPr lang="en-US" altLang="ko-K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ko-K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</a:t>
            </a:r>
            <a:endParaRPr lang="ko-KR" alt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그림 7" descr="0~5.bmp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76" y="822780"/>
            <a:ext cx="6120000" cy="5580000"/>
          </a:xfrm>
          <a:prstGeom prst="rect">
            <a:avLst/>
          </a:prstGeom>
        </p:spPr>
      </p:pic>
      <p:pic>
        <p:nvPicPr>
          <p:cNvPr id="9" name="그림 8" descr="0~5(2).bmp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6348" y="785794"/>
            <a:ext cx="2772000" cy="55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827088" y="71414"/>
            <a:ext cx="7489825" cy="720725"/>
          </a:xfrm>
          <a:prstGeom prst="roundRect">
            <a:avLst>
              <a:gd name="adj" fmla="val 464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ko-KR" alt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   형   도 </a:t>
            </a:r>
            <a:r>
              <a:rPr lang="en-US" altLang="ko-K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</a:t>
            </a:r>
            <a:endParaRPr lang="ko-KR" alt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그림 7" descr="0~5.bmp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76" y="820109"/>
            <a:ext cx="6120000" cy="5580000"/>
          </a:xfrm>
          <a:prstGeom prst="rect">
            <a:avLst/>
          </a:prstGeom>
        </p:spPr>
      </p:pic>
      <p:pic>
        <p:nvPicPr>
          <p:cNvPr id="9" name="그림 8" descr="0~5(2).bmp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6348" y="785794"/>
            <a:ext cx="2772000" cy="55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827088" y="71414"/>
            <a:ext cx="7489825" cy="720725"/>
          </a:xfrm>
          <a:prstGeom prst="roundRect">
            <a:avLst>
              <a:gd name="adj" fmla="val 464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ko-KR" alt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   형   도 </a:t>
            </a:r>
            <a:r>
              <a:rPr lang="en-US" altLang="ko-K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ko-K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</a:t>
            </a:r>
            <a:endParaRPr lang="ko-KR" alt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그림 7" descr="0~5.bmp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76" y="803726"/>
            <a:ext cx="6120000" cy="5580000"/>
          </a:xfrm>
          <a:prstGeom prst="rect">
            <a:avLst/>
          </a:prstGeom>
        </p:spPr>
      </p:pic>
      <p:pic>
        <p:nvPicPr>
          <p:cNvPr id="9" name="그림 8" descr="0~5(2).bmp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6348" y="785794"/>
            <a:ext cx="2772000" cy="55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827088" y="71414"/>
            <a:ext cx="7489825" cy="720725"/>
          </a:xfrm>
          <a:prstGeom prst="roundRect">
            <a:avLst>
              <a:gd name="adj" fmla="val 464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ko-KR" alt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   형   도 </a:t>
            </a:r>
            <a:r>
              <a:rPr lang="en-US" altLang="ko-K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ko-K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</a:t>
            </a:r>
            <a:endParaRPr lang="ko-KR" alt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그림 7" descr="0~5.bmp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76" y="829233"/>
            <a:ext cx="6120000" cy="5580000"/>
          </a:xfrm>
          <a:prstGeom prst="rect">
            <a:avLst/>
          </a:prstGeom>
        </p:spPr>
      </p:pic>
      <p:pic>
        <p:nvPicPr>
          <p:cNvPr id="9" name="그림 8" descr="0~5(2).bmp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6348" y="829132"/>
            <a:ext cx="2772000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4800" y="1403368"/>
            <a:ext cx="8686800" cy="45259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ko-KR" altLang="en-US" sz="2800" dirty="0" smtClean="0">
                <a:latin typeface="+mj-ea"/>
                <a:ea typeface="+mj-ea"/>
              </a:rPr>
              <a:t>비가 </a:t>
            </a:r>
            <a:r>
              <a:rPr lang="ko-KR" altLang="en-US" sz="2800" dirty="0" err="1" smtClean="0">
                <a:latin typeface="+mj-ea"/>
                <a:ea typeface="+mj-ea"/>
              </a:rPr>
              <a:t>온뒤</a:t>
            </a:r>
            <a:r>
              <a:rPr lang="ko-KR" altLang="en-US" sz="2800" dirty="0" smtClean="0">
                <a:latin typeface="+mj-ea"/>
                <a:ea typeface="+mj-ea"/>
              </a:rPr>
              <a:t> 측량을 하여 일반적 등산로가 아닌 지역</a:t>
            </a:r>
            <a:endParaRPr lang="en-US" altLang="ko-KR" sz="28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ko-KR" sz="2800" dirty="0" smtClean="0">
                <a:latin typeface="+mj-ea"/>
                <a:ea typeface="+mj-ea"/>
              </a:rPr>
              <a:t>(No.0~No.8)</a:t>
            </a:r>
            <a:r>
              <a:rPr lang="ko-KR" altLang="en-US" sz="2800" dirty="0" smtClean="0">
                <a:latin typeface="+mj-ea"/>
                <a:ea typeface="+mj-ea"/>
              </a:rPr>
              <a:t>은 땅이 질어 측량에 어려움이 있엇습</a:t>
            </a:r>
            <a:endParaRPr lang="en-US" altLang="ko-KR" sz="28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ko-KR" altLang="en-US" sz="2800" dirty="0" err="1" smtClean="0">
                <a:latin typeface="+mj-ea"/>
                <a:ea typeface="+mj-ea"/>
              </a:rPr>
              <a:t>니다</a:t>
            </a:r>
            <a:r>
              <a:rPr lang="en-US" altLang="ko-KR" sz="2800" dirty="0" smtClean="0">
                <a:latin typeface="+mj-ea"/>
                <a:ea typeface="+mj-ea"/>
              </a:rPr>
              <a:t>. </a:t>
            </a:r>
          </a:p>
          <a:p>
            <a:pPr>
              <a:buNone/>
            </a:pPr>
            <a:r>
              <a:rPr lang="ko-KR" altLang="en-US" sz="2800" dirty="0" smtClean="0">
                <a:latin typeface="+mj-ea"/>
                <a:ea typeface="+mj-ea"/>
              </a:rPr>
              <a:t>종단측량을 경험해본 뒤여서 횡단측량은  진행속도가 </a:t>
            </a:r>
            <a:endParaRPr lang="en-US" altLang="ko-KR" sz="28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ko-KR" altLang="en-US" sz="2800" dirty="0" smtClean="0">
                <a:latin typeface="+mj-ea"/>
                <a:ea typeface="+mj-ea"/>
              </a:rPr>
              <a:t>예상보다 </a:t>
            </a:r>
            <a:r>
              <a:rPr lang="ko-KR" altLang="en-US" sz="2800" dirty="0" err="1" smtClean="0">
                <a:latin typeface="+mj-ea"/>
                <a:ea typeface="+mj-ea"/>
              </a:rPr>
              <a:t>빨랏으며</a:t>
            </a:r>
            <a:r>
              <a:rPr lang="ko-KR" altLang="en-US" sz="2800" dirty="0" smtClean="0">
                <a:latin typeface="+mj-ea"/>
                <a:ea typeface="+mj-ea"/>
              </a:rPr>
              <a:t> </a:t>
            </a:r>
            <a:r>
              <a:rPr lang="ko-KR" altLang="en-US" sz="2800" dirty="0" err="1" smtClean="0">
                <a:latin typeface="+mj-ea"/>
                <a:ea typeface="+mj-ea"/>
              </a:rPr>
              <a:t>종단측량시</a:t>
            </a:r>
            <a:r>
              <a:rPr lang="ko-KR" altLang="en-US" sz="2800" dirty="0" smtClean="0">
                <a:latin typeface="+mj-ea"/>
                <a:ea typeface="+mj-ea"/>
              </a:rPr>
              <a:t> 횡단측량을 고려하여 </a:t>
            </a:r>
            <a:endParaRPr lang="en-US" altLang="ko-KR" sz="28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ko-KR" altLang="en-US" sz="2800" dirty="0" smtClean="0">
                <a:latin typeface="+mj-ea"/>
                <a:ea typeface="+mj-ea"/>
              </a:rPr>
              <a:t>측점을 </a:t>
            </a:r>
            <a:r>
              <a:rPr lang="ko-KR" altLang="en-US" sz="2800" dirty="0" err="1" smtClean="0">
                <a:latin typeface="+mj-ea"/>
                <a:ea typeface="+mj-ea"/>
              </a:rPr>
              <a:t>잡았기때문에</a:t>
            </a:r>
            <a:r>
              <a:rPr lang="ko-KR" altLang="en-US" sz="2800" dirty="0" smtClean="0">
                <a:latin typeface="+mj-ea"/>
                <a:ea typeface="+mj-ea"/>
              </a:rPr>
              <a:t> 시야확보나 </a:t>
            </a:r>
            <a:r>
              <a:rPr lang="ko-KR" altLang="en-US" sz="2800" dirty="0" err="1" smtClean="0">
                <a:latin typeface="+mj-ea"/>
                <a:ea typeface="+mj-ea"/>
              </a:rPr>
              <a:t>고저차에</a:t>
            </a:r>
            <a:r>
              <a:rPr lang="ko-KR" altLang="en-US" sz="2800" dirty="0" smtClean="0">
                <a:latin typeface="+mj-ea"/>
                <a:ea typeface="+mj-ea"/>
              </a:rPr>
              <a:t> 의한 어려</a:t>
            </a:r>
            <a:endParaRPr lang="en-US" altLang="ko-KR" sz="28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ko-KR" altLang="en-US" sz="2800" dirty="0" smtClean="0">
                <a:latin typeface="+mj-ea"/>
                <a:ea typeface="+mj-ea"/>
              </a:rPr>
              <a:t>움은</a:t>
            </a:r>
            <a:r>
              <a:rPr lang="en-US" altLang="ko-KR" sz="2800" dirty="0" smtClean="0">
                <a:latin typeface="+mj-ea"/>
                <a:ea typeface="+mj-ea"/>
              </a:rPr>
              <a:t> </a:t>
            </a:r>
            <a:r>
              <a:rPr lang="ko-KR" altLang="en-US" sz="2800" dirty="0" err="1" smtClean="0">
                <a:latin typeface="+mj-ea"/>
                <a:ea typeface="+mj-ea"/>
              </a:rPr>
              <a:t>적은편</a:t>
            </a:r>
            <a:r>
              <a:rPr lang="ko-KR" altLang="en-US" sz="2800" dirty="0" smtClean="0">
                <a:latin typeface="+mj-ea"/>
                <a:ea typeface="+mj-ea"/>
              </a:rPr>
              <a:t> 이었습니다</a:t>
            </a:r>
            <a:r>
              <a:rPr lang="en-US" altLang="ko-KR" sz="2800" dirty="0" smtClean="0">
                <a:latin typeface="+mj-ea"/>
                <a:ea typeface="+mj-ea"/>
              </a:rPr>
              <a:t>.</a:t>
            </a:r>
            <a:r>
              <a:rPr lang="ko-KR" altLang="en-US" sz="2800" dirty="0" smtClean="0">
                <a:latin typeface="+mj-ea"/>
                <a:ea typeface="+mj-ea"/>
              </a:rPr>
              <a:t> </a:t>
            </a:r>
            <a:endParaRPr lang="ko-KR" altLang="en-US" sz="2800" dirty="0">
              <a:latin typeface="+mj-ea"/>
              <a:ea typeface="+mj-ea"/>
            </a:endParaRPr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ko-KR" alt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후 </a:t>
            </a:r>
            <a:r>
              <a:rPr lang="ko-KR" alt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   기</a:t>
            </a:r>
            <a:endParaRPr lang="ko-KR" altLang="en-US" sz="3500" dirty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37827862331450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14414" y="1002811"/>
            <a:ext cx="6572296" cy="4670869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04800" y="2285992"/>
            <a:ext cx="8686800" cy="171451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1" i="0" u="none" strike="noStrike" kern="1200" cap="none" spc="50" normalizeH="0" baseline="0" noProof="0" smtClean="0">
                <a:ln>
                  <a:noFill/>
                  <a:prstDash val="solid"/>
                </a:ln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pitchFamily="50" charset="-127"/>
                <a:ea typeface="굴림" pitchFamily="50" charset="-127"/>
                <a:cs typeface="+mj-cs"/>
              </a:rPr>
              <a:t>감 사 합 니 다</a:t>
            </a:r>
            <a:endParaRPr kumimoji="0" lang="ko-KR" altLang="en-US" sz="7200" b="1" i="0" u="none" strike="noStrike" kern="1200" cap="none" spc="50" normalizeH="0" baseline="0" noProof="0" dirty="0">
              <a:ln>
                <a:noFill/>
                <a:prstDash val="solid"/>
              </a:ln>
              <a:gradFill flip="none" rotWithShape="1">
                <a:gsLst>
                  <a:gs pos="0">
                    <a:schemeClr val="tx2"/>
                  </a:gs>
                  <a:gs pos="26000">
                    <a:schemeClr val="tx2"/>
                  </a:gs>
                  <a:gs pos="41000">
                    <a:schemeClr val="tx2">
                      <a:shade val="90000"/>
                    </a:schemeClr>
                  </a:gs>
                  <a:gs pos="67000">
                    <a:schemeClr val="tx2">
                      <a:shade val="50000"/>
                    </a:schemeClr>
                  </a:gs>
                  <a:gs pos="95000">
                    <a:schemeClr val="tx2"/>
                  </a:gs>
                </a:gsLst>
                <a:lin ang="5400000" scaled="1"/>
                <a:tileRect/>
              </a:gradFill>
              <a:effectLst>
                <a:outerShdw blurRad="50800" dist="50800" dir="54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굴림" pitchFamily="50" charset="-127"/>
              <a:ea typeface="굴림" pitchFamily="50" charset="-127"/>
              <a:cs typeface="+mj-cs"/>
              <a:hlinkClick r:id="rId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827088" y="188913"/>
            <a:ext cx="7489825" cy="1079500"/>
          </a:xfrm>
          <a:prstGeom prst="roundRect">
            <a:avLst>
              <a:gd name="adj" fmla="val 464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ko-KR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목   차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>
          <a:xfrm>
            <a:off x="1785918" y="1790723"/>
            <a:ext cx="5572164" cy="49244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ko-KR" altLang="en-US" sz="4000" b="1" dirty="0" smtClean="0">
                <a:latin typeface="HY강M" pitchFamily="18" charset="-127"/>
                <a:ea typeface="HY강M" pitchFamily="18" charset="-127"/>
              </a:rPr>
              <a:t> 과업위치 및 노선도</a:t>
            </a:r>
            <a:endParaRPr lang="en-US" altLang="ko-KR" sz="4000" b="1" dirty="0" smtClean="0">
              <a:latin typeface="HY강M" pitchFamily="18" charset="-127"/>
              <a:ea typeface="HY강M" pitchFamily="18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ko-KR" altLang="en-US" sz="4000" b="1" dirty="0" smtClean="0">
                <a:latin typeface="HY강M" pitchFamily="18" charset="-127"/>
                <a:ea typeface="HY강M" pitchFamily="18" charset="-127"/>
              </a:rPr>
              <a:t> 측   량   방   법</a:t>
            </a:r>
            <a:endParaRPr lang="en-US" altLang="ko-KR" sz="4000" b="1" dirty="0" smtClean="0">
              <a:latin typeface="HY강M" pitchFamily="18" charset="-127"/>
              <a:ea typeface="HY강M" pitchFamily="18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ko-KR" altLang="en-US" sz="4000" b="1" dirty="0" smtClean="0">
                <a:latin typeface="HY강M" pitchFamily="18" charset="-127"/>
                <a:ea typeface="HY강M" pitchFamily="18" charset="-127"/>
              </a:rPr>
              <a:t> 관   측   야   장</a:t>
            </a:r>
            <a:endParaRPr lang="en-US" altLang="ko-KR" sz="4000" b="1" dirty="0" smtClean="0">
              <a:latin typeface="HY강M" pitchFamily="18" charset="-127"/>
              <a:ea typeface="HY강M" pitchFamily="18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ko-KR" altLang="en-US" sz="4000" b="1" dirty="0" smtClean="0">
                <a:latin typeface="HY강M" pitchFamily="18" charset="-127"/>
                <a:ea typeface="HY강M" pitchFamily="18" charset="-127"/>
              </a:rPr>
              <a:t> 지      형      도</a:t>
            </a:r>
            <a:endParaRPr lang="en-US" altLang="ko-KR" sz="4000" b="1" dirty="0" smtClean="0">
              <a:latin typeface="HY강M" pitchFamily="18" charset="-127"/>
              <a:ea typeface="HY강M" pitchFamily="18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ko-KR" altLang="en-US" sz="4000" b="1" dirty="0" smtClean="0">
                <a:latin typeface="HY강M" pitchFamily="18" charset="-127"/>
                <a:ea typeface="HY강M" pitchFamily="18" charset="-127"/>
              </a:rPr>
              <a:t> 작   업   후   기</a:t>
            </a:r>
            <a:endParaRPr lang="en-US" altLang="ko-KR" sz="4000" b="1" dirty="0" smtClean="0">
              <a:latin typeface="HY강M" pitchFamily="18" charset="-127"/>
              <a:ea typeface="HY강M" pitchFamily="18" charset="-127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altLang="ko-KR" sz="2400" b="1" dirty="0" smtClean="0">
              <a:latin typeface="HY강M" pitchFamily="18" charset="-127"/>
              <a:ea typeface="HY강M" pitchFamily="18" charset="-127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altLang="ko-KR" sz="2400" b="1" dirty="0" smtClean="0">
              <a:latin typeface="HY강M" pitchFamily="18" charset="-127"/>
              <a:ea typeface="HY강M" pitchFamily="18" charset="-127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altLang="ko-KR" sz="2400" b="1" dirty="0" smtClean="0">
              <a:latin typeface="HY강M" pitchFamily="18" charset="-127"/>
              <a:ea typeface="HY강M" pitchFamily="18" charset="-127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altLang="ko-KR" sz="2400" b="1" dirty="0" smtClean="0">
              <a:latin typeface="HY강M" pitchFamily="18" charset="-127"/>
              <a:ea typeface="HY강M" pitchFamily="18" charset="-127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altLang="ko-KR" sz="2400" b="1" dirty="0" smtClean="0">
              <a:latin typeface="HY강M" pitchFamily="18" charset="-127"/>
              <a:ea typeface="HY강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4" descr="측량구간지도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71546"/>
            <a:ext cx="7572428" cy="567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827088" y="188913"/>
            <a:ext cx="7489825" cy="1079500"/>
          </a:xfrm>
          <a:prstGeom prst="roundRect">
            <a:avLst>
              <a:gd name="adj" fmla="val 464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ko-KR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과업위치 및 노선도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내용 개체 틀 1"/>
          <p:cNvSpPr>
            <a:spLocks noGrp="1"/>
          </p:cNvSpPr>
          <p:nvPr>
            <p:ph idx="1"/>
          </p:nvPr>
        </p:nvSpPr>
        <p:spPr>
          <a:xfrm>
            <a:off x="611188" y="1196975"/>
            <a:ext cx="8299450" cy="5545138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80000"/>
              </a:lnSpc>
              <a:buClr>
                <a:srgbClr val="00B0F0"/>
              </a:buClr>
              <a:buSzPct val="90000"/>
              <a:buNone/>
            </a:pPr>
            <a:r>
              <a:rPr lang="en-US" altLang="ko-KR" sz="1800" b="1" dirty="0" smtClean="0">
                <a:latin typeface="굴림" pitchFamily="50" charset="-127"/>
                <a:ea typeface="굴림" pitchFamily="50" charset="-127"/>
              </a:rPr>
              <a:t>1) </a:t>
            </a:r>
            <a:r>
              <a:rPr lang="ko-KR" altLang="en-US" sz="1800" b="1" dirty="0" err="1" smtClean="0">
                <a:latin typeface="굴림" pitchFamily="50" charset="-127"/>
                <a:ea typeface="굴림" pitchFamily="50" charset="-127"/>
              </a:rPr>
              <a:t>기계점</a:t>
            </a:r>
            <a:r>
              <a:rPr lang="ko-KR" altLang="en-US" sz="18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800" b="1" dirty="0" smtClean="0">
                <a:latin typeface="굴림" pitchFamily="50" charset="-127"/>
                <a:ea typeface="굴림" pitchFamily="50" charset="-127"/>
              </a:rPr>
              <a:t>(a)</a:t>
            </a:r>
            <a:r>
              <a:rPr lang="ko-KR" altLang="en-US" sz="1800" b="1" dirty="0" smtClean="0">
                <a:latin typeface="굴림" pitchFamily="50" charset="-127"/>
                <a:ea typeface="굴림" pitchFamily="50" charset="-127"/>
              </a:rPr>
              <a:t>에 레벨을 세운다</a:t>
            </a:r>
            <a:r>
              <a:rPr lang="en-US" altLang="ko-KR" sz="1800" b="1" dirty="0" smtClean="0">
                <a:latin typeface="굴림" pitchFamily="50" charset="-127"/>
                <a:ea typeface="굴림" pitchFamily="50" charset="-127"/>
              </a:rPr>
              <a:t>.</a:t>
            </a:r>
            <a:r>
              <a:rPr lang="ko-KR" altLang="en-US" sz="1800" b="1" dirty="0" smtClean="0">
                <a:latin typeface="굴림" pitchFamily="50" charset="-127"/>
                <a:ea typeface="굴림" pitchFamily="50" charset="-127"/>
              </a:rPr>
              <a:t> </a:t>
            </a:r>
            <a:endParaRPr lang="en-US" altLang="ko-KR" sz="1800" b="1" dirty="0" smtClean="0">
              <a:latin typeface="굴림" pitchFamily="50" charset="-127"/>
              <a:ea typeface="굴림" pitchFamily="50" charset="-127"/>
            </a:endParaRPr>
          </a:p>
          <a:p>
            <a:pPr marL="457200" indent="-457200" eaLnBrk="1" hangingPunct="1">
              <a:lnSpc>
                <a:spcPct val="80000"/>
              </a:lnSpc>
              <a:buClr>
                <a:srgbClr val="00B0F0"/>
              </a:buClr>
              <a:buSzPct val="90000"/>
              <a:buNone/>
            </a:pPr>
            <a:r>
              <a:rPr lang="ko-KR" altLang="en-US" sz="14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400" b="1" dirty="0" smtClean="0">
                <a:latin typeface="굴림" pitchFamily="50" charset="-127"/>
                <a:ea typeface="굴림" pitchFamily="50" charset="-127"/>
              </a:rPr>
              <a:t>- </a:t>
            </a:r>
            <a:r>
              <a:rPr lang="ko-KR" altLang="en-US" sz="1400" b="1" dirty="0" err="1" smtClean="0">
                <a:latin typeface="굴림" pitchFamily="50" charset="-127"/>
                <a:ea typeface="굴림" pitchFamily="50" charset="-127"/>
              </a:rPr>
              <a:t>중심점란에</a:t>
            </a:r>
            <a:r>
              <a:rPr lang="ko-KR" altLang="en-US" sz="14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400" b="1" dirty="0" smtClean="0">
                <a:latin typeface="굴림" pitchFamily="50" charset="-127"/>
                <a:ea typeface="굴림" pitchFamily="50" charset="-127"/>
              </a:rPr>
              <a:t>No.0 </a:t>
            </a:r>
            <a:r>
              <a:rPr lang="ko-KR" altLang="en-US" sz="1400" b="1" dirty="0" err="1" smtClean="0">
                <a:latin typeface="굴림" pitchFamily="50" charset="-127"/>
                <a:ea typeface="굴림" pitchFamily="50" charset="-127"/>
              </a:rPr>
              <a:t>지반고란에</a:t>
            </a:r>
            <a:r>
              <a:rPr lang="ko-KR" altLang="en-US" sz="1400" b="1" dirty="0" smtClean="0">
                <a:latin typeface="굴림" pitchFamily="50" charset="-127"/>
                <a:ea typeface="굴림" pitchFamily="50" charset="-127"/>
              </a:rPr>
              <a:t>  </a:t>
            </a:r>
            <a:r>
              <a:rPr lang="en-US" altLang="ko-KR" sz="1400" b="1" dirty="0" smtClean="0">
                <a:latin typeface="굴림" pitchFamily="50" charset="-127"/>
                <a:ea typeface="굴림" pitchFamily="50" charset="-127"/>
              </a:rPr>
              <a:t>No.0 </a:t>
            </a:r>
            <a:r>
              <a:rPr lang="ko-KR" altLang="en-US" sz="1400" b="1" dirty="0" err="1" smtClean="0">
                <a:latin typeface="굴림" pitchFamily="50" charset="-127"/>
                <a:ea typeface="굴림" pitchFamily="50" charset="-127"/>
              </a:rPr>
              <a:t>지반고</a:t>
            </a:r>
            <a:r>
              <a:rPr lang="en-US" altLang="ko-KR" sz="14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400" b="1" dirty="0" err="1" smtClean="0">
                <a:latin typeface="굴림" pitchFamily="50" charset="-127"/>
                <a:ea typeface="굴림" pitchFamily="50" charset="-127"/>
              </a:rPr>
              <a:t>후시란에</a:t>
            </a:r>
            <a:r>
              <a:rPr lang="ko-KR" altLang="en-US" sz="1400" b="1" dirty="0" smtClean="0">
                <a:latin typeface="굴림" pitchFamily="50" charset="-127"/>
                <a:ea typeface="굴림" pitchFamily="50" charset="-127"/>
              </a:rPr>
              <a:t>  </a:t>
            </a:r>
            <a:r>
              <a:rPr lang="ko-KR" altLang="en-US" sz="1400" b="1" dirty="0" err="1" smtClean="0">
                <a:latin typeface="굴림" pitchFamily="50" charset="-127"/>
                <a:ea typeface="굴림" pitchFamily="50" charset="-127"/>
              </a:rPr>
              <a:t>읽음값을</a:t>
            </a:r>
            <a:r>
              <a:rPr lang="ko-KR" altLang="en-US" sz="1400" b="1" dirty="0" smtClean="0">
                <a:latin typeface="굴림" pitchFamily="50" charset="-127"/>
                <a:ea typeface="굴림" pitchFamily="50" charset="-127"/>
              </a:rPr>
              <a:t> 기입</a:t>
            </a:r>
            <a:endParaRPr lang="en-US" altLang="ko-KR" sz="1400" b="1" dirty="0" smtClean="0">
              <a:latin typeface="굴림" pitchFamily="50" charset="-127"/>
              <a:ea typeface="굴림" pitchFamily="50" charset="-127"/>
            </a:endParaRPr>
          </a:p>
          <a:p>
            <a:pPr marL="457200" indent="-457200" eaLnBrk="1" hangingPunct="1">
              <a:lnSpc>
                <a:spcPct val="80000"/>
              </a:lnSpc>
              <a:buClr>
                <a:srgbClr val="00B0F0"/>
              </a:buClr>
              <a:buSzPct val="90000"/>
              <a:buNone/>
            </a:pPr>
            <a:endParaRPr lang="en-US" altLang="ko-KR" sz="1800" b="1" dirty="0" smtClean="0">
              <a:latin typeface="굴림" pitchFamily="50" charset="-127"/>
              <a:ea typeface="굴림" pitchFamily="50" charset="-127"/>
            </a:endParaRPr>
          </a:p>
          <a:p>
            <a:pPr marL="457200" indent="-457200" eaLnBrk="1" hangingPunct="1">
              <a:lnSpc>
                <a:spcPct val="80000"/>
              </a:lnSpc>
              <a:buClr>
                <a:srgbClr val="00B0F0"/>
              </a:buClr>
              <a:buSzPct val="90000"/>
              <a:buNone/>
            </a:pPr>
            <a:r>
              <a:rPr lang="en-US" altLang="ko-KR" sz="1800" b="1" dirty="0" smtClean="0">
                <a:latin typeface="굴림" pitchFamily="50" charset="-127"/>
                <a:ea typeface="굴림" pitchFamily="50" charset="-127"/>
              </a:rPr>
              <a:t>2) </a:t>
            </a:r>
            <a:r>
              <a:rPr lang="ko-KR" altLang="en-US" sz="1800" b="1" dirty="0" smtClean="0">
                <a:latin typeface="굴림" pitchFamily="50" charset="-127"/>
                <a:ea typeface="굴림" pitchFamily="50" charset="-127"/>
              </a:rPr>
              <a:t>중심점 </a:t>
            </a:r>
            <a:r>
              <a:rPr lang="en-US" altLang="ko-KR" sz="1800" b="1" dirty="0" smtClean="0">
                <a:latin typeface="굴림" pitchFamily="50" charset="-127"/>
                <a:ea typeface="굴림" pitchFamily="50" charset="-127"/>
              </a:rPr>
              <a:t>No.0 </a:t>
            </a:r>
            <a:r>
              <a:rPr lang="ko-KR" altLang="en-US" sz="1800" b="1" dirty="0" err="1" smtClean="0">
                <a:latin typeface="굴림" pitchFamily="50" charset="-127"/>
                <a:ea typeface="굴림" pitchFamily="50" charset="-127"/>
              </a:rPr>
              <a:t>표척의</a:t>
            </a:r>
            <a:r>
              <a:rPr lang="ko-KR" altLang="en-US" sz="1800" b="1" dirty="0" smtClean="0">
                <a:latin typeface="굴림" pitchFamily="50" charset="-127"/>
                <a:ea typeface="굴림" pitchFamily="50" charset="-127"/>
              </a:rPr>
              <a:t> 눈금을 읽고 야장에 기입한다</a:t>
            </a:r>
            <a:r>
              <a:rPr lang="en-US" altLang="ko-KR" sz="18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 marL="457200" indent="-457200" eaLnBrk="1" hangingPunct="1">
              <a:lnSpc>
                <a:spcPct val="80000"/>
              </a:lnSpc>
              <a:buClr>
                <a:srgbClr val="00B0F0"/>
              </a:buClr>
              <a:buSzPct val="90000"/>
              <a:buFont typeface="Franklin Gothic Medium" pitchFamily="34" charset="0"/>
              <a:buAutoNum type="arabicParenR" startAt="3"/>
            </a:pPr>
            <a:endParaRPr lang="en-US" altLang="ko-KR" sz="1800" b="1" dirty="0" smtClean="0">
              <a:latin typeface="굴림" pitchFamily="50" charset="-127"/>
              <a:ea typeface="굴림" pitchFamily="50" charset="-127"/>
            </a:endParaRPr>
          </a:p>
          <a:p>
            <a:pPr marL="457200" indent="-457200" eaLnBrk="1" hangingPunct="1">
              <a:lnSpc>
                <a:spcPct val="80000"/>
              </a:lnSpc>
              <a:buClr>
                <a:srgbClr val="00B0F0"/>
              </a:buClr>
              <a:buSzPct val="90000"/>
              <a:buNone/>
            </a:pPr>
            <a:r>
              <a:rPr lang="en-US" altLang="ko-KR" sz="1800" b="1" dirty="0" smtClean="0">
                <a:latin typeface="굴림" pitchFamily="50" charset="-127"/>
                <a:ea typeface="굴림" pitchFamily="50" charset="-127"/>
              </a:rPr>
              <a:t>3) No.0 </a:t>
            </a:r>
            <a:r>
              <a:rPr lang="ko-KR" altLang="en-US" sz="1800" b="1" dirty="0" smtClean="0">
                <a:latin typeface="굴림" pitchFamily="50" charset="-127"/>
                <a:ea typeface="굴림" pitchFamily="50" charset="-127"/>
              </a:rPr>
              <a:t>중심점에서 횡단측점 </a:t>
            </a:r>
            <a:r>
              <a:rPr lang="en-US" altLang="ko-KR" sz="1800" b="1" dirty="0" err="1" smtClean="0">
                <a:latin typeface="굴림" pitchFamily="50" charset="-127"/>
                <a:ea typeface="굴림" pitchFamily="50" charset="-127"/>
              </a:rPr>
              <a:t>Ln</a:t>
            </a:r>
            <a:r>
              <a:rPr lang="ko-KR" altLang="en-US" sz="1800" b="1" dirty="0" smtClean="0">
                <a:latin typeface="굴림" pitchFamily="50" charset="-127"/>
                <a:ea typeface="굴림" pitchFamily="50" charset="-127"/>
              </a:rPr>
              <a:t>까지의 거리와 </a:t>
            </a:r>
            <a:r>
              <a:rPr lang="ko-KR" altLang="en-US" sz="1800" b="1" dirty="0" err="1" smtClean="0">
                <a:latin typeface="굴림" pitchFamily="50" charset="-127"/>
                <a:ea typeface="굴림" pitchFamily="50" charset="-127"/>
              </a:rPr>
              <a:t>표척의</a:t>
            </a:r>
            <a:r>
              <a:rPr lang="ko-KR" altLang="en-US" sz="1800" b="1" dirty="0" smtClean="0">
                <a:latin typeface="굴림" pitchFamily="50" charset="-127"/>
                <a:ea typeface="굴림" pitchFamily="50" charset="-127"/>
              </a:rPr>
              <a:t> 눈금을 읽고 야장에 기입한다</a:t>
            </a:r>
            <a:r>
              <a:rPr lang="en-US" altLang="ko-KR" sz="18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 marL="457200" indent="-457200" eaLnBrk="1" hangingPunct="1">
              <a:lnSpc>
                <a:spcPct val="80000"/>
              </a:lnSpc>
              <a:buClr>
                <a:srgbClr val="00B0F0"/>
              </a:buClr>
              <a:buSzPct val="90000"/>
              <a:buFont typeface="Franklin Gothic Medium" pitchFamily="34" charset="0"/>
              <a:buAutoNum type="arabicParenR" startAt="4"/>
            </a:pPr>
            <a:endParaRPr lang="en-US" altLang="ko-KR" sz="1800" b="1" dirty="0" smtClean="0">
              <a:latin typeface="굴림" pitchFamily="50" charset="-127"/>
              <a:ea typeface="굴림" pitchFamily="50" charset="-127"/>
            </a:endParaRPr>
          </a:p>
          <a:p>
            <a:pPr marL="457200" indent="-457200" eaLnBrk="1" hangingPunct="1">
              <a:lnSpc>
                <a:spcPct val="80000"/>
              </a:lnSpc>
              <a:buClr>
                <a:srgbClr val="00B0F0"/>
              </a:buClr>
              <a:buSzPct val="90000"/>
              <a:buNone/>
            </a:pPr>
            <a:r>
              <a:rPr lang="en-US" altLang="ko-KR" sz="1800" b="1" dirty="0" smtClean="0">
                <a:latin typeface="굴림" pitchFamily="50" charset="-127"/>
                <a:ea typeface="굴림" pitchFamily="50" charset="-127"/>
              </a:rPr>
              <a:t>4) </a:t>
            </a:r>
            <a:r>
              <a:rPr lang="ko-KR" altLang="en-US" sz="1800" b="1" dirty="0" err="1" smtClean="0">
                <a:latin typeface="굴림" pitchFamily="50" charset="-127"/>
                <a:ea typeface="굴림" pitchFamily="50" charset="-127"/>
              </a:rPr>
              <a:t>기계점</a:t>
            </a:r>
            <a:r>
              <a:rPr lang="en-US" altLang="ko-KR" sz="1800" b="1" dirty="0" smtClean="0">
                <a:latin typeface="굴림" pitchFamily="50" charset="-127"/>
                <a:ea typeface="굴림" pitchFamily="50" charset="-127"/>
              </a:rPr>
              <a:t>(b)</a:t>
            </a:r>
            <a:r>
              <a:rPr lang="ko-KR" altLang="en-US" sz="1800" b="1" dirty="0" smtClean="0">
                <a:latin typeface="굴림" pitchFamily="50" charset="-127"/>
                <a:ea typeface="굴림" pitchFamily="50" charset="-127"/>
              </a:rPr>
              <a:t>에 레벨을  세운다</a:t>
            </a:r>
            <a:r>
              <a:rPr lang="en-US" altLang="ko-KR" sz="18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 marL="457200" indent="-457200" eaLnBrk="1" hangingPunct="1">
              <a:lnSpc>
                <a:spcPct val="80000"/>
              </a:lnSpc>
              <a:buClr>
                <a:srgbClr val="00B0F0"/>
              </a:buClr>
              <a:buSzPct val="90000"/>
              <a:buNone/>
            </a:pPr>
            <a:r>
              <a:rPr lang="en-US" altLang="ko-KR" sz="1400" b="1" dirty="0" smtClean="0">
                <a:latin typeface="굴림" pitchFamily="50" charset="-127"/>
                <a:ea typeface="굴림" pitchFamily="50" charset="-127"/>
              </a:rPr>
              <a:t> - </a:t>
            </a:r>
            <a:r>
              <a:rPr lang="ko-KR" altLang="en-US" sz="1400" b="1" dirty="0" err="1" smtClean="0">
                <a:latin typeface="굴림" pitchFamily="50" charset="-127"/>
                <a:ea typeface="굴림" pitchFamily="50" charset="-127"/>
              </a:rPr>
              <a:t>기계점</a:t>
            </a:r>
            <a:r>
              <a:rPr lang="en-US" altLang="ko-KR" sz="1400" b="1" dirty="0" smtClean="0">
                <a:latin typeface="굴림" pitchFamily="50" charset="-127"/>
                <a:ea typeface="굴림" pitchFamily="50" charset="-127"/>
              </a:rPr>
              <a:t>(a)</a:t>
            </a:r>
            <a:r>
              <a:rPr lang="ko-KR" altLang="en-US" sz="1400" b="1" dirty="0" smtClean="0">
                <a:latin typeface="굴림" pitchFamily="50" charset="-127"/>
                <a:ea typeface="굴림" pitchFamily="50" charset="-127"/>
              </a:rPr>
              <a:t>에서 모든 횡단측점의 측량이 가능하면 기계점</a:t>
            </a:r>
            <a:r>
              <a:rPr lang="en-US" altLang="ko-KR" sz="1400" b="1" dirty="0" smtClean="0">
                <a:latin typeface="굴림" pitchFamily="50" charset="-127"/>
                <a:ea typeface="굴림" pitchFamily="50" charset="-127"/>
              </a:rPr>
              <a:t>(b)</a:t>
            </a:r>
            <a:r>
              <a:rPr lang="ko-KR" altLang="en-US" sz="1400" b="1" dirty="0" smtClean="0">
                <a:latin typeface="굴림" pitchFamily="50" charset="-127"/>
                <a:ea typeface="굴림" pitchFamily="50" charset="-127"/>
              </a:rPr>
              <a:t>로 반드시 레벨을 옮길 필요는 없다</a:t>
            </a:r>
            <a:r>
              <a:rPr lang="en-US" altLang="ko-KR" sz="14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 marL="457200" indent="-457200" eaLnBrk="1" hangingPunct="1">
              <a:lnSpc>
                <a:spcPct val="80000"/>
              </a:lnSpc>
              <a:buClr>
                <a:srgbClr val="00B0F0"/>
              </a:buClr>
              <a:buSzPct val="90000"/>
              <a:buFont typeface="Franklin Gothic Medium" pitchFamily="34" charset="0"/>
              <a:buAutoNum type="arabicParenR" startAt="5"/>
            </a:pPr>
            <a:endParaRPr lang="en-US" altLang="ko-KR" sz="1800" b="1" dirty="0" smtClean="0">
              <a:latin typeface="굴림" pitchFamily="50" charset="-127"/>
              <a:ea typeface="굴림" pitchFamily="50" charset="-127"/>
            </a:endParaRPr>
          </a:p>
          <a:p>
            <a:pPr marL="457200" indent="-457200" eaLnBrk="1" hangingPunct="1">
              <a:lnSpc>
                <a:spcPct val="80000"/>
              </a:lnSpc>
              <a:buClr>
                <a:srgbClr val="00B0F0"/>
              </a:buClr>
              <a:buSzPct val="90000"/>
              <a:buNone/>
            </a:pPr>
            <a:r>
              <a:rPr lang="en-US" altLang="ko-KR" sz="1800" b="1" dirty="0" smtClean="0">
                <a:latin typeface="굴림" pitchFamily="50" charset="-127"/>
                <a:ea typeface="굴림" pitchFamily="50" charset="-127"/>
              </a:rPr>
              <a:t>5) </a:t>
            </a:r>
            <a:r>
              <a:rPr lang="ko-KR" altLang="en-US" sz="1800" b="1" dirty="0" smtClean="0">
                <a:latin typeface="굴림" pitchFamily="50" charset="-127"/>
                <a:ea typeface="굴림" pitchFamily="50" charset="-127"/>
              </a:rPr>
              <a:t>중심점 </a:t>
            </a:r>
            <a:r>
              <a:rPr lang="en-US" altLang="ko-KR" sz="1800" b="1" dirty="0" smtClean="0">
                <a:latin typeface="굴림" pitchFamily="50" charset="-127"/>
                <a:ea typeface="굴림" pitchFamily="50" charset="-127"/>
              </a:rPr>
              <a:t>No.0 </a:t>
            </a:r>
            <a:r>
              <a:rPr lang="ko-KR" altLang="en-US" sz="1800" b="1" dirty="0" err="1" smtClean="0">
                <a:latin typeface="굴림" pitchFamily="50" charset="-127"/>
                <a:ea typeface="굴림" pitchFamily="50" charset="-127"/>
              </a:rPr>
              <a:t>표척의</a:t>
            </a:r>
            <a:r>
              <a:rPr lang="ko-KR" altLang="en-US" sz="1800" b="1" dirty="0" smtClean="0">
                <a:latin typeface="굴림" pitchFamily="50" charset="-127"/>
                <a:ea typeface="굴림" pitchFamily="50" charset="-127"/>
              </a:rPr>
              <a:t> 눈금을 읽고 야장에 기입한다</a:t>
            </a:r>
            <a:r>
              <a:rPr lang="en-US" altLang="ko-KR" sz="18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 marL="457200" indent="-457200" eaLnBrk="1" hangingPunct="1">
              <a:lnSpc>
                <a:spcPct val="80000"/>
              </a:lnSpc>
              <a:buClr>
                <a:srgbClr val="00B0F0"/>
              </a:buClr>
              <a:buSzPct val="90000"/>
              <a:buFont typeface="Franklin Gothic Medium" pitchFamily="34" charset="0"/>
              <a:buAutoNum type="arabicParenR" startAt="5"/>
            </a:pPr>
            <a:endParaRPr lang="en-US" altLang="ko-KR" sz="1800" b="1" dirty="0" smtClean="0">
              <a:latin typeface="굴림" pitchFamily="50" charset="-127"/>
              <a:ea typeface="굴림" pitchFamily="50" charset="-127"/>
            </a:endParaRPr>
          </a:p>
          <a:p>
            <a:pPr marL="457200" indent="-457200" eaLnBrk="1" hangingPunct="1">
              <a:lnSpc>
                <a:spcPct val="80000"/>
              </a:lnSpc>
              <a:buClr>
                <a:srgbClr val="00B0F0"/>
              </a:buClr>
              <a:buSzPct val="90000"/>
              <a:buNone/>
            </a:pPr>
            <a:r>
              <a:rPr lang="en-US" altLang="ko-KR" sz="1800" b="1" dirty="0" smtClean="0">
                <a:latin typeface="굴림" pitchFamily="50" charset="-127"/>
                <a:ea typeface="굴림" pitchFamily="50" charset="-127"/>
              </a:rPr>
              <a:t>6) No.0 </a:t>
            </a:r>
            <a:r>
              <a:rPr lang="ko-KR" altLang="en-US" sz="1800" b="1" dirty="0" smtClean="0">
                <a:latin typeface="굴림" pitchFamily="50" charset="-127"/>
                <a:ea typeface="굴림" pitchFamily="50" charset="-127"/>
              </a:rPr>
              <a:t>중심점에서 횡단측점 </a:t>
            </a:r>
            <a:r>
              <a:rPr lang="en-US" altLang="ko-KR" sz="1800" b="1" dirty="0" err="1" smtClean="0">
                <a:latin typeface="굴림" pitchFamily="50" charset="-127"/>
                <a:ea typeface="굴림" pitchFamily="50" charset="-127"/>
              </a:rPr>
              <a:t>Rn</a:t>
            </a:r>
            <a:r>
              <a:rPr lang="ko-KR" altLang="en-US" sz="1800" b="1" dirty="0" smtClean="0">
                <a:latin typeface="굴림" pitchFamily="50" charset="-127"/>
                <a:ea typeface="굴림" pitchFamily="50" charset="-127"/>
              </a:rPr>
              <a:t>까지의 거리와 </a:t>
            </a:r>
            <a:r>
              <a:rPr lang="ko-KR" altLang="en-US" sz="1800" b="1" dirty="0" err="1" smtClean="0">
                <a:latin typeface="굴림" pitchFamily="50" charset="-127"/>
                <a:ea typeface="굴림" pitchFamily="50" charset="-127"/>
              </a:rPr>
              <a:t>표척의</a:t>
            </a:r>
            <a:r>
              <a:rPr lang="ko-KR" altLang="en-US" sz="1800" b="1" dirty="0" smtClean="0">
                <a:latin typeface="굴림" pitchFamily="50" charset="-127"/>
                <a:ea typeface="굴림" pitchFamily="50" charset="-127"/>
              </a:rPr>
              <a:t> 눈금을 읽고 야장에 </a:t>
            </a:r>
            <a:endParaRPr lang="en-US" altLang="ko-KR" sz="1800" b="1" dirty="0" smtClean="0">
              <a:latin typeface="굴림" pitchFamily="50" charset="-127"/>
              <a:ea typeface="굴림" pitchFamily="50" charset="-127"/>
            </a:endParaRPr>
          </a:p>
          <a:p>
            <a:pPr marL="457200" indent="-457200" eaLnBrk="1" hangingPunct="1">
              <a:lnSpc>
                <a:spcPct val="80000"/>
              </a:lnSpc>
              <a:buClr>
                <a:srgbClr val="00B0F0"/>
              </a:buClr>
              <a:buSzPct val="90000"/>
              <a:buNone/>
            </a:pPr>
            <a:r>
              <a:rPr lang="en-US" altLang="ko-KR" sz="1800" b="1" dirty="0" smtClean="0">
                <a:latin typeface="굴림" pitchFamily="50" charset="-127"/>
                <a:ea typeface="굴림" pitchFamily="50" charset="-127"/>
              </a:rPr>
              <a:t>      </a:t>
            </a:r>
            <a:r>
              <a:rPr lang="ko-KR" altLang="en-US" sz="1800" b="1" dirty="0" smtClean="0">
                <a:latin typeface="굴림" pitchFamily="50" charset="-127"/>
                <a:ea typeface="굴림" pitchFamily="50" charset="-127"/>
              </a:rPr>
              <a:t>기입한다</a:t>
            </a:r>
            <a:r>
              <a:rPr lang="en-US" altLang="ko-KR" sz="18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 marL="457200" indent="-457200" eaLnBrk="1" hangingPunct="1">
              <a:lnSpc>
                <a:spcPct val="80000"/>
              </a:lnSpc>
              <a:buClr>
                <a:srgbClr val="00B0F0"/>
              </a:buClr>
              <a:buSzPct val="90000"/>
              <a:buNone/>
            </a:pPr>
            <a:r>
              <a:rPr lang="en-US" altLang="ko-KR" sz="1800" b="1" dirty="0" smtClean="0">
                <a:latin typeface="굴림" pitchFamily="50" charset="-127"/>
                <a:ea typeface="굴림" pitchFamily="50" charset="-127"/>
              </a:rPr>
              <a:t>7) </a:t>
            </a:r>
            <a:r>
              <a:rPr lang="ko-KR" altLang="en-US" sz="1800" b="1" dirty="0" smtClean="0">
                <a:latin typeface="굴림" pitchFamily="50" charset="-127"/>
                <a:ea typeface="굴림" pitchFamily="50" charset="-127"/>
              </a:rPr>
              <a:t>위 </a:t>
            </a:r>
            <a:r>
              <a:rPr lang="en-US" altLang="ko-KR" sz="1800" b="1" dirty="0" smtClean="0">
                <a:latin typeface="굴림" pitchFamily="50" charset="-127"/>
                <a:ea typeface="굴림" pitchFamily="50" charset="-127"/>
              </a:rPr>
              <a:t>1)~6) </a:t>
            </a:r>
            <a:r>
              <a:rPr lang="ko-KR" altLang="en-US" sz="1800" b="1" dirty="0" smtClean="0">
                <a:latin typeface="굴림" pitchFamily="50" charset="-127"/>
                <a:ea typeface="굴림" pitchFamily="50" charset="-127"/>
              </a:rPr>
              <a:t>작업을 반복한다</a:t>
            </a:r>
            <a:r>
              <a:rPr lang="en-US" altLang="ko-KR" sz="18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 marL="457200" indent="-457200">
              <a:lnSpc>
                <a:spcPct val="80000"/>
              </a:lnSpc>
              <a:buClr>
                <a:srgbClr val="00B0F0"/>
              </a:buClr>
              <a:buSzPct val="90000"/>
              <a:buNone/>
            </a:pPr>
            <a:endParaRPr lang="en-US" altLang="ko-KR" sz="1800" b="1" dirty="0" smtClean="0">
              <a:latin typeface="굴림" pitchFamily="50" charset="-127"/>
              <a:ea typeface="굴림" pitchFamily="50" charset="-127"/>
            </a:endParaRPr>
          </a:p>
          <a:p>
            <a:pPr marL="457200" indent="-457200">
              <a:lnSpc>
                <a:spcPct val="80000"/>
              </a:lnSpc>
              <a:buClr>
                <a:srgbClr val="00B0F0"/>
              </a:buClr>
              <a:buSzPct val="90000"/>
              <a:buNone/>
            </a:pPr>
            <a:r>
              <a:rPr lang="en-US" altLang="ko-KR" sz="1800" b="1" dirty="0" smtClean="0">
                <a:latin typeface="굴림" pitchFamily="50" charset="-127"/>
                <a:ea typeface="굴림" pitchFamily="50" charset="-127"/>
              </a:rPr>
              <a:t>8) </a:t>
            </a:r>
            <a:r>
              <a:rPr lang="ko-KR" altLang="en-US" sz="1800" b="1" dirty="0" smtClean="0">
                <a:latin typeface="굴림" pitchFamily="50" charset="-127"/>
                <a:ea typeface="굴림" pitchFamily="50" charset="-127"/>
              </a:rPr>
              <a:t>각 횡단측점의 </a:t>
            </a:r>
            <a:r>
              <a:rPr lang="ko-KR" altLang="en-US" sz="1800" b="1" dirty="0" err="1" smtClean="0">
                <a:latin typeface="굴림" pitchFamily="50" charset="-127"/>
                <a:ea typeface="굴림" pitchFamily="50" charset="-127"/>
              </a:rPr>
              <a:t>지반고를</a:t>
            </a:r>
            <a:r>
              <a:rPr lang="ko-KR" altLang="en-US" sz="1800" b="1" dirty="0" smtClean="0">
                <a:latin typeface="굴림" pitchFamily="50" charset="-127"/>
                <a:ea typeface="굴림" pitchFamily="50" charset="-127"/>
              </a:rPr>
              <a:t> 모두 계산한다</a:t>
            </a:r>
            <a:r>
              <a:rPr lang="en-US" altLang="ko-KR" sz="1800" b="1" dirty="0" smtClean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800" b="1" dirty="0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827088" y="188913"/>
            <a:ext cx="7489825" cy="1079500"/>
          </a:xfrm>
          <a:prstGeom prst="roundRect">
            <a:avLst>
              <a:gd name="adj" fmla="val 464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ko-KR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측  량  방  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184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1000"/>
                                        <p:tgtEl>
                                          <p:spTgt spid="184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1000"/>
                                        <p:tgtEl>
                                          <p:spTgt spid="184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1000"/>
                                        <p:tgtEl>
                                          <p:spTgt spid="1843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4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그림 4" descr="야장(복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44008" y="1196752"/>
            <a:ext cx="4106753" cy="560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내용 개체 틀 5" descr="야장(왕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4204" y="1196752"/>
            <a:ext cx="4065788" cy="5579791"/>
          </a:xfrm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827088" y="620713"/>
            <a:ext cx="7489825" cy="720725"/>
          </a:xfrm>
          <a:prstGeom prst="roundRect">
            <a:avLst>
              <a:gd name="adj" fmla="val 464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ko-KR" alt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횡  단  측  량  야  장 </a:t>
            </a:r>
            <a:r>
              <a:rPr lang="en-US" altLang="ko-K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  <a:endParaRPr lang="en-US" altLang="ko-KR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ko-KR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5" descr="야장(왕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204" y="1124744"/>
            <a:ext cx="4065788" cy="5590032"/>
          </a:xfrm>
          <a:prstGeom prst="rect">
            <a:avLst/>
          </a:prstGeom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827088" y="620713"/>
            <a:ext cx="7489825" cy="720725"/>
          </a:xfrm>
          <a:prstGeom prst="roundRect">
            <a:avLst>
              <a:gd name="adj" fmla="val 464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ko-KR" alt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횡  단  측  량  야  </a:t>
            </a:r>
            <a:r>
              <a:rPr lang="ko-KR" alt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장 </a:t>
            </a:r>
            <a:r>
              <a:rPr lang="en-US" altLang="ko-K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endParaRPr lang="en-US" altLang="ko-KR" sz="3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ko-KR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그림 4" descr="야장(복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43438" y="1124744"/>
            <a:ext cx="4065788" cy="559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5" descr="야장(왕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4204" y="1151336"/>
            <a:ext cx="4065788" cy="5590032"/>
          </a:xfrm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827088" y="620713"/>
            <a:ext cx="7489825" cy="720725"/>
          </a:xfrm>
          <a:prstGeom prst="roundRect">
            <a:avLst>
              <a:gd name="adj" fmla="val 464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ko-KR" alt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횡  단  측  량  야  </a:t>
            </a:r>
            <a:r>
              <a:rPr lang="ko-KR" alt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장 </a:t>
            </a:r>
            <a:r>
              <a:rPr lang="en-US" altLang="ko-K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</a:t>
            </a:r>
            <a:endParaRPr lang="en-US" altLang="ko-KR" sz="3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ko-KR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그림 4" descr="야장(복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43438" y="1124744"/>
            <a:ext cx="4065788" cy="559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5" descr="야장(왕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4204" y="1151336"/>
            <a:ext cx="4065788" cy="5590032"/>
          </a:xfrm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827088" y="620713"/>
            <a:ext cx="7489825" cy="720725"/>
          </a:xfrm>
          <a:prstGeom prst="roundRect">
            <a:avLst>
              <a:gd name="adj" fmla="val 464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ko-KR" alt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횡  단  측  량  야  </a:t>
            </a:r>
            <a:r>
              <a:rPr lang="ko-KR" alt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장 </a:t>
            </a:r>
            <a:r>
              <a:rPr lang="en-US" altLang="ko-K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(4)</a:t>
            </a:r>
            <a:endParaRPr lang="en-US" altLang="ko-KR" sz="3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ko-KR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그림 4" descr="야장(복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10668" y="1151336"/>
            <a:ext cx="4065788" cy="559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827088" y="71414"/>
            <a:ext cx="7489825" cy="720725"/>
          </a:xfrm>
          <a:prstGeom prst="roundRect">
            <a:avLst>
              <a:gd name="adj" fmla="val 464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ko-KR" alt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   형   도 </a:t>
            </a:r>
            <a:r>
              <a:rPr lang="en-US" altLang="ko-K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  <a:endParaRPr lang="ko-KR" alt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그림 7" descr="0~5.bmp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32"/>
            <a:ext cx="6120000" cy="5580000"/>
          </a:xfrm>
          <a:prstGeom prst="rect">
            <a:avLst/>
          </a:prstGeom>
        </p:spPr>
      </p:pic>
      <p:pic>
        <p:nvPicPr>
          <p:cNvPr id="9" name="그림 8" descr="0~5(2).bmp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6348" y="857232"/>
            <a:ext cx="2772000" cy="55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려청자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고려청자">
      <a:majorFont>
        <a:latin typeface="Georgia"/>
        <a:ea typeface=""/>
        <a:cs typeface=""/>
        <a:font script="Grek" typeface="Arial"/>
        <a:font script="Cyrl" typeface="Arial"/>
        <a:font script="Jpan" typeface="HG明朝E"/>
        <a:font script="Hang" typeface="HY견명조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Grek" typeface="Arial"/>
        <a:font script="Cyrl" typeface="Arial"/>
        <a:font script="Jpan" typeface="HGP明朝E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고려청자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6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3780000" scaled="1"/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2700000" algn="tl">
              <a:srgbClr val="000000">
                <a:alpha val="43137"/>
              </a:srgbClr>
            </a:outerShdw>
          </a:effectLst>
        </a:effectStyle>
        <a:effectStyle>
          <a:effectLst>
            <a:outerShdw blurRad="38100" dist="38100" dir="3000000" algn="tl">
              <a:srgbClr val="000000">
                <a:alpha val="45490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100000"/>
            </a:lightRig>
          </a:scene3d>
          <a:sp3d contourW="12700" prstMaterial="plastic">
            <a:bevelT w="50800" h="63500"/>
            <a:contourClr>
              <a:srgbClr val="000000">
                <a:alpha val="35294"/>
              </a:srgbClr>
            </a:contourClr>
          </a:sp3d>
        </a:effectStyle>
        <a:effectStyle>
          <a:effectLst>
            <a:outerShdw blurRad="63500" dist="63500" dir="3000000" algn="tl">
              <a:srgbClr val="000000">
                <a:alpha val="50196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8600000"/>
            </a:lightRig>
          </a:scene3d>
          <a:sp3d prstMaterial="plastic">
            <a:bevelT w="101600" h="63500"/>
            <a:contourClr>
              <a:srgbClr val="000000">
                <a:alpha val="40784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5000"/>
                <a:shade val="100000"/>
                <a:hueMod val="100000"/>
                <a:satMod val="100000"/>
              </a:schemeClr>
            </a:gs>
            <a:gs pos="20000">
              <a:schemeClr val="phClr">
                <a:tint val="100000"/>
                <a:shade val="75000"/>
                <a:hueMod val="100000"/>
                <a:satMod val="100000"/>
              </a:schemeClr>
            </a:gs>
            <a:gs pos="55000">
              <a:schemeClr val="phClr">
                <a:tint val="97000"/>
                <a:shade val="100000"/>
                <a:hueMod val="100000"/>
                <a:satMod val="100000"/>
              </a:schemeClr>
            </a:gs>
            <a:gs pos="85000">
              <a:schemeClr val="phClr">
                <a:tint val="100000"/>
                <a:shade val="65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chemeClr val="phClr">
                <a:tint val="0"/>
                <a:shade val="50000"/>
                <a:hueMod val="100000"/>
                <a:satMod val="100000"/>
              </a:schemeClr>
              <a:schemeClr val="phClr">
                <a:tint val="10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Crane</Template>
  <TotalTime>898</TotalTime>
  <Words>279</Words>
  <Application>Microsoft Office PowerPoint</Application>
  <PresentationFormat>화면 슬라이드 쇼(4:3)</PresentationFormat>
  <Paragraphs>51</Paragraphs>
  <Slides>16</Slides>
  <Notes>1</Notes>
  <HiddenSlides>0</HiddenSlides>
  <MMClips>1</MMClips>
  <ScaleCrop>false</ScaleCrop>
  <HeadingPairs>
    <vt:vector size="6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  <vt:variant>
        <vt:lpstr>재구성한 쇼</vt:lpstr>
      </vt:variant>
      <vt:variant>
        <vt:i4>1</vt:i4>
      </vt:variant>
    </vt:vector>
  </HeadingPairs>
  <TitlesOfParts>
    <vt:vector size="18" baseType="lpstr">
      <vt:lpstr>고려청자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후    기</vt:lpstr>
      <vt:lpstr>슬라이드 15</vt:lpstr>
      <vt:lpstr>슬라이드 16</vt:lpstr>
      <vt:lpstr>재구성한 쇼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종단 측량</dc:title>
  <dc:creator>kane</dc:creator>
  <cp:lastModifiedBy>sec</cp:lastModifiedBy>
  <cp:revision>89</cp:revision>
  <dcterms:created xsi:type="dcterms:W3CDTF">2011-10-03T13:53:36Z</dcterms:created>
  <dcterms:modified xsi:type="dcterms:W3CDTF">2011-11-13T13:36:26Z</dcterms:modified>
</cp:coreProperties>
</file>