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96" r:id="rId28"/>
    <p:sldId id="286" r:id="rId29"/>
    <p:sldId id="287" r:id="rId30"/>
    <p:sldId id="288" r:id="rId31"/>
    <p:sldId id="297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eoslope\&#44536;&#47000;&#5453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eoslope\&#44536;&#47000;&#5453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layout>
        <c:manualLayout>
          <c:xMode val="edge"/>
          <c:yMode val="edge"/>
          <c:x val="0.42067551589937491"/>
          <c:y val="0"/>
        </c:manualLayout>
      </c:layout>
      <c:txPr>
        <a:bodyPr/>
        <a:lstStyle/>
        <a:p>
          <a:pPr>
            <a:defRPr sz="1400"/>
          </a:pPr>
          <a:endParaRPr lang="ko-KR"/>
        </a:p>
      </c:txPr>
    </c:title>
    <c:plotArea>
      <c:layout/>
      <c:lineChart>
        <c:grouping val="standard"/>
        <c:ser>
          <c:idx val="3"/>
          <c:order val="0"/>
          <c:tx>
            <c:v>수위별 유량</c:v>
          </c:tx>
          <c:spPr>
            <a:ln w="12700"/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4.1420111910402103E-2"/>
                  <c:y val="-0.1144781144781146"/>
                </c:manualLayout>
              </c:layout>
              <c:showVal val="1"/>
            </c:dLbl>
            <c:dLbl>
              <c:idx val="1"/>
              <c:layout>
                <c:manualLayout>
                  <c:x val="-6.7061133569222484E-2"/>
                  <c:y val="-0.11447811447811454"/>
                </c:manualLayout>
              </c:layout>
              <c:showVal val="1"/>
            </c:dLbl>
            <c:dLbl>
              <c:idx val="2"/>
              <c:layout>
                <c:manualLayout>
                  <c:x val="-5.9171588443431587E-2"/>
                  <c:y val="-6.7340067340067367E-2"/>
                </c:manualLayout>
              </c:layout>
              <c:showVal val="1"/>
            </c:dLbl>
            <c:showVal val="1"/>
          </c:dLbls>
          <c:cat>
            <c:strRef>
              <c:f>Sheet1!$H$1:$J$1</c:f>
              <c:strCache>
                <c:ptCount val="3"/>
                <c:pt idx="0">
                  <c:v>3m</c:v>
                </c:pt>
                <c:pt idx="1">
                  <c:v>6m</c:v>
                </c:pt>
                <c:pt idx="2">
                  <c:v>9m</c:v>
                </c:pt>
              </c:strCache>
            </c:strRef>
          </c:cat>
          <c:val>
            <c:numRef>
              <c:f>Sheet1!$B$94:$B$96</c:f>
              <c:numCache>
                <c:formatCode>General</c:formatCode>
                <c:ptCount val="3"/>
                <c:pt idx="0">
                  <c:v>4.1376000000000017E-2</c:v>
                </c:pt>
                <c:pt idx="1">
                  <c:v>8.4673000000000026E-2</c:v>
                </c:pt>
                <c:pt idx="2">
                  <c:v>0.13286999999999999</c:v>
                </c:pt>
              </c:numCache>
            </c:numRef>
          </c:val>
        </c:ser>
        <c:marker val="1"/>
        <c:axId val="154586496"/>
        <c:axId val="154592384"/>
      </c:lineChart>
      <c:catAx>
        <c:axId val="154586496"/>
        <c:scaling>
          <c:orientation val="minMax"/>
        </c:scaling>
        <c:axPos val="b"/>
        <c:numFmt formatCode="General" sourceLinked="1"/>
        <c:tickLblPos val="nextTo"/>
        <c:crossAx val="154592384"/>
        <c:crosses val="autoZero"/>
        <c:auto val="1"/>
        <c:lblAlgn val="ctr"/>
        <c:lblOffset val="100"/>
      </c:catAx>
      <c:valAx>
        <c:axId val="154592384"/>
        <c:scaling>
          <c:orientation val="minMax"/>
        </c:scaling>
        <c:axPos val="l"/>
        <c:numFmt formatCode="General" sourceLinked="1"/>
        <c:tickLblPos val="nextTo"/>
        <c:crossAx val="1545864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plotArea>
      <c:layout/>
      <c:lineChart>
        <c:grouping val="standard"/>
        <c:ser>
          <c:idx val="0"/>
          <c:order val="0"/>
          <c:tx>
            <c:strRef>
              <c:f>Sheet1!$A$4</c:f>
              <c:strCache>
                <c:ptCount val="1"/>
                <c:pt idx="0">
                  <c:v>Fellenius</c:v>
                </c:pt>
              </c:strCache>
            </c:strRef>
          </c:tx>
          <c:spPr>
            <a:ln w="12700"/>
          </c:spPr>
          <c:marker>
            <c:symbol val="square"/>
            <c:size val="5"/>
          </c:marker>
          <c:cat>
            <c:strRef>
              <c:f>Sheet1!$G$1:$J$1</c:f>
              <c:strCache>
                <c:ptCount val="4"/>
                <c:pt idx="0">
                  <c:v>0</c:v>
                </c:pt>
                <c:pt idx="1">
                  <c:v>3m</c:v>
                </c:pt>
                <c:pt idx="2">
                  <c:v>6m</c:v>
                </c:pt>
                <c:pt idx="3">
                  <c:v>9m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2.3489999999999998</c:v>
                </c:pt>
                <c:pt idx="1">
                  <c:v>2.1040000000000001</c:v>
                </c:pt>
                <c:pt idx="2">
                  <c:v>1.9740000000000004</c:v>
                </c:pt>
                <c:pt idx="3">
                  <c:v>1.8180000000000001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Bishop</c:v>
                </c:pt>
              </c:strCache>
            </c:strRef>
          </c:tx>
          <c:spPr>
            <a:ln w="12700"/>
          </c:spPr>
          <c:marker>
            <c:symbol val="diamond"/>
            <c:size val="5"/>
          </c:marker>
          <c:cat>
            <c:strRef>
              <c:f>Sheet1!$G$1:$J$1</c:f>
              <c:strCache>
                <c:ptCount val="4"/>
                <c:pt idx="0">
                  <c:v>0</c:v>
                </c:pt>
                <c:pt idx="1">
                  <c:v>3m</c:v>
                </c:pt>
                <c:pt idx="2">
                  <c:v>6m</c:v>
                </c:pt>
                <c:pt idx="3">
                  <c:v>9m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2.375999999999999</c:v>
                </c:pt>
                <c:pt idx="1">
                  <c:v>2.2629999999999999</c:v>
                </c:pt>
                <c:pt idx="2">
                  <c:v>2.1339999999999999</c:v>
                </c:pt>
                <c:pt idx="3">
                  <c:v>1.9780000000000004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Janbu </c:v>
                </c:pt>
              </c:strCache>
            </c:strRef>
          </c:tx>
          <c:spPr>
            <a:ln w="12700"/>
          </c:spPr>
          <c:marker>
            <c:symbol val="x"/>
            <c:size val="5"/>
          </c:marker>
          <c:cat>
            <c:strRef>
              <c:f>Sheet1!$G$1:$J$1</c:f>
              <c:strCache>
                <c:ptCount val="4"/>
                <c:pt idx="0">
                  <c:v>0</c:v>
                </c:pt>
                <c:pt idx="1">
                  <c:v>3m</c:v>
                </c:pt>
                <c:pt idx="2">
                  <c:v>6m</c:v>
                </c:pt>
                <c:pt idx="3">
                  <c:v>9m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2.3159999999999989</c:v>
                </c:pt>
                <c:pt idx="1">
                  <c:v>2.073</c:v>
                </c:pt>
                <c:pt idx="2">
                  <c:v>1.9610000000000001</c:v>
                </c:pt>
                <c:pt idx="3">
                  <c:v>1.8240000000000001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Morgenstern-Price </c:v>
                </c:pt>
              </c:strCache>
            </c:strRef>
          </c:tx>
          <c:spPr>
            <a:ln w="12700"/>
          </c:spPr>
          <c:marker>
            <c:symbol val="circle"/>
            <c:size val="5"/>
          </c:marker>
          <c:cat>
            <c:strRef>
              <c:f>Sheet1!$G$1:$J$1</c:f>
              <c:strCache>
                <c:ptCount val="4"/>
                <c:pt idx="0">
                  <c:v>0</c:v>
                </c:pt>
                <c:pt idx="1">
                  <c:v>3m</c:v>
                </c:pt>
                <c:pt idx="2">
                  <c:v>6m</c:v>
                </c:pt>
                <c:pt idx="3">
                  <c:v>9m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2.4</c:v>
                </c:pt>
                <c:pt idx="1">
                  <c:v>2.302999999999999</c:v>
                </c:pt>
                <c:pt idx="2">
                  <c:v>2.173</c:v>
                </c:pt>
                <c:pt idx="3">
                  <c:v>2.0189999999999997</c:v>
                </c:pt>
              </c:numCache>
            </c:numRef>
          </c:val>
        </c:ser>
        <c:marker val="1"/>
        <c:axId val="155315584"/>
        <c:axId val="155321472"/>
      </c:lineChart>
      <c:catAx>
        <c:axId val="155315584"/>
        <c:scaling>
          <c:orientation val="minMax"/>
        </c:scaling>
        <c:axPos val="b"/>
        <c:numFmt formatCode="General" sourceLinked="1"/>
        <c:tickLblPos val="nextTo"/>
        <c:crossAx val="155321472"/>
        <c:crossesAt val="1"/>
        <c:auto val="1"/>
        <c:lblAlgn val="ctr"/>
        <c:lblOffset val="100"/>
      </c:catAx>
      <c:valAx>
        <c:axId val="155321472"/>
        <c:scaling>
          <c:orientation val="minMax"/>
          <c:max val="2.5"/>
          <c:min val="1"/>
        </c:scaling>
        <c:axPos val="l"/>
        <c:numFmt formatCode="General" sourceLinked="1"/>
        <c:minorTickMark val="in"/>
        <c:tickLblPos val="nextTo"/>
        <c:crossAx val="155315584"/>
        <c:crosses val="autoZero"/>
        <c:crossBetween val="between"/>
        <c:majorUnit val="0.5"/>
        <c:minorUnit val="0.5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4A7C6A-F84A-46BA-9E9B-602C9B77AAD5}" type="datetimeFigureOut">
              <a:rPr lang="ko-KR" altLang="en-US" smtClean="0"/>
              <a:pPr/>
              <a:t>2010-11-17</a:t>
            </a:fld>
            <a:endParaRPr lang="ko-KR" altLang="en-US" dirty="0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CDC47A-A702-4A6F-B35D-817ED1FA75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A7C6A-F84A-46BA-9E9B-602C9B77AAD5}" type="datetimeFigureOut">
              <a:rPr lang="ko-KR" altLang="en-US" smtClean="0"/>
              <a:pPr/>
              <a:t>2010-11-17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DC47A-A702-4A6F-B35D-817ED1FA75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A7C6A-F84A-46BA-9E9B-602C9B77AAD5}" type="datetimeFigureOut">
              <a:rPr lang="ko-KR" altLang="en-US" smtClean="0"/>
              <a:pPr/>
              <a:t>2010-11-17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DC47A-A702-4A6F-B35D-817ED1FA75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A7C6A-F84A-46BA-9E9B-602C9B77AAD5}" type="datetimeFigureOut">
              <a:rPr lang="ko-KR" altLang="en-US" smtClean="0"/>
              <a:pPr/>
              <a:t>2010-11-17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DC47A-A702-4A6F-B35D-817ED1FA75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A7C6A-F84A-46BA-9E9B-602C9B77AAD5}" type="datetimeFigureOut">
              <a:rPr lang="ko-KR" altLang="en-US" smtClean="0"/>
              <a:pPr/>
              <a:t>2010-11-17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DC47A-A702-4A6F-B35D-817ED1FA75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A7C6A-F84A-46BA-9E9B-602C9B77AAD5}" type="datetimeFigureOut">
              <a:rPr lang="ko-KR" altLang="en-US" smtClean="0"/>
              <a:pPr/>
              <a:t>2010-11-17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DC47A-A702-4A6F-B35D-817ED1FA75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A7C6A-F84A-46BA-9E9B-602C9B77AAD5}" type="datetimeFigureOut">
              <a:rPr lang="ko-KR" altLang="en-US" smtClean="0"/>
              <a:pPr/>
              <a:t>2010-11-17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DC47A-A702-4A6F-B35D-817ED1FA75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A7C6A-F84A-46BA-9E9B-602C9B77AAD5}" type="datetimeFigureOut">
              <a:rPr lang="ko-KR" altLang="en-US" smtClean="0"/>
              <a:pPr/>
              <a:t>2010-11-17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DC47A-A702-4A6F-B35D-817ED1FA75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A7C6A-F84A-46BA-9E9B-602C9B77AAD5}" type="datetimeFigureOut">
              <a:rPr lang="ko-KR" altLang="en-US" smtClean="0"/>
              <a:pPr/>
              <a:t>2010-11-17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DC47A-A702-4A6F-B35D-817ED1FA75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B4A7C6A-F84A-46BA-9E9B-602C9B77AAD5}" type="datetimeFigureOut">
              <a:rPr lang="ko-KR" altLang="en-US" smtClean="0"/>
              <a:pPr/>
              <a:t>2010-11-17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DC47A-A702-4A6F-B35D-817ED1FA75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dirty="0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4A7C6A-F84A-46BA-9E9B-602C9B77AAD5}" type="datetimeFigureOut">
              <a:rPr lang="ko-KR" altLang="en-US" smtClean="0"/>
              <a:pPr/>
              <a:t>2010-11-17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CDC47A-A702-4A6F-B35D-817ED1FA75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4A7C6A-F84A-46BA-9E9B-602C9B77AAD5}" type="datetimeFigureOut">
              <a:rPr lang="ko-KR" altLang="en-US" smtClean="0"/>
              <a:pPr/>
              <a:t>2010-11-17</a:t>
            </a:fld>
            <a:endParaRPr lang="ko-KR" altLang="en-US" dirty="0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CDC47A-A702-4A6F-B35D-817ED1FA756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022871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지반구조물 설계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sz="3200" dirty="0" smtClean="0">
                <a:solidFill>
                  <a:schemeClr val="tx1"/>
                </a:solidFill>
              </a:rPr>
              <a:t>(</a:t>
            </a:r>
            <a:r>
              <a:rPr lang="ko-KR" altLang="en-US" sz="3200" dirty="0" smtClean="0">
                <a:solidFill>
                  <a:schemeClr val="tx1"/>
                </a:solidFill>
              </a:rPr>
              <a:t>사면</a:t>
            </a:r>
            <a:r>
              <a:rPr lang="en-US" altLang="ko-KR" sz="3200" dirty="0" smtClean="0">
                <a:solidFill>
                  <a:schemeClr val="tx1"/>
                </a:solidFill>
              </a:rPr>
              <a:t>/</a:t>
            </a:r>
            <a:r>
              <a:rPr lang="ko-KR" altLang="en-US" sz="3200" dirty="0" smtClean="0">
                <a:solidFill>
                  <a:schemeClr val="tx1"/>
                </a:solidFill>
              </a:rPr>
              <a:t>침투류 해석</a:t>
            </a:r>
            <a:r>
              <a:rPr lang="en-US" altLang="ko-KR" sz="3200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28956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초기설정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24944"/>
            <a:ext cx="22002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5076056" y="2924944"/>
            <a:ext cx="37444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작업할 때 보기 편한 정도로 설정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2895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초기설정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40968"/>
            <a:ext cx="20669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오른쪽 화살표 5"/>
          <p:cNvSpPr/>
          <p:nvPr/>
        </p:nvSpPr>
        <p:spPr>
          <a:xfrm>
            <a:off x="4211960" y="3933056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140968"/>
            <a:ext cx="2847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34034" y="4472972"/>
            <a:ext cx="3481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(m)</a:t>
            </a:r>
            <a:endParaRPr lang="ko-KR" alt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2835419" y="4680031"/>
            <a:ext cx="3481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(m)</a:t>
            </a:r>
            <a:endParaRPr lang="ko-KR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해석기본설정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3095952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0" y="1485224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00" y="1485224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00" y="1485224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000" y="1485224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000" y="1485224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000" y="1485224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0000" y="1485224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4860032" y="1556792"/>
            <a:ext cx="381642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dirty="0" smtClean="0">
                <a:latin typeface="+mn-ea"/>
              </a:rPr>
              <a:t>타이틀 및 설명</a:t>
            </a:r>
            <a:endParaRPr lang="en-US" altLang="ko-KR" dirty="0" smtClean="0"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dirty="0" smtClean="0">
              <a:latin typeface="+mn-ea"/>
            </a:endParaRPr>
          </a:p>
          <a:p>
            <a:pPr marL="342900" indent="-342900">
              <a:buAutoNum type="arabicPeriod" startAt="2"/>
            </a:pPr>
            <a:r>
              <a:rPr lang="ko-KR" altLang="en-US" dirty="0" smtClean="0">
                <a:latin typeface="+mn-ea"/>
              </a:rPr>
              <a:t>해석방법 설정</a:t>
            </a:r>
            <a:endParaRPr lang="en-US" altLang="ko-KR" dirty="0" smtClean="0">
              <a:latin typeface="+mn-ea"/>
            </a:endParaRPr>
          </a:p>
          <a:p>
            <a:pPr marL="342900" indent="-342900">
              <a:buAutoNum type="arabicPeriod" startAt="2"/>
            </a:pPr>
            <a:endParaRPr lang="en-US" altLang="ko-KR" dirty="0" smtClean="0">
              <a:latin typeface="+mn-ea"/>
            </a:endParaRPr>
          </a:p>
          <a:p>
            <a:pPr marL="342900" indent="-342900">
              <a:buAutoNum type="arabicPeriod" startAt="3"/>
            </a:pPr>
            <a:r>
              <a:rPr lang="ko-KR" altLang="en-US" dirty="0" smtClean="0">
                <a:latin typeface="+mn-ea"/>
              </a:rPr>
              <a:t>지하수위 입력방법 설정</a:t>
            </a:r>
            <a:endParaRPr lang="en-US" altLang="ko-KR" dirty="0" smtClean="0">
              <a:latin typeface="+mn-ea"/>
            </a:endParaRPr>
          </a:p>
          <a:p>
            <a:pPr marL="342900" indent="-342900">
              <a:buAutoNum type="arabicPeriod" startAt="3"/>
            </a:pPr>
            <a:endParaRPr lang="en-US" altLang="ko-KR" dirty="0" smtClean="0">
              <a:latin typeface="+mn-ea"/>
            </a:endParaRPr>
          </a:p>
          <a:p>
            <a:pPr marL="342900" indent="-342900">
              <a:buFontTx/>
              <a:buAutoNum type="arabicPeriod" startAt="3"/>
            </a:pPr>
            <a:r>
              <a:rPr lang="ko-KR" altLang="en-US" dirty="0" smtClean="0">
                <a:latin typeface="+mn-ea"/>
              </a:rPr>
              <a:t>예상파괴면 범위 설정</a:t>
            </a:r>
            <a:endParaRPr lang="en-US" altLang="ko-KR" dirty="0" smtClean="0">
              <a:latin typeface="+mn-ea"/>
            </a:endParaRPr>
          </a:p>
          <a:p>
            <a:pPr marL="457200" indent="-457200"/>
            <a:endParaRPr lang="en-US" altLang="ko-KR" dirty="0" smtClean="0">
              <a:latin typeface="+mn-ea"/>
            </a:endParaRPr>
          </a:p>
          <a:p>
            <a:pPr marL="342900" indent="-342900">
              <a:buAutoNum type="arabicPeriod" startAt="5"/>
            </a:pPr>
            <a:r>
              <a:rPr lang="ko-KR" altLang="en-US" dirty="0" smtClean="0">
                <a:latin typeface="+mn-ea"/>
              </a:rPr>
              <a:t>안전율 계산방법 설정</a:t>
            </a:r>
            <a:endParaRPr lang="en-US" altLang="ko-KR" dirty="0" smtClean="0">
              <a:latin typeface="+mn-ea"/>
            </a:endParaRPr>
          </a:p>
          <a:p>
            <a:pPr marL="342900" indent="-342900"/>
            <a:endParaRPr lang="en-US" altLang="ko-KR" dirty="0" smtClean="0">
              <a:latin typeface="+mn-ea"/>
            </a:endParaRPr>
          </a:p>
          <a:p>
            <a:pPr marL="342900" indent="-342900"/>
            <a:r>
              <a:rPr lang="en-US" altLang="ko-KR" dirty="0" smtClean="0">
                <a:latin typeface="+mn-ea"/>
              </a:rPr>
              <a:t>6.  </a:t>
            </a:r>
            <a:r>
              <a:rPr lang="ko-KR" altLang="en-US" dirty="0" err="1" smtClean="0">
                <a:latin typeface="+mn-ea"/>
              </a:rPr>
              <a:t>절편에대한</a:t>
            </a:r>
            <a:r>
              <a:rPr lang="ko-KR" altLang="en-US" dirty="0" smtClean="0">
                <a:latin typeface="+mn-ea"/>
              </a:rPr>
              <a:t> 설정</a:t>
            </a:r>
            <a:endParaRPr lang="en-US" altLang="ko-KR" dirty="0" smtClean="0">
              <a:latin typeface="+mn-ea"/>
            </a:endParaRP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8F8F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지반 </a:t>
            </a:r>
            <a:r>
              <a:rPr lang="ko-KR" altLang="en-US" sz="32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물성치</a:t>
            </a:r>
            <a:r>
              <a:rPr lang="ko-KR" altLang="en-US" sz="32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1" y="1483200"/>
            <a:ext cx="35280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5364088" y="2132856"/>
            <a:ext cx="345638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/>
              <a:t>성토층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단위중량</a:t>
            </a:r>
            <a:r>
              <a:rPr lang="en-US" altLang="ko-KR" dirty="0" smtClean="0"/>
              <a:t>=1.8t/</a:t>
            </a:r>
            <a:r>
              <a:rPr lang="ko-KR" altLang="en-US" dirty="0" smtClean="0"/>
              <a:t>㎥</a:t>
            </a:r>
            <a:endParaRPr lang="en-US" altLang="ko-KR" dirty="0" smtClean="0"/>
          </a:p>
          <a:p>
            <a:r>
              <a:rPr lang="ko-KR" altLang="en-US" dirty="0" smtClean="0"/>
              <a:t>            </a:t>
            </a:r>
            <a:r>
              <a:rPr lang="ko-KR" altLang="en-US" dirty="0" err="1" smtClean="0"/>
              <a:t>점착력</a:t>
            </a:r>
            <a:r>
              <a:rPr lang="en-US" altLang="ko-KR" dirty="0" smtClean="0"/>
              <a:t>=2.5t/</a:t>
            </a:r>
            <a:r>
              <a:rPr lang="ko-KR" altLang="en-US" dirty="0" smtClean="0"/>
              <a:t>㎡</a:t>
            </a:r>
            <a:endParaRPr lang="en-US" altLang="ko-KR" dirty="0" smtClean="0"/>
          </a:p>
          <a:p>
            <a:r>
              <a:rPr lang="ko-KR" altLang="en-US" dirty="0" smtClean="0"/>
              <a:t>            </a:t>
            </a:r>
            <a:r>
              <a:rPr lang="ko-KR" altLang="en-US" dirty="0" err="1" smtClean="0"/>
              <a:t>마찰각</a:t>
            </a:r>
            <a:r>
              <a:rPr lang="en-US" altLang="ko-KR" dirty="0" smtClean="0"/>
              <a:t>=15</a:t>
            </a:r>
            <a:r>
              <a:rPr lang="ko-KR" altLang="en-US" dirty="0" smtClean="0"/>
              <a:t>˚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하부층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단위중량</a:t>
            </a:r>
            <a:r>
              <a:rPr lang="en-US" altLang="ko-KR" dirty="0" smtClean="0"/>
              <a:t>=2.0t/</a:t>
            </a:r>
            <a:r>
              <a:rPr lang="ko-KR" altLang="en-US" dirty="0" smtClean="0"/>
              <a:t>㎥</a:t>
            </a:r>
            <a:endParaRPr lang="en-US" altLang="ko-KR" dirty="0" smtClean="0"/>
          </a:p>
          <a:p>
            <a:r>
              <a:rPr lang="ko-KR" altLang="en-US" dirty="0" smtClean="0"/>
              <a:t>            </a:t>
            </a:r>
            <a:r>
              <a:rPr lang="ko-KR" altLang="en-US" dirty="0" err="1" smtClean="0"/>
              <a:t>점착력</a:t>
            </a:r>
            <a:r>
              <a:rPr lang="en-US" altLang="ko-KR" dirty="0" smtClean="0"/>
              <a:t>=0</a:t>
            </a:r>
          </a:p>
          <a:p>
            <a:r>
              <a:rPr lang="ko-KR" altLang="en-US" dirty="0" smtClean="0"/>
              <a:t>            </a:t>
            </a:r>
            <a:r>
              <a:rPr lang="ko-KR" altLang="en-US" dirty="0" err="1" smtClean="0"/>
              <a:t>마찰각</a:t>
            </a:r>
            <a:r>
              <a:rPr lang="en-US" altLang="ko-KR" dirty="0" smtClean="0"/>
              <a:t>=35</a:t>
            </a:r>
            <a:r>
              <a:rPr lang="ko-KR" altLang="en-US" dirty="0" smtClean="0"/>
              <a:t>˚</a:t>
            </a:r>
            <a:endParaRPr lang="en-US" altLang="ko-K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46805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3024336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사면 그리기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39552" y="1700808"/>
            <a:ext cx="7731649" cy="4581617"/>
            <a:chOff x="687221" y="1340768"/>
            <a:chExt cx="7731649" cy="458161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340768"/>
              <a:ext cx="7663294" cy="4509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950546" y="5645386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611560" y="3950986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39528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지층폐합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95536" y="1556792"/>
            <a:ext cx="8071921" cy="4149281"/>
            <a:chOff x="471197" y="1484784"/>
            <a:chExt cx="8071921" cy="414928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484784"/>
              <a:ext cx="8003566" cy="407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923075" y="5357066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395536" y="3681172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49434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3250704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예상파괴면 범위 설정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255173" y="1484784"/>
            <a:ext cx="8637307" cy="4248472"/>
            <a:chOff x="255173" y="1484784"/>
            <a:chExt cx="8637307" cy="424847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484784"/>
              <a:ext cx="8568952" cy="4175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022266" y="5456257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179512" y="3653989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47910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데이터 확인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04864"/>
            <a:ext cx="46577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5976" y="4797152"/>
            <a:ext cx="6480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클릭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rot="5400000" flipH="1" flipV="1">
            <a:off x="4495346" y="4648490"/>
            <a:ext cx="297324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000" y="2206800"/>
            <a:ext cx="4658400" cy="23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안전율 해석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47244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30670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85918" y="6029786"/>
            <a:ext cx="6480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클릭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rot="5400000" flipH="1" flipV="1">
            <a:off x="3325288" y="5881124"/>
            <a:ext cx="297324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9596" y="2536440"/>
            <a:ext cx="3009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47434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결과확인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67544" y="1772816"/>
            <a:ext cx="7404027" cy="3825568"/>
            <a:chOff x="768373" y="1772816"/>
            <a:chExt cx="7404027" cy="38255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772816"/>
              <a:ext cx="7344816" cy="378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직사각형 16"/>
            <p:cNvSpPr/>
            <p:nvPr/>
          </p:nvSpPr>
          <p:spPr>
            <a:xfrm>
              <a:off x="2051720" y="2204864"/>
              <a:ext cx="122413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Fellenius</a:t>
              </a:r>
              <a:endParaRPr lang="en-US" altLang="ko-KR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23456" y="5321385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692712" y="2969520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67544" y="1772816"/>
            <a:ext cx="7415264" cy="3832823"/>
            <a:chOff x="612304" y="1700808"/>
            <a:chExt cx="7415264" cy="3832823"/>
          </a:xfrm>
        </p:grpSpPr>
        <p:pic>
          <p:nvPicPr>
            <p:cNvPr id="1027" name="Picture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1700808"/>
              <a:ext cx="7344000" cy="37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1907704" y="2060848"/>
              <a:ext cx="122413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Bishop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88584" y="5256632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536643" y="2906656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467544" y="1772816"/>
            <a:ext cx="7421320" cy="3825389"/>
            <a:chOff x="467544" y="1772816"/>
            <a:chExt cx="7421320" cy="3825389"/>
          </a:xfrm>
        </p:grpSpPr>
        <p:grpSp>
          <p:nvGrpSpPr>
            <p:cNvPr id="15" name="그룹 14"/>
            <p:cNvGrpSpPr/>
            <p:nvPr/>
          </p:nvGrpSpPr>
          <p:grpSpPr>
            <a:xfrm>
              <a:off x="467544" y="1772816"/>
              <a:ext cx="7421320" cy="3825389"/>
              <a:chOff x="750264" y="1772816"/>
              <a:chExt cx="7421320" cy="3825389"/>
            </a:xfrm>
          </p:grpSpPr>
          <p:pic>
            <p:nvPicPr>
              <p:cNvPr id="1029" name="Picture 5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27584" y="1772816"/>
                <a:ext cx="7344000" cy="37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832849" y="5321206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/>
                  <a:t>(m)</a:t>
                </a:r>
                <a:endParaRPr lang="ko-KR" altLang="en-US" sz="1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674603" y="2979022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/>
                  <a:t>(m)</a:t>
                </a:r>
                <a:endParaRPr lang="ko-KR" altLang="en-US" sz="1200" dirty="0"/>
              </a:p>
            </p:txBody>
          </p:sp>
        </p:grpSp>
        <p:sp>
          <p:nvSpPr>
            <p:cNvPr id="29" name="직사각형 28"/>
            <p:cNvSpPr/>
            <p:nvPr/>
          </p:nvSpPr>
          <p:spPr>
            <a:xfrm>
              <a:off x="1763688" y="2132856"/>
              <a:ext cx="122413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Janbu</a:t>
              </a:r>
              <a:endParaRPr lang="en-US" altLang="ko-KR" dirty="0" smtClean="0"/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467544" y="1772816"/>
            <a:ext cx="7412355" cy="3832823"/>
            <a:chOff x="611560" y="1700808"/>
            <a:chExt cx="7412355" cy="3832823"/>
          </a:xfrm>
        </p:grpSpPr>
        <p:grpSp>
          <p:nvGrpSpPr>
            <p:cNvPr id="27" name="그룹 26"/>
            <p:cNvGrpSpPr/>
            <p:nvPr/>
          </p:nvGrpSpPr>
          <p:grpSpPr>
            <a:xfrm>
              <a:off x="611560" y="1700808"/>
              <a:ext cx="7412355" cy="3832823"/>
              <a:chOff x="615213" y="1700808"/>
              <a:chExt cx="7412355" cy="3832823"/>
            </a:xfrm>
          </p:grpSpPr>
          <p:pic>
            <p:nvPicPr>
              <p:cNvPr id="1028" name="Picture 4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3568" y="1700808"/>
                <a:ext cx="7344000" cy="3781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1907704" y="2060848"/>
                <a:ext cx="122413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err="1" smtClean="0"/>
                  <a:t>Janbu</a:t>
                </a:r>
                <a:endParaRPr lang="en-US" altLang="ko-KR" dirty="0" smtClean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88584" y="5256632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/>
                  <a:t>(m)</a:t>
                </a:r>
                <a:endParaRPr lang="ko-KR" altLang="en-US" sz="12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539552" y="2906656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/>
                  <a:t>(m)</a:t>
                </a:r>
                <a:endParaRPr lang="ko-KR" altLang="en-US" sz="1200" dirty="0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1115616" y="2060848"/>
              <a:ext cx="237626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Morgenstern-Price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프로그램 설치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SEEP/W</a:t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</a:rPr>
              <a:t>침투류</a:t>
            </a:r>
            <a:r>
              <a:rPr lang="ko-KR" altLang="en-US" dirty="0" smtClean="0">
                <a:solidFill>
                  <a:schemeClr val="tx1"/>
                </a:solidFill>
              </a:rPr>
              <a:t> 해석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199"/>
            <a:ext cx="2847600" cy="39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초기설정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2564904"/>
            <a:ext cx="6480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클릭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rot="10800000">
            <a:off x="1277562" y="2645877"/>
            <a:ext cx="288032" cy="813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2847600" cy="39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오른쪽 화살표 14"/>
          <p:cNvSpPr/>
          <p:nvPr/>
        </p:nvSpPr>
        <p:spPr>
          <a:xfrm>
            <a:off x="4139952" y="3284984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317269" y="3401817"/>
            <a:ext cx="6480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클릭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rot="10800000">
            <a:off x="6975159" y="3482790"/>
            <a:ext cx="288032" cy="813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>
            <a:off x="5526034" y="3411069"/>
            <a:ext cx="1440160" cy="170911"/>
          </a:xfrm>
          <a:prstGeom prst="roundRect">
            <a:avLst/>
          </a:prstGeom>
          <a:noFill/>
          <a:ln w="25400" cmpd="sng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467544" y="1700808"/>
            <a:ext cx="8133251" cy="3690626"/>
            <a:chOff x="471197" y="1700808"/>
            <a:chExt cx="8133251" cy="369062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700808"/>
              <a:ext cx="8064896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959511" y="5114435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95536" y="2636912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해석기본설정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860032" y="1556792"/>
            <a:ext cx="381642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altLang="ko-KR" dirty="0" smtClean="0">
              <a:latin typeface="+mn-ea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+mn-ea"/>
              </a:rPr>
              <a:t>타이틀 및 설명</a:t>
            </a:r>
            <a:endParaRPr lang="en-US" altLang="ko-KR" dirty="0" smtClean="0"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dirty="0" smtClean="0">
              <a:latin typeface="+mn-ea"/>
            </a:endParaRPr>
          </a:p>
          <a:p>
            <a:pPr marL="342900" indent="-342900">
              <a:buAutoNum type="arabicPeriod" startAt="2"/>
            </a:pPr>
            <a:r>
              <a:rPr lang="ko-KR" altLang="en-US" dirty="0" smtClean="0">
                <a:latin typeface="+mn-ea"/>
              </a:rPr>
              <a:t>해석방법 설정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정상류</a:t>
            </a:r>
            <a:r>
              <a:rPr lang="en-US" altLang="ko-KR" dirty="0" smtClean="0">
                <a:latin typeface="+mn-ea"/>
              </a:rPr>
              <a:t>/</a:t>
            </a:r>
            <a:r>
              <a:rPr lang="ko-KR" altLang="en-US" dirty="0" err="1" smtClean="0">
                <a:latin typeface="+mn-ea"/>
              </a:rPr>
              <a:t>부정류</a:t>
            </a:r>
            <a:r>
              <a:rPr lang="en-US" altLang="ko-KR" dirty="0" smtClean="0">
                <a:latin typeface="+mn-ea"/>
              </a:rPr>
              <a:t>)</a:t>
            </a:r>
          </a:p>
          <a:p>
            <a:pPr marL="342900" indent="-342900">
              <a:buAutoNum type="arabicPeriod" startAt="2"/>
            </a:pPr>
            <a:endParaRPr lang="en-US" altLang="ko-KR" dirty="0" smtClean="0">
              <a:latin typeface="+mn-ea"/>
            </a:endParaRPr>
          </a:p>
          <a:p>
            <a:pPr marL="342900" indent="-342900">
              <a:buAutoNum type="arabicPeriod" startAt="3"/>
            </a:pPr>
            <a:r>
              <a:rPr lang="ko-KR" altLang="en-US" dirty="0" smtClean="0">
                <a:latin typeface="+mn-ea"/>
              </a:rPr>
              <a:t>해석방법</a:t>
            </a:r>
            <a:endParaRPr lang="en-US" altLang="ko-KR" dirty="0" smtClean="0">
              <a:latin typeface="+mn-ea"/>
            </a:endParaRPr>
          </a:p>
          <a:p>
            <a:pPr marL="342900" indent="-342900">
              <a:buAutoNum type="arabicPeriod" startAt="3"/>
            </a:pPr>
            <a:endParaRPr lang="en-US" altLang="ko-KR" dirty="0" smtClean="0">
              <a:latin typeface="+mn-ea"/>
            </a:endParaRPr>
          </a:p>
          <a:p>
            <a:pPr marL="342900" indent="-342900">
              <a:buFontTx/>
              <a:buAutoNum type="arabicPeriod" startAt="3"/>
            </a:pPr>
            <a:r>
              <a:rPr lang="ko-KR" altLang="en-US" dirty="0" smtClean="0">
                <a:latin typeface="+mn-ea"/>
              </a:rPr>
              <a:t>허용오차설정 및 </a:t>
            </a:r>
            <a:endParaRPr lang="en-US" altLang="ko-KR" dirty="0" smtClean="0">
              <a:latin typeface="+mn-ea"/>
            </a:endParaRPr>
          </a:p>
          <a:p>
            <a:pPr marL="342900" indent="-342900"/>
            <a:r>
              <a:rPr lang="en-US" altLang="ko-KR" dirty="0" smtClean="0">
                <a:latin typeface="+mn-ea"/>
              </a:rPr>
              <a:t>    </a:t>
            </a:r>
            <a:r>
              <a:rPr lang="ko-KR" altLang="en-US" dirty="0" smtClean="0">
                <a:latin typeface="+mn-ea"/>
              </a:rPr>
              <a:t>반복시행횟수 설정</a:t>
            </a:r>
            <a:r>
              <a:rPr lang="en-US" altLang="ko-KR" dirty="0" smtClean="0">
                <a:latin typeface="+mn-ea"/>
              </a:rPr>
              <a:t>(default</a:t>
            </a:r>
            <a:r>
              <a:rPr lang="ko-KR" altLang="en-US" dirty="0" smtClean="0">
                <a:latin typeface="+mn-ea"/>
              </a:rPr>
              <a:t>값</a:t>
            </a:r>
            <a:r>
              <a:rPr lang="en-US" altLang="ko-KR" dirty="0" smtClean="0">
                <a:latin typeface="+mn-ea"/>
              </a:rPr>
              <a:t>)</a:t>
            </a:r>
          </a:p>
          <a:p>
            <a:pPr marL="457200" indent="-457200"/>
            <a:endParaRPr lang="en-US" altLang="ko-KR" dirty="0" smtClean="0">
              <a:latin typeface="+mn-ea"/>
            </a:endParaRPr>
          </a:p>
          <a:p>
            <a:pPr marL="342900" indent="-342900">
              <a:buAutoNum type="arabicPeriod" startAt="5"/>
            </a:pPr>
            <a:r>
              <a:rPr lang="ko-KR" altLang="en-US" dirty="0" err="1" smtClean="0">
                <a:latin typeface="+mn-ea"/>
              </a:rPr>
              <a:t>부정류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 err="1" smtClean="0">
                <a:latin typeface="+mn-ea"/>
              </a:rPr>
              <a:t>해석시</a:t>
            </a:r>
            <a:r>
              <a:rPr lang="ko-KR" altLang="en-US" dirty="0" smtClean="0">
                <a:latin typeface="+mn-ea"/>
              </a:rPr>
              <a:t> 시간입력</a:t>
            </a:r>
            <a:endParaRPr lang="en-US" altLang="ko-KR" dirty="0" smtClean="0">
              <a:latin typeface="+mn-ea"/>
            </a:endParaRPr>
          </a:p>
          <a:p>
            <a:pPr marL="342900" indent="-342900"/>
            <a:endParaRPr lang="en-US" altLang="ko-KR" dirty="0" smtClean="0">
              <a:latin typeface="+mn-ea"/>
            </a:endParaRPr>
          </a:p>
          <a:p>
            <a:pPr algn="ctr"/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3429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484784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484784"/>
            <a:ext cx="396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8F8F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3" presetClass="emph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48006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투수계수입력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0"/>
            <a:ext cx="32099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88224" y="3005450"/>
            <a:ext cx="6480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클릭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rot="10800000" flipV="1">
            <a:off x="6156176" y="3150260"/>
            <a:ext cx="360040" cy="6271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24669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지반물성치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34575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0195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3988" y="2735815"/>
            <a:ext cx="4000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오른쪽 화살표 11"/>
          <p:cNvSpPr/>
          <p:nvPr/>
        </p:nvSpPr>
        <p:spPr>
          <a:xfrm>
            <a:off x="4427984" y="378904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지층폐합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lang="en-US" altLang="ko-KR" sz="32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mesh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39528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그룹 9"/>
          <p:cNvGrpSpPr/>
          <p:nvPr/>
        </p:nvGrpSpPr>
        <p:grpSpPr>
          <a:xfrm>
            <a:off x="327181" y="2348880"/>
            <a:ext cx="8565299" cy="3501209"/>
            <a:chOff x="327181" y="2348880"/>
            <a:chExt cx="8565299" cy="3501209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348880"/>
              <a:ext cx="8496944" cy="347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034669" y="5573090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51520" y="3221941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80728"/>
            <a:ext cx="32956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980728"/>
            <a:ext cx="33242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경계조건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9528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그룹 10"/>
          <p:cNvGrpSpPr/>
          <p:nvPr/>
        </p:nvGrpSpPr>
        <p:grpSpPr>
          <a:xfrm>
            <a:off x="121381" y="1412776"/>
            <a:ext cx="8843107" cy="4122744"/>
            <a:chOff x="121381" y="1412776"/>
            <a:chExt cx="8843107" cy="4122744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12776"/>
              <a:ext cx="8784976" cy="406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977760" y="5258521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5720" y="2915800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07504" y="1412776"/>
            <a:ext cx="8860956" cy="4095491"/>
            <a:chOff x="102556" y="1412776"/>
            <a:chExt cx="8860956" cy="4095491"/>
          </a:xfrm>
        </p:grpSpPr>
        <p:pic>
          <p:nvPicPr>
            <p:cNvPr id="12292" name="Picture 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412776"/>
              <a:ext cx="8784000" cy="40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986406" y="5231268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6895" y="2915979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유량확인구역 설정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39528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그룹 10"/>
          <p:cNvGrpSpPr/>
          <p:nvPr/>
        </p:nvGrpSpPr>
        <p:grpSpPr>
          <a:xfrm>
            <a:off x="179512" y="1628800"/>
            <a:ext cx="8852067" cy="4167499"/>
            <a:chOff x="111445" y="1484784"/>
            <a:chExt cx="8852067" cy="4167499"/>
          </a:xfrm>
        </p:grpSpPr>
        <p:pic>
          <p:nvPicPr>
            <p:cNvPr id="2051" name="Picture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84784"/>
              <a:ext cx="8784000" cy="41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995083" y="5375284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35784" y="3303202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79512" y="2060848"/>
            <a:ext cx="8851991" cy="4150857"/>
            <a:chOff x="111521" y="1411200"/>
            <a:chExt cx="8851991" cy="4150857"/>
          </a:xfrm>
        </p:grpSpPr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411200"/>
              <a:ext cx="8784000" cy="41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995371" y="5285058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35860" y="2907014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데이터 확인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47148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5524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데이터 해석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4695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29718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23928" y="5805264"/>
            <a:ext cx="6480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클릭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4644008" y="5733256"/>
            <a:ext cx="576064" cy="216024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313873"/>
            <a:ext cx="756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o-KR" altLang="en-US" sz="3200" dirty="0" smtClean="0"/>
              <a:t>프로그램 설치</a:t>
            </a:r>
            <a:endParaRPr lang="ko-KR" altLang="en-US" sz="32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779912" y="1952980"/>
            <a:ext cx="1512168" cy="477200"/>
            <a:chOff x="3779912" y="1952980"/>
            <a:chExt cx="1512168" cy="477200"/>
          </a:xfrm>
        </p:grpSpPr>
        <p:cxnSp>
          <p:nvCxnSpPr>
            <p:cNvPr id="8" name="직선 화살표 연결선 7"/>
            <p:cNvCxnSpPr/>
            <p:nvPr/>
          </p:nvCxnSpPr>
          <p:spPr>
            <a:xfrm rot="10800000">
              <a:off x="3779912" y="1952980"/>
              <a:ext cx="504056" cy="7200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51920" y="2060848"/>
              <a:ext cx="144016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2"/>
                  </a:solidFill>
                </a:rPr>
                <a:t>Install</a:t>
              </a:r>
              <a:r>
                <a:rPr lang="ko-KR" altLang="en-US" dirty="0" smtClean="0">
                  <a:solidFill>
                    <a:schemeClr val="accent2"/>
                  </a:solidFill>
                </a:rPr>
                <a:t>클릭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00808"/>
            <a:ext cx="48291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그룹 23"/>
          <p:cNvGrpSpPr/>
          <p:nvPr/>
        </p:nvGrpSpPr>
        <p:grpSpPr>
          <a:xfrm>
            <a:off x="5508104" y="5229200"/>
            <a:ext cx="1440160" cy="693224"/>
            <a:chOff x="5508104" y="5229200"/>
            <a:chExt cx="1440160" cy="693224"/>
          </a:xfrm>
        </p:grpSpPr>
        <p:cxnSp>
          <p:nvCxnSpPr>
            <p:cNvPr id="21" name="직선 화살표 연결선 20"/>
            <p:cNvCxnSpPr/>
            <p:nvPr/>
          </p:nvCxnSpPr>
          <p:spPr>
            <a:xfrm rot="16200000" flipV="1">
              <a:off x="5760132" y="5337212"/>
              <a:ext cx="288032" cy="7200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508104" y="5553092"/>
              <a:ext cx="144016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2"/>
                  </a:solidFill>
                </a:rPr>
                <a:t>Next </a:t>
              </a:r>
              <a:r>
                <a:rPr lang="ko-KR" altLang="en-US" dirty="0" smtClean="0">
                  <a:solidFill>
                    <a:schemeClr val="accent2"/>
                  </a:solidFill>
                </a:rPr>
                <a:t>클릭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0230" y="1696015"/>
            <a:ext cx="48387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그룹 30"/>
          <p:cNvGrpSpPr/>
          <p:nvPr/>
        </p:nvGrpSpPr>
        <p:grpSpPr>
          <a:xfrm>
            <a:off x="2897886" y="4554233"/>
            <a:ext cx="954034" cy="369332"/>
            <a:chOff x="2897886" y="4554233"/>
            <a:chExt cx="954034" cy="369332"/>
          </a:xfrm>
        </p:grpSpPr>
        <p:cxnSp>
          <p:nvCxnSpPr>
            <p:cNvPr id="27" name="직선 화살표 연결선 26"/>
            <p:cNvCxnSpPr>
              <a:stCxn id="28" idx="3"/>
            </p:cNvCxnSpPr>
            <p:nvPr/>
          </p:nvCxnSpPr>
          <p:spPr>
            <a:xfrm flipV="1">
              <a:off x="3545958" y="4654724"/>
              <a:ext cx="305962" cy="84175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897886" y="4554233"/>
              <a:ext cx="64807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accent2"/>
                  </a:solidFill>
                </a:rPr>
                <a:t>선택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5580112" y="5157192"/>
            <a:ext cx="1440160" cy="693224"/>
            <a:chOff x="5508104" y="5229200"/>
            <a:chExt cx="1440160" cy="693224"/>
          </a:xfrm>
        </p:grpSpPr>
        <p:cxnSp>
          <p:nvCxnSpPr>
            <p:cNvPr id="36" name="직선 화살표 연결선 35"/>
            <p:cNvCxnSpPr/>
            <p:nvPr/>
          </p:nvCxnSpPr>
          <p:spPr>
            <a:xfrm rot="16200000" flipV="1">
              <a:off x="5760132" y="5337212"/>
              <a:ext cx="288032" cy="7200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08104" y="5553092"/>
              <a:ext cx="144016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2"/>
                  </a:solidFill>
                </a:rPr>
                <a:t>Next </a:t>
              </a:r>
              <a:r>
                <a:rPr lang="ko-KR" altLang="en-US" dirty="0" smtClean="0">
                  <a:solidFill>
                    <a:schemeClr val="accent2"/>
                  </a:solidFill>
                </a:rPr>
                <a:t>클릭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2817" y="1700808"/>
            <a:ext cx="48291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그룹 38"/>
          <p:cNvGrpSpPr/>
          <p:nvPr/>
        </p:nvGrpSpPr>
        <p:grpSpPr>
          <a:xfrm>
            <a:off x="5580112" y="5184048"/>
            <a:ext cx="1440160" cy="693224"/>
            <a:chOff x="5508104" y="5229200"/>
            <a:chExt cx="1440160" cy="693224"/>
          </a:xfrm>
        </p:grpSpPr>
        <p:cxnSp>
          <p:nvCxnSpPr>
            <p:cNvPr id="40" name="직선 화살표 연결선 39"/>
            <p:cNvCxnSpPr/>
            <p:nvPr/>
          </p:nvCxnSpPr>
          <p:spPr>
            <a:xfrm rot="16200000" flipV="1">
              <a:off x="5760132" y="5337212"/>
              <a:ext cx="288032" cy="7200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508104" y="5553092"/>
              <a:ext cx="144016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2"/>
                  </a:solidFill>
                </a:rPr>
                <a:t>Next </a:t>
              </a:r>
              <a:r>
                <a:rPr lang="ko-KR" altLang="en-US" dirty="0" smtClean="0">
                  <a:solidFill>
                    <a:schemeClr val="accent2"/>
                  </a:solidFill>
                </a:rPr>
                <a:t>클릭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3580" y="1701899"/>
            <a:ext cx="48387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그룹 42"/>
          <p:cNvGrpSpPr/>
          <p:nvPr/>
        </p:nvGrpSpPr>
        <p:grpSpPr>
          <a:xfrm>
            <a:off x="5580112" y="5157192"/>
            <a:ext cx="1440160" cy="693224"/>
            <a:chOff x="5508104" y="5229200"/>
            <a:chExt cx="1440160" cy="693224"/>
          </a:xfrm>
        </p:grpSpPr>
        <p:cxnSp>
          <p:nvCxnSpPr>
            <p:cNvPr id="44" name="직선 화살표 연결선 43"/>
            <p:cNvCxnSpPr/>
            <p:nvPr/>
          </p:nvCxnSpPr>
          <p:spPr>
            <a:xfrm rot="16200000" flipV="1">
              <a:off x="5760132" y="5337212"/>
              <a:ext cx="288032" cy="7200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508104" y="5553092"/>
              <a:ext cx="144016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2"/>
                  </a:solidFill>
                </a:rPr>
                <a:t>Next </a:t>
              </a:r>
              <a:r>
                <a:rPr lang="ko-KR" altLang="en-US" dirty="0" smtClean="0">
                  <a:solidFill>
                    <a:schemeClr val="accent2"/>
                  </a:solidFill>
                </a:rPr>
                <a:t>클릭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6770" y="1700808"/>
            <a:ext cx="48196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51825" y="1711424"/>
            <a:ext cx="4819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그룹 48"/>
          <p:cNvGrpSpPr/>
          <p:nvPr/>
        </p:nvGrpSpPr>
        <p:grpSpPr>
          <a:xfrm>
            <a:off x="5580112" y="5184048"/>
            <a:ext cx="1440160" cy="693224"/>
            <a:chOff x="5508104" y="5229200"/>
            <a:chExt cx="1440160" cy="693224"/>
          </a:xfrm>
        </p:grpSpPr>
        <p:cxnSp>
          <p:nvCxnSpPr>
            <p:cNvPr id="50" name="직선 화살표 연결선 49"/>
            <p:cNvCxnSpPr/>
            <p:nvPr/>
          </p:nvCxnSpPr>
          <p:spPr>
            <a:xfrm rot="16200000" flipV="1">
              <a:off x="5760132" y="5337212"/>
              <a:ext cx="288032" cy="7200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508104" y="5553092"/>
              <a:ext cx="144016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2"/>
                  </a:solidFill>
                </a:rPr>
                <a:t>Finish </a:t>
              </a:r>
              <a:r>
                <a:rPr lang="ko-KR" altLang="en-US" dirty="0" smtClean="0">
                  <a:solidFill>
                    <a:schemeClr val="accent2"/>
                  </a:solidFill>
                </a:rPr>
                <a:t>클릭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5345" y="1691814"/>
            <a:ext cx="47910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그룹 52"/>
          <p:cNvGrpSpPr/>
          <p:nvPr/>
        </p:nvGrpSpPr>
        <p:grpSpPr>
          <a:xfrm>
            <a:off x="5580112" y="5256056"/>
            <a:ext cx="1440160" cy="693224"/>
            <a:chOff x="5508104" y="5229200"/>
            <a:chExt cx="1440160" cy="693224"/>
          </a:xfrm>
        </p:grpSpPr>
        <p:cxnSp>
          <p:nvCxnSpPr>
            <p:cNvPr id="54" name="직선 화살표 연결선 53"/>
            <p:cNvCxnSpPr/>
            <p:nvPr/>
          </p:nvCxnSpPr>
          <p:spPr>
            <a:xfrm rot="16200000" flipV="1">
              <a:off x="5760132" y="5337212"/>
              <a:ext cx="288032" cy="7200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508104" y="5553092"/>
              <a:ext cx="144016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2"/>
                  </a:solidFill>
                </a:rPr>
                <a:t>Next </a:t>
              </a:r>
              <a:r>
                <a:rPr lang="ko-KR" altLang="en-US" dirty="0" smtClean="0">
                  <a:solidFill>
                    <a:schemeClr val="accent2"/>
                  </a:solidFill>
                </a:rPr>
                <a:t>클릭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47623" y="1682849"/>
            <a:ext cx="48101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그룹 56"/>
          <p:cNvGrpSpPr/>
          <p:nvPr/>
        </p:nvGrpSpPr>
        <p:grpSpPr>
          <a:xfrm>
            <a:off x="5580112" y="5184048"/>
            <a:ext cx="1440160" cy="693224"/>
            <a:chOff x="5508104" y="5229200"/>
            <a:chExt cx="1440160" cy="693224"/>
          </a:xfrm>
        </p:grpSpPr>
        <p:cxnSp>
          <p:nvCxnSpPr>
            <p:cNvPr id="58" name="직선 화살표 연결선 57"/>
            <p:cNvCxnSpPr/>
            <p:nvPr/>
          </p:nvCxnSpPr>
          <p:spPr>
            <a:xfrm rot="16200000" flipV="1">
              <a:off x="5760132" y="5337212"/>
              <a:ext cx="288032" cy="7200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508104" y="5553092"/>
              <a:ext cx="144016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accent2"/>
                  </a:solidFill>
                </a:rPr>
                <a:t>Finish </a:t>
              </a:r>
              <a:r>
                <a:rPr lang="ko-KR" altLang="en-US" dirty="0" smtClean="0">
                  <a:solidFill>
                    <a:schemeClr val="accent2"/>
                  </a:solidFill>
                </a:rPr>
                <a:t>클릭</a:t>
              </a:r>
              <a:endParaRPr lang="ko-KR" altLang="en-US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결과확인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8291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7"/>
          <p:cNvGrpSpPr/>
          <p:nvPr/>
        </p:nvGrpSpPr>
        <p:grpSpPr>
          <a:xfrm>
            <a:off x="111521" y="1411200"/>
            <a:ext cx="8852479" cy="4160110"/>
            <a:chOff x="111521" y="1411200"/>
            <a:chExt cx="8852479" cy="4160110"/>
          </a:xfrm>
        </p:grpSpPr>
        <p:pic>
          <p:nvPicPr>
            <p:cNvPr id="3074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000" y="1411200"/>
              <a:ext cx="8784000" cy="41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986406" y="5294311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35860" y="3087178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수위별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유량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31640" y="1628800"/>
          <a:ext cx="6408710" cy="1341601"/>
        </p:xfrm>
        <a:graphic>
          <a:graphicData uri="http://schemas.openxmlformats.org/drawingml/2006/table">
            <a:tbl>
              <a:tblPr/>
              <a:tblGrid>
                <a:gridCol w="1281742"/>
                <a:gridCol w="1742594"/>
                <a:gridCol w="1584176"/>
                <a:gridCol w="1800198"/>
              </a:tblGrid>
              <a:tr h="432047">
                <a:tc rowSpan="2">
                  <a:txBody>
                    <a:bodyPr/>
                    <a:lstStyle/>
                    <a:p>
                      <a:pPr algn="ctr" rtl="0" fontAlgn="t"/>
                      <a:endParaRPr lang="ko-KR" altLang="en-US" sz="1050" b="0" i="0" u="none" strike="noStrike" kern="1200" baseline="0" dirty="0">
                        <a:solidFill>
                          <a:srgbClr val="FFFF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ko-KR" altLang="en-US" sz="1600" b="0" i="0" u="none" strike="noStrike" kern="1200" baseline="0" dirty="0" err="1" smtClean="0">
                          <a:solidFill>
                            <a:srgbClr val="FFFF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수위별</a:t>
                      </a:r>
                      <a:r>
                        <a:rPr lang="ko-KR" altLang="en-US" sz="1600" b="0" i="0" u="none" strike="noStrike" kern="1200" baseline="0" dirty="0" smtClean="0">
                          <a:solidFill>
                            <a:srgbClr val="FFFF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유량 </a:t>
                      </a:r>
                      <a:r>
                        <a:rPr lang="en-US" altLang="ko-KR" sz="1600" b="0" i="0" u="none" strike="noStrike" kern="1200" baseline="0" dirty="0" smtClean="0">
                          <a:solidFill>
                            <a:srgbClr val="FFFF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(m</a:t>
                      </a:r>
                      <a:r>
                        <a:rPr lang="en-US" altLang="ko-KR" sz="1600" b="0" i="0" u="none" strike="noStrike" kern="1200" baseline="30000" dirty="0" smtClean="0">
                          <a:solidFill>
                            <a:srgbClr val="FFFF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lang="en-US" altLang="ko-KR" sz="1600" b="0" i="0" u="none" strike="noStrike" kern="1200" baseline="0" dirty="0" smtClean="0">
                          <a:solidFill>
                            <a:srgbClr val="FFFF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/sec)</a:t>
                      </a:r>
                      <a:endParaRPr lang="ko-KR" altLang="en-US" sz="1600" b="0" i="0" u="none" strike="noStrike" kern="1200" baseline="0" dirty="0">
                        <a:solidFill>
                          <a:srgbClr val="FFFFFF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15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지하수 </a:t>
                      </a:r>
                      <a:r>
                        <a:rPr lang="en-US" altLang="ko-KR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lang="en-US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m </a:t>
                      </a:r>
                      <a:endParaRPr lang="en-US" sz="1050" b="0" i="0" u="none" strike="noStrike" kern="1200" baseline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지하수 </a:t>
                      </a:r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en-US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050" b="0" i="0" u="none" strike="noStrike" kern="1200" baseline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지하수 </a:t>
                      </a:r>
                      <a:r>
                        <a:rPr lang="en-US" altLang="ko-KR" sz="1050" b="0" i="0" u="none" strike="noStrike" kern="1200" baseline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  <a:r>
                        <a:rPr lang="en-US" sz="1050" b="0" i="0" u="none" strike="noStrike" kern="1200" baseline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57989"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유 량</a:t>
                      </a:r>
                      <a:endParaRPr lang="en-US" sz="1600" b="0" i="0" u="none" strike="noStrike" kern="1200" baseline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4.1376e-02</a:t>
                      </a:r>
                      <a:endParaRPr lang="en-US" altLang="ko-KR" sz="1050" b="0" i="0" u="none" strike="noStrike" kern="1200" baseline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8.4673e-02</a:t>
                      </a:r>
                      <a:endParaRPr lang="en-US" altLang="ko-KR" sz="1050" b="0" i="0" u="none" strike="noStrike" kern="1200" baseline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1.3287e-01</a:t>
                      </a:r>
                      <a:endParaRPr lang="en-US" altLang="ko-KR" sz="1050" b="0" i="0" u="none" strike="noStrike" kern="1200" baseline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차트 6"/>
          <p:cNvGraphicFramePr/>
          <p:nvPr/>
        </p:nvGraphicFramePr>
        <p:xfrm>
          <a:off x="1475656" y="3645024"/>
          <a:ext cx="6438901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91860" y="5436835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수위 </a:t>
            </a:r>
            <a:r>
              <a:rPr lang="en-US" altLang="ko-KR" sz="1050" dirty="0" smtClean="0"/>
              <a:t>(m</a:t>
            </a:r>
            <a:r>
              <a:rPr lang="en-US" altLang="ko-KR" sz="1050" dirty="0"/>
              <a:t>)</a:t>
            </a:r>
            <a:endParaRPr lang="en-US" altLang="ko-KR" sz="105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47275" y="4320855"/>
            <a:ext cx="7649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 smtClean="0"/>
              <a:t>유량</a:t>
            </a:r>
            <a:endParaRPr lang="en-US" altLang="ko-KR" sz="1050" dirty="0" smtClean="0"/>
          </a:p>
          <a:p>
            <a:pPr algn="ctr"/>
            <a:r>
              <a:rPr lang="en-US" altLang="ko-KR" sz="1050" dirty="0" smtClean="0"/>
              <a:t>(m</a:t>
            </a:r>
            <a:r>
              <a:rPr lang="en-US" altLang="ko-KR" sz="1050" baseline="30000" dirty="0" smtClean="0"/>
              <a:t>3</a:t>
            </a:r>
            <a:r>
              <a:rPr lang="en-US" altLang="ko-KR" sz="1050" dirty="0" smtClean="0"/>
              <a:t>/sec)</a:t>
            </a:r>
            <a:endParaRPr lang="ko-KR" alt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SLOPE/W</a:t>
            </a:r>
            <a:r>
              <a:rPr lang="ko-KR" altLang="en-US" dirty="0" smtClean="0">
                <a:solidFill>
                  <a:schemeClr val="tx1"/>
                </a:solidFill>
              </a:rPr>
              <a:t> 와</a:t>
            </a:r>
            <a:r>
              <a:rPr lang="en-US" altLang="ko-KR" dirty="0" smtClean="0">
                <a:solidFill>
                  <a:schemeClr val="tx1"/>
                </a:solidFill>
              </a:rPr>
              <a:t/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>SEEP/W </a:t>
            </a:r>
            <a:r>
              <a:rPr lang="ko-KR" altLang="en-US" dirty="0" smtClean="0">
                <a:solidFill>
                  <a:schemeClr val="tx1"/>
                </a:solidFill>
              </a:rPr>
              <a:t>연동해석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Seep/w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와 연동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171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96752"/>
            <a:ext cx="51530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결과 확인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76872"/>
            <a:ext cx="30289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5507940"/>
            <a:ext cx="6480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클릭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2915816" y="5435932"/>
            <a:ext cx="576064" cy="216024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결과 확인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7529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그룹 17"/>
          <p:cNvGrpSpPr/>
          <p:nvPr/>
        </p:nvGrpSpPr>
        <p:grpSpPr>
          <a:xfrm>
            <a:off x="201453" y="1700808"/>
            <a:ext cx="8619019" cy="3842712"/>
            <a:chOff x="201453" y="1700808"/>
            <a:chExt cx="8619019" cy="3842712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700808"/>
              <a:ext cx="8568952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8"/>
            <p:cNvSpPr/>
            <p:nvPr/>
          </p:nvSpPr>
          <p:spPr>
            <a:xfrm>
              <a:off x="1763688" y="2132856"/>
              <a:ext cx="122413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Fellenius</a:t>
              </a:r>
              <a:endParaRPr lang="en-US" altLang="ko-KR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4054" y="5266521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25792" y="2942088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251520" y="1700808"/>
            <a:ext cx="8610067" cy="3834712"/>
            <a:chOff x="209453" y="1700808"/>
            <a:chExt cx="8610067" cy="3834712"/>
          </a:xfrm>
        </p:grpSpPr>
        <p:pic>
          <p:nvPicPr>
            <p:cNvPr id="19460" name="Picture 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700808"/>
              <a:ext cx="8568000" cy="380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직사각형 9"/>
            <p:cNvSpPr/>
            <p:nvPr/>
          </p:nvSpPr>
          <p:spPr>
            <a:xfrm>
              <a:off x="1763688" y="2132856"/>
              <a:ext cx="122413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Bishop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0328" y="5258521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133792" y="2924944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251520" y="1700808"/>
            <a:ext cx="8628355" cy="3845000"/>
            <a:chOff x="191165" y="1700808"/>
            <a:chExt cx="8628355" cy="3845000"/>
          </a:xfrm>
        </p:grpSpPr>
        <p:pic>
          <p:nvPicPr>
            <p:cNvPr id="19461" name="Picture 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700808"/>
              <a:ext cx="8568000" cy="379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1691680" y="2132856"/>
              <a:ext cx="122413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Janbu</a:t>
              </a:r>
              <a:endParaRPr lang="en-US" altLang="ko-KR" dirty="0" smtClean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49184" y="5268809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115504" y="2924944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51520" y="1700808"/>
            <a:ext cx="8627102" cy="3834354"/>
            <a:chOff x="179512" y="1700808"/>
            <a:chExt cx="8627102" cy="3834354"/>
          </a:xfrm>
        </p:grpSpPr>
        <p:grpSp>
          <p:nvGrpSpPr>
            <p:cNvPr id="15" name="그룹 14"/>
            <p:cNvGrpSpPr/>
            <p:nvPr/>
          </p:nvGrpSpPr>
          <p:grpSpPr>
            <a:xfrm>
              <a:off x="179512" y="1700808"/>
              <a:ext cx="8627102" cy="3834354"/>
              <a:chOff x="192418" y="1700808"/>
              <a:chExt cx="8627102" cy="3834354"/>
            </a:xfrm>
          </p:grpSpPr>
          <p:pic>
            <p:nvPicPr>
              <p:cNvPr id="19462" name="Picture 6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1520" y="1700808"/>
                <a:ext cx="85680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50546" y="5258163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/>
                  <a:t>(m)</a:t>
                </a:r>
                <a:endParaRPr lang="ko-KR" alt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116757" y="2933909"/>
                <a:ext cx="42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/>
                  <a:t>(m)</a:t>
                </a:r>
                <a:endParaRPr lang="ko-KR" altLang="en-US" sz="1200" dirty="0"/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971600" y="2132856"/>
              <a:ext cx="237626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Morgenstern-Price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결과 정리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331640" y="1268761"/>
          <a:ext cx="6408710" cy="2304256"/>
        </p:xfrm>
        <a:graphic>
          <a:graphicData uri="http://schemas.openxmlformats.org/drawingml/2006/table">
            <a:tbl>
              <a:tblPr/>
              <a:tblGrid>
                <a:gridCol w="1281742"/>
                <a:gridCol w="1281742"/>
                <a:gridCol w="1281742"/>
                <a:gridCol w="1281742"/>
                <a:gridCol w="1281742"/>
              </a:tblGrid>
              <a:tr h="366097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ko-KR" altLang="en-US" sz="1600" b="0" i="0" u="none" strike="noStrike" kern="1200" baseline="0" dirty="0">
                          <a:solidFill>
                            <a:srgbClr val="FFFF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해석방법</a:t>
                      </a:r>
                      <a:r>
                        <a:rPr lang="ko-KR" altLang="en-US" sz="1050" b="0" i="0" u="none" strike="noStrike" kern="1200" baseline="0" dirty="0">
                          <a:solidFill>
                            <a:srgbClr val="FFFF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ko-KR" altLang="en-US" sz="1400" b="0" i="0" u="none" strike="noStrike" kern="1200" baseline="0" dirty="0">
                          <a:solidFill>
                            <a:srgbClr val="FFFF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안전율</a:t>
                      </a:r>
                      <a:r>
                        <a:rPr lang="ko-KR" altLang="en-US" sz="1600" b="0" i="0" u="none" strike="noStrike" kern="1200" baseline="0" dirty="0">
                          <a:solidFill>
                            <a:srgbClr val="FFFFFF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99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지하수가 없음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지하수 </a:t>
                      </a:r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3</a:t>
                      </a:r>
                      <a:r>
                        <a:rPr lang="en-US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지하수 </a:t>
                      </a:r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r>
                        <a:rPr lang="en-US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ko-KR" altLang="en-US" sz="1050" b="0" i="0" u="none" strike="noStrike" kern="1200" baseline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지하수 </a:t>
                      </a:r>
                      <a:r>
                        <a:rPr lang="en-US" altLang="ko-KR" sz="1050" b="0" i="0" u="none" strike="noStrike" kern="1200" baseline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</a:t>
                      </a:r>
                      <a:r>
                        <a:rPr lang="en-US" sz="1050" b="0" i="0" u="none" strike="noStrike" kern="1200" baseline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6968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 kern="1200" baseline="0" dirty="0" err="1" smtClean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Fellenius</a:t>
                      </a:r>
                      <a:endParaRPr lang="en-US" sz="1050" b="0" i="0" u="none" strike="noStrike" kern="1200" baseline="0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2.349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2.104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1.974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1.818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9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 kern="1200" baseline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Bishop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2.376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2.263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1.978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0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 kern="1200" baseline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Janbu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2.073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1.961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1.824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3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50" b="0" i="0" u="none" strike="noStrike" kern="1200" baseline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Morgenstern-Price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2.303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ko-KR" sz="1050" b="0" i="0" u="none" strike="noStrike" kern="1200" baseline="0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2.019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차트 5"/>
          <p:cNvGraphicFramePr/>
          <p:nvPr/>
        </p:nvGraphicFramePr>
        <p:xfrm>
          <a:off x="1547664" y="3717032"/>
          <a:ext cx="643890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직선 화살표 연결선 18"/>
          <p:cNvCxnSpPr/>
          <p:nvPr/>
        </p:nvCxnSpPr>
        <p:spPr>
          <a:xfrm>
            <a:off x="791640" y="2222794"/>
            <a:ext cx="540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791640" y="2961092"/>
            <a:ext cx="540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rot="5400000">
            <a:off x="431684" y="2591799"/>
            <a:ext cx="720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791640" y="2610017"/>
            <a:ext cx="540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7792" y="246600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간편법</a:t>
            </a:r>
            <a:endParaRPr lang="ko-KR" altLang="en-US" sz="1400" dirty="0"/>
          </a:p>
        </p:txBody>
      </p:sp>
      <p:cxnSp>
        <p:nvCxnSpPr>
          <p:cNvPr id="25" name="직선 화살표 연결선 24"/>
          <p:cNvCxnSpPr/>
          <p:nvPr/>
        </p:nvCxnSpPr>
        <p:spPr>
          <a:xfrm>
            <a:off x="791640" y="3356992"/>
            <a:ext cx="540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792" y="320401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엄밀법</a:t>
            </a:r>
            <a:endParaRPr lang="ko-KR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887492" y="5769692"/>
            <a:ext cx="7360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수위 </a:t>
            </a:r>
            <a:r>
              <a:rPr lang="en-US" altLang="ko-KR" sz="1100" dirty="0" smtClean="0"/>
              <a:t>(m)</a:t>
            </a:r>
            <a:endParaRPr lang="ko-KR" alt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1034643" y="449119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안전율</a:t>
            </a:r>
            <a:endParaRPr lang="ko-KR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457200" y="274638"/>
            <a:ext cx="3826768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배수층</a:t>
            </a:r>
            <a:r>
              <a:rPr lang="ko-KR" altLang="en-US" sz="32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에 따른 수위변화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 배수층이 없을 때 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수위 </a:t>
            </a:r>
            <a:r>
              <a:rPr lang="en-US" altLang="ko-KR" dirty="0" smtClean="0"/>
              <a:t>9m </a:t>
            </a:r>
            <a:r>
              <a:rPr lang="ko-KR" altLang="en-US" dirty="0" smtClean="0"/>
              <a:t>경우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183165" y="2134800"/>
            <a:ext cx="8564835" cy="3652534"/>
            <a:chOff x="183165" y="2134800"/>
            <a:chExt cx="8564835" cy="3652534"/>
          </a:xfrm>
        </p:grpSpPr>
        <p:pic>
          <p:nvPicPr>
            <p:cNvPr id="4098" name="Picture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00" y="2134800"/>
              <a:ext cx="8496000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914686" y="5510335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107504" y="3024135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457200" y="274638"/>
            <a:ext cx="3826768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배수층</a:t>
            </a:r>
            <a:r>
              <a:rPr lang="ko-KR" altLang="en-US" sz="32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에 따른 수위변화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 배수층이 있을 때 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수위 </a:t>
            </a:r>
            <a:r>
              <a:rPr lang="en-US" altLang="ko-KR" dirty="0" smtClean="0"/>
              <a:t>9m </a:t>
            </a:r>
            <a:r>
              <a:rPr lang="ko-KR" altLang="en-US" dirty="0" smtClean="0"/>
              <a:t>경우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183165" y="2134800"/>
            <a:ext cx="8564835" cy="3652534"/>
            <a:chOff x="183165" y="2134800"/>
            <a:chExt cx="8564835" cy="3652534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00" y="2134800"/>
              <a:ext cx="8496000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914686" y="5510335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107504" y="2997240"/>
              <a:ext cx="428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(m)</a:t>
              </a:r>
              <a:endParaRPr lang="ko-KR" altLang="en-US" sz="1200" dirty="0"/>
            </a:p>
          </p:txBody>
        </p:sp>
      </p:grpSp>
      <p:cxnSp>
        <p:nvCxnSpPr>
          <p:cNvPr id="10" name="직선 화살표 연결선 9"/>
          <p:cNvCxnSpPr/>
          <p:nvPr/>
        </p:nvCxnSpPr>
        <p:spPr>
          <a:xfrm rot="16200000" flipH="1">
            <a:off x="1763688" y="3284984"/>
            <a:ext cx="360040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03017" y="2700243"/>
            <a:ext cx="12170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err="1" smtClean="0"/>
              <a:t>배수층</a:t>
            </a:r>
            <a:r>
              <a:rPr lang="ko-KR" altLang="en-US" sz="1100" dirty="0" smtClean="0"/>
              <a:t> 투수계수</a:t>
            </a:r>
            <a:endParaRPr lang="en-US" altLang="ko-KR" sz="1100" dirty="0" smtClean="0"/>
          </a:p>
          <a:p>
            <a:pPr>
              <a:lnSpc>
                <a:spcPct val="150000"/>
              </a:lnSpc>
            </a:pPr>
            <a:r>
              <a:rPr lang="en-US" altLang="ko-KR" sz="1100" dirty="0" smtClean="0"/>
              <a:t>: 1x10</a:t>
            </a:r>
            <a:r>
              <a:rPr lang="en-US" altLang="ko-KR" sz="1100" baseline="30000" dirty="0" smtClean="0"/>
              <a:t>1</a:t>
            </a:r>
            <a:r>
              <a:rPr lang="en-US" altLang="ko-KR" sz="1100" dirty="0" smtClean="0"/>
              <a:t> m/sec</a:t>
            </a:r>
            <a:endParaRPr lang="ko-KR" altLang="en-US" sz="11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4523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직선 화살표 연결선 6"/>
          <p:cNvCxnSpPr>
            <a:stCxn id="8" idx="1"/>
          </p:cNvCxnSpPr>
          <p:nvPr/>
        </p:nvCxnSpPr>
        <p:spPr>
          <a:xfrm rot="10800000" flipV="1">
            <a:off x="2915816" y="3685674"/>
            <a:ext cx="360040" cy="3135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5856" y="3501008"/>
            <a:ext cx="6480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선</a:t>
            </a:r>
            <a:r>
              <a:rPr lang="ko-KR" altLang="en-US" dirty="0">
                <a:solidFill>
                  <a:schemeClr val="accent2"/>
                </a:solidFill>
              </a:rPr>
              <a:t>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32194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직선 화살표 연결선 13"/>
          <p:cNvCxnSpPr>
            <a:stCxn id="15" idx="1"/>
          </p:cNvCxnSpPr>
          <p:nvPr/>
        </p:nvCxnSpPr>
        <p:spPr>
          <a:xfrm rot="10800000" flipV="1">
            <a:off x="3329935" y="3388677"/>
            <a:ext cx="360040" cy="3135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89975" y="3204011"/>
            <a:ext cx="6480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선</a:t>
            </a:r>
            <a:r>
              <a:rPr lang="ko-KR" altLang="en-US" dirty="0">
                <a:solidFill>
                  <a:schemeClr val="accent2"/>
                </a:solidFill>
              </a:rPr>
              <a:t>택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48473" y="3284984"/>
            <a:ext cx="1872208" cy="360040"/>
          </a:xfrm>
          <a:prstGeom prst="roundRect">
            <a:avLst/>
          </a:prstGeom>
          <a:noFill/>
          <a:ln w="25400" cmpd="sng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644008" y="2492896"/>
            <a:ext cx="316835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SLOPE/W : </a:t>
            </a:r>
            <a:r>
              <a:rPr lang="ko-KR" altLang="en-US" dirty="0" smtClean="0"/>
              <a:t>사면안정성 해석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 smtClean="0"/>
              <a:t>SEEP/W : </a:t>
            </a:r>
            <a:r>
              <a:rPr lang="ko-KR" altLang="en-US" dirty="0" err="1" smtClean="0"/>
              <a:t>침투류</a:t>
            </a:r>
            <a:r>
              <a:rPr lang="ko-KR" altLang="en-US" dirty="0" smtClean="0"/>
              <a:t> 해석</a:t>
            </a:r>
            <a:endParaRPr lang="ko-KR" altLang="en-US" dirty="0"/>
          </a:p>
        </p:txBody>
      </p:sp>
      <p:sp>
        <p:nvSpPr>
          <p:cNvPr id="12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프로그램 실행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1" animBg="1"/>
      <p:bldP spid="16" grpId="0" animBg="1"/>
      <p:bldP spid="16" grpId="1" animBg="1"/>
      <p:bldP spid="16" grpId="2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SLOPE/W</a:t>
            </a:r>
            <a:br>
              <a:rPr lang="en-US" altLang="ko-KR" dirty="0" smtClean="0">
                <a:solidFill>
                  <a:schemeClr val="tx1"/>
                </a:solidFill>
              </a:rPr>
            </a:b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사면안정성 해석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_x110017784" descr="EMB00000a6c7e1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200000" cy="43200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260032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636912"/>
            <a:ext cx="27146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화살표 연결선 9"/>
          <p:cNvCxnSpPr>
            <a:stCxn id="11" idx="1"/>
          </p:cNvCxnSpPr>
          <p:nvPr/>
        </p:nvCxnSpPr>
        <p:spPr>
          <a:xfrm rot="10800000" flipV="1">
            <a:off x="4292933" y="4279341"/>
            <a:ext cx="360040" cy="3135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52973" y="4094675"/>
            <a:ext cx="6480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선</a:t>
            </a:r>
            <a:r>
              <a:rPr lang="ko-KR" altLang="en-US" dirty="0">
                <a:solidFill>
                  <a:schemeClr val="accent2"/>
                </a:solidFill>
              </a:rPr>
              <a:t>택</a:t>
            </a:r>
          </a:p>
        </p:txBody>
      </p:sp>
      <p:sp>
        <p:nvSpPr>
          <p:cNvPr id="9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초기설정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292080" y="2636912"/>
            <a:ext cx="266429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작업화면의 크기를 결정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길이의 단위를 선택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초기설정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28765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4139952" y="4725144"/>
            <a:ext cx="32403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물의 단위중량 입력</a:t>
            </a:r>
            <a:r>
              <a:rPr lang="en-US" altLang="ko-KR" dirty="0" smtClean="0"/>
              <a:t>(default)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작업공간에 대한 스케일 설정</a:t>
            </a:r>
            <a:endParaRPr lang="en-US" altLang="ko-KR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51149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초기설정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00" y="1483200"/>
            <a:ext cx="29051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36912"/>
            <a:ext cx="21812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5004048" y="2690990"/>
            <a:ext cx="37444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모델링의 편의를 위한 격자망 생성</a:t>
            </a:r>
            <a:endParaRPr lang="en-US" altLang="ko-KR" dirty="0" smtClean="0"/>
          </a:p>
        </p:txBody>
      </p:sp>
      <p:cxnSp>
        <p:nvCxnSpPr>
          <p:cNvPr id="8" name="직선 화살표 연결선 7"/>
          <p:cNvCxnSpPr/>
          <p:nvPr/>
        </p:nvCxnSpPr>
        <p:spPr>
          <a:xfrm rot="5400000" flipH="1" flipV="1">
            <a:off x="3419872" y="4221088"/>
            <a:ext cx="504056" cy="50405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9832" y="4797152"/>
            <a:ext cx="6480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</a:rPr>
              <a:t>선</a:t>
            </a:r>
            <a:r>
              <a:rPr lang="ko-KR" altLang="en-US" dirty="0">
                <a:solidFill>
                  <a:schemeClr val="accent2"/>
                </a:solidFill>
              </a:rPr>
              <a:t>택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 rot="16200000" flipV="1">
            <a:off x="2915816" y="4293096"/>
            <a:ext cx="504056" cy="36004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2"/>
          <p:cNvSpPr txBox="1">
            <a:spLocks/>
          </p:cNvSpPr>
          <p:nvPr/>
        </p:nvSpPr>
        <p:spPr>
          <a:xfrm>
            <a:off x="457200" y="274638"/>
            <a:ext cx="2962672" cy="7060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초기설정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0928"/>
            <a:ext cx="4762500" cy="329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762500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6225</TotalTime>
  <Words>426</Words>
  <Application>Microsoft Office PowerPoint</Application>
  <PresentationFormat>화면 슬라이드 쇼(4:3)</PresentationFormat>
  <Paragraphs>198</Paragraphs>
  <Slides>38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광장</vt:lpstr>
      <vt:lpstr>지반구조물 설계 (사면/침투류 해석)</vt:lpstr>
      <vt:lpstr>프로그램 설치</vt:lpstr>
      <vt:lpstr>프로그램 설치</vt:lpstr>
      <vt:lpstr>슬라이드 4</vt:lpstr>
      <vt:lpstr>SLOPE/W (사면안정성 해석)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SEEP/W (침투류 해석)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SLOPE/W 와 SEEP/W 연동해석</vt:lpstr>
      <vt:lpstr>슬라이드 33</vt:lpstr>
      <vt:lpstr>슬라이드 34</vt:lpstr>
      <vt:lpstr>슬라이드 35</vt:lpstr>
      <vt:lpstr>슬라이드 36</vt:lpstr>
      <vt:lpstr>슬라이드 37</vt:lpstr>
      <vt:lpstr>슬라이드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지반구조물 설계 (사면안정 해석)</dc:title>
  <dc:creator>yun</dc:creator>
  <cp:lastModifiedBy>yun</cp:lastModifiedBy>
  <cp:revision>172</cp:revision>
  <dcterms:created xsi:type="dcterms:W3CDTF">2010-07-26T10:46:00Z</dcterms:created>
  <dcterms:modified xsi:type="dcterms:W3CDTF">2010-11-17T12:54:16Z</dcterms:modified>
</cp:coreProperties>
</file>