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5" r:id="rId2"/>
    <p:sldId id="257" r:id="rId3"/>
    <p:sldId id="258" r:id="rId4"/>
    <p:sldId id="260" r:id="rId5"/>
    <p:sldId id="261" r:id="rId6"/>
    <p:sldId id="262" r:id="rId7"/>
    <p:sldId id="263" r:id="rId8"/>
    <p:sldId id="276" r:id="rId9"/>
    <p:sldId id="270" r:id="rId10"/>
    <p:sldId id="271" r:id="rId11"/>
    <p:sldId id="273" r:id="rId12"/>
    <p:sldId id="272" r:id="rId13"/>
    <p:sldId id="265" r:id="rId14"/>
    <p:sldId id="266" r:id="rId15"/>
    <p:sldId id="274" r:id="rId16"/>
    <p:sldId id="267" r:id="rId17"/>
    <p:sldId id="268" r:id="rId18"/>
    <p:sldId id="259" r:id="rId19"/>
    <p:sldId id="269" r:id="rId20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415" autoAdjust="0"/>
    <p:restoredTop sz="94655" autoAdjust="0"/>
  </p:normalViewPr>
  <p:slideViewPr>
    <p:cSldViewPr>
      <p:cViewPr varScale="1">
        <p:scale>
          <a:sx n="87" d="100"/>
          <a:sy n="87" d="100"/>
        </p:scale>
        <p:origin x="-72" y="-3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직사각형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직사각형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28" name="날짜 개체 틀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3D0350AE-C82B-4692-B6AA-226DF00175CE}" type="datetimeFigureOut">
              <a:rPr lang="ko-KR" altLang="en-US" smtClean="0"/>
              <a:pPr/>
              <a:t>2011-11-15</a:t>
            </a:fld>
            <a:endParaRPr lang="ko-KR" altLang="en-US"/>
          </a:p>
        </p:txBody>
      </p:sp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808FA9A-BB1D-4992-9F7A-28E0E7AD348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350AE-C82B-4692-B6AA-226DF00175CE}" type="datetimeFigureOut">
              <a:rPr lang="ko-KR" altLang="en-US" smtClean="0"/>
              <a:pPr/>
              <a:t>2011-11-15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8FA9A-BB1D-4992-9F7A-28E0E7AD348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3D0350AE-C82B-4692-B6AA-226DF00175CE}" type="datetimeFigureOut">
              <a:rPr lang="ko-KR" altLang="en-US" smtClean="0"/>
              <a:pPr/>
              <a:t>2011-11-15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7" name="직사각형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808FA9A-BB1D-4992-9F7A-28E0E7AD348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350AE-C82B-4692-B6AA-226DF00175CE}" type="datetimeFigureOut">
              <a:rPr lang="ko-KR" altLang="en-US" smtClean="0"/>
              <a:pPr/>
              <a:t>2011-11-15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808FA9A-BB1D-4992-9F7A-28E0E7AD3486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내용 개체 틀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7" name="직사각형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2" name="날짜 개체 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350AE-C82B-4692-B6AA-226DF00175CE}" type="datetimeFigureOut">
              <a:rPr lang="ko-KR" altLang="en-US" smtClean="0"/>
              <a:pPr/>
              <a:t>2011-11-15</a:t>
            </a:fld>
            <a:endParaRPr lang="ko-KR" altLang="en-US"/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F808FA9A-BB1D-4992-9F7A-28E0E7AD3486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4" name="바닥글 개체 틀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8" name="날짜 개체 틀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D0350AE-C82B-4692-B6AA-226DF00175CE}" type="datetimeFigureOut">
              <a:rPr lang="ko-KR" altLang="en-US" smtClean="0"/>
              <a:pPr/>
              <a:t>2011-11-15</a:t>
            </a:fld>
            <a:endParaRPr lang="ko-KR" altLang="en-US"/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808FA9A-BB1D-4992-9F7A-28E0E7AD3486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2" name="바닥글 개체 틀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3" name="내용 개체 틀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0" name="날짜 개체 틀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D0350AE-C82B-4692-B6AA-226DF00175CE}" type="datetimeFigureOut">
              <a:rPr lang="ko-KR" altLang="en-US" smtClean="0"/>
              <a:pPr/>
              <a:t>2011-11-15</a:t>
            </a:fld>
            <a:endParaRPr lang="ko-KR" altLang="en-US"/>
          </a:p>
        </p:txBody>
      </p:sp>
      <p:sp>
        <p:nvSpPr>
          <p:cNvPr id="12" name="슬라이드 번호 개체 틀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808FA9A-BB1D-4992-9F7A-28E0E7AD3486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4" name="바닥글 개체 틀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ko-KR" altLang="en-US"/>
          </a:p>
        </p:txBody>
      </p:sp>
      <p:sp>
        <p:nvSpPr>
          <p:cNvPr id="16" name="텍스트 개체 틀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15" name="텍스트 개체 틀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350AE-C82B-4692-B6AA-226DF00175CE}" type="datetimeFigureOut">
              <a:rPr lang="ko-KR" altLang="en-US" smtClean="0"/>
              <a:pPr/>
              <a:t>2011-11-15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808FA9A-BB1D-4992-9F7A-28E0E7AD348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350AE-C82B-4692-B6AA-226DF00175CE}" type="datetimeFigureOut">
              <a:rPr lang="ko-KR" altLang="en-US" smtClean="0"/>
              <a:pPr/>
              <a:t>2011-11-15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808FA9A-BB1D-4992-9F7A-28E0E7AD348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350AE-C82B-4692-B6AA-226DF00175CE}" type="datetimeFigureOut">
              <a:rPr lang="ko-KR" altLang="en-US" smtClean="0"/>
              <a:pPr/>
              <a:t>2011-11-15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808FA9A-BB1D-4992-9F7A-28E0E7AD3486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8" name="직사각형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직사각형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1" name="직사각형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날짜 개체 틀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3D0350AE-C82B-4692-B6AA-226DF00175CE}" type="datetimeFigureOut">
              <a:rPr lang="ko-KR" altLang="en-US" smtClean="0"/>
              <a:pPr/>
              <a:t>2011-11-15</a:t>
            </a:fld>
            <a:endParaRPr lang="ko-KR" altLang="en-US"/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F808FA9A-BB1D-4992-9F7A-28E0E7AD3486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4" name="바닥글 개체 틀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14" name="날짜 개체 틀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D0350AE-C82B-4692-B6AA-226DF00175CE}" type="datetimeFigureOut">
              <a:rPr lang="ko-KR" altLang="en-US" smtClean="0"/>
              <a:pPr/>
              <a:t>2011-11-15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7" name="직사각형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808FA9A-BB1D-4992-9F7A-28E0E7AD348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1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1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1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1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1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1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1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1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1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1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0891" b="4874"/>
          <a:stretch/>
        </p:blipFill>
        <p:spPr>
          <a:xfrm>
            <a:off x="0" y="-14088"/>
            <a:ext cx="9144001" cy="6872088"/>
          </a:xfrm>
          <a:prstGeom prst="rect">
            <a:avLst/>
          </a:prstGeom>
        </p:spPr>
      </p:pic>
      <p:sp>
        <p:nvSpPr>
          <p:cNvPr id="6" name="모서리가 둥근 직사각형 5"/>
          <p:cNvSpPr/>
          <p:nvPr/>
        </p:nvSpPr>
        <p:spPr>
          <a:xfrm>
            <a:off x="4000496" y="1714488"/>
            <a:ext cx="5072098" cy="4500594"/>
          </a:xfrm>
          <a:prstGeom prst="round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4668237" y="2640563"/>
            <a:ext cx="375776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-윤고딕330" pitchFamily="18" charset="-127"/>
                <a:ea typeface="-윤고딕330" pitchFamily="18" charset="-127"/>
              </a:rPr>
              <a:t>2011. 11. 15</a:t>
            </a:r>
          </a:p>
          <a:p>
            <a:r>
              <a:rPr lang="ko-KR" altLang="en-US" sz="4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-윤고딕330" pitchFamily="18" charset="-127"/>
                <a:ea typeface="-윤고딕330" pitchFamily="18" charset="-127"/>
              </a:rPr>
              <a:t>뼛속까지 토목</a:t>
            </a:r>
            <a:endParaRPr lang="ko-KR" altLang="en-US" sz="44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44578" y="1862969"/>
            <a:ext cx="413446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-윤고딕330" pitchFamily="18" charset="-127"/>
                <a:ea typeface="-윤고딕330" pitchFamily="18" charset="-127"/>
              </a:rPr>
              <a:t>횡단측</a:t>
            </a:r>
            <a:r>
              <a:rPr lang="ko-KR" altLang="en-US" sz="4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-윤고딕330" pitchFamily="18" charset="-127"/>
                <a:ea typeface="-윤고딕330" pitchFamily="18" charset="-127"/>
              </a:rPr>
              <a:t>량</a:t>
            </a:r>
            <a:r>
              <a:rPr lang="ko-KR" altLang="en-US" sz="4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-윤고딕330" pitchFamily="18" charset="-127"/>
                <a:ea typeface="-윤고딕330" pitchFamily="18" charset="-127"/>
              </a:rPr>
              <a:t>보고서</a:t>
            </a:r>
            <a:endParaRPr lang="ko-KR" altLang="en-US" sz="28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5715008" y="4277682"/>
            <a:ext cx="3143272" cy="17945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solidFill>
                  <a:schemeClr val="bg1"/>
                </a:solidFill>
              </a:rPr>
              <a:t>20425716   </a:t>
            </a:r>
            <a:r>
              <a:rPr lang="ko-KR" altLang="en-US" sz="2000" dirty="0" smtClean="0">
                <a:solidFill>
                  <a:schemeClr val="bg1"/>
                </a:solidFill>
              </a:rPr>
              <a:t>정 성 실</a:t>
            </a:r>
            <a:endParaRPr lang="en-US" altLang="ko-KR" sz="2000" dirty="0" smtClean="0">
              <a:solidFill>
                <a:schemeClr val="bg1"/>
              </a:solidFill>
            </a:endParaRPr>
          </a:p>
          <a:p>
            <a:pPr algn="ctr"/>
            <a:r>
              <a:rPr lang="en-US" altLang="ko-KR" sz="2000" dirty="0" smtClean="0">
                <a:solidFill>
                  <a:schemeClr val="bg1"/>
                </a:solidFill>
              </a:rPr>
              <a:t>20627543   </a:t>
            </a:r>
            <a:r>
              <a:rPr lang="ko-KR" altLang="en-US" sz="2000" dirty="0" smtClean="0">
                <a:solidFill>
                  <a:schemeClr val="bg1"/>
                </a:solidFill>
              </a:rPr>
              <a:t>김 지 현</a:t>
            </a:r>
            <a:endParaRPr lang="en-US" altLang="ko-KR" sz="2000" dirty="0" smtClean="0">
              <a:solidFill>
                <a:schemeClr val="bg1"/>
              </a:solidFill>
            </a:endParaRPr>
          </a:p>
          <a:p>
            <a:pPr algn="ctr"/>
            <a:r>
              <a:rPr lang="en-US" altLang="ko-KR" sz="2000" dirty="0" smtClean="0">
                <a:solidFill>
                  <a:schemeClr val="bg1"/>
                </a:solidFill>
              </a:rPr>
              <a:t>20627886   </a:t>
            </a:r>
            <a:r>
              <a:rPr lang="ko-KR" altLang="en-US" sz="2000" dirty="0" smtClean="0">
                <a:solidFill>
                  <a:schemeClr val="bg1"/>
                </a:solidFill>
              </a:rPr>
              <a:t>장 지 석</a:t>
            </a:r>
            <a:endParaRPr lang="en-US" altLang="ko-KR" sz="2000" dirty="0" smtClean="0">
              <a:solidFill>
                <a:schemeClr val="bg1"/>
              </a:solidFill>
            </a:endParaRPr>
          </a:p>
          <a:p>
            <a:pPr algn="ctr"/>
            <a:r>
              <a:rPr lang="en-US" altLang="ko-KR" sz="2000" dirty="0" smtClean="0">
                <a:solidFill>
                  <a:schemeClr val="bg1"/>
                </a:solidFill>
              </a:rPr>
              <a:t>20726295   </a:t>
            </a:r>
            <a:r>
              <a:rPr lang="ko-KR" altLang="en-US" sz="2000" dirty="0" smtClean="0">
                <a:solidFill>
                  <a:schemeClr val="bg1"/>
                </a:solidFill>
              </a:rPr>
              <a:t>김 기 일</a:t>
            </a:r>
            <a:endParaRPr lang="en-US" altLang="ko-KR" sz="2000" dirty="0" smtClean="0">
              <a:solidFill>
                <a:schemeClr val="bg1"/>
              </a:solidFill>
            </a:endParaRPr>
          </a:p>
          <a:p>
            <a:pPr algn="ctr"/>
            <a:r>
              <a:rPr lang="en-US" altLang="ko-KR" sz="2000" dirty="0" smtClean="0">
                <a:solidFill>
                  <a:schemeClr val="bg1"/>
                </a:solidFill>
              </a:rPr>
              <a:t>20726240   </a:t>
            </a:r>
            <a:r>
              <a:rPr lang="ko-KR" altLang="en-US" sz="2000" dirty="0" smtClean="0">
                <a:solidFill>
                  <a:schemeClr val="bg1"/>
                </a:solidFill>
              </a:rPr>
              <a:t>정 경 </a:t>
            </a:r>
            <a:r>
              <a:rPr lang="ko-KR" altLang="en-US" sz="2000" dirty="0" err="1" smtClean="0">
                <a:solidFill>
                  <a:schemeClr val="bg1"/>
                </a:solidFill>
              </a:rPr>
              <a:t>락</a:t>
            </a:r>
            <a:endParaRPr lang="en-US" altLang="ko-KR" sz="2000" dirty="0" smtClean="0">
              <a:solidFill>
                <a:schemeClr val="bg1"/>
              </a:solidFill>
            </a:endParaRPr>
          </a:p>
          <a:p>
            <a:pPr algn="ctr"/>
            <a:r>
              <a:rPr lang="en-US" altLang="ko-KR" sz="2000" dirty="0" smtClean="0">
                <a:solidFill>
                  <a:schemeClr val="bg1"/>
                </a:solidFill>
              </a:rPr>
              <a:t>20926338   </a:t>
            </a:r>
            <a:r>
              <a:rPr lang="ko-KR" altLang="en-US" sz="2000" dirty="0" smtClean="0">
                <a:solidFill>
                  <a:schemeClr val="bg1"/>
                </a:solidFill>
              </a:rPr>
              <a:t>김 승 현</a:t>
            </a:r>
            <a:endParaRPr lang="ko-KR" alt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53742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2011-11-04 10.54.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7984" y="729000"/>
            <a:ext cx="4050000" cy="540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019"/>
            <a:ext cx="946538" cy="946538"/>
          </a:xfrm>
          <a:prstGeom prst="rect">
            <a:avLst/>
          </a:prstGeom>
        </p:spPr>
      </p:pic>
      <p:pic>
        <p:nvPicPr>
          <p:cNvPr id="11" name="그림 10" descr="2011-11-04 10.54.4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98464" y="729000"/>
            <a:ext cx="4050000" cy="540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 descr="2011-11-04 10.54.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693296"/>
            <a:ext cx="4050000" cy="540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019"/>
            <a:ext cx="946538" cy="946538"/>
          </a:xfrm>
          <a:prstGeom prst="rect">
            <a:avLst/>
          </a:prstGeom>
        </p:spPr>
      </p:pic>
      <p:pic>
        <p:nvPicPr>
          <p:cNvPr id="10" name="그림 9" descr="2011-11-04 10.55.0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692696"/>
            <a:ext cx="4050000" cy="540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 rot="16200000">
            <a:off x="-2754559" y="3303239"/>
            <a:ext cx="5760640" cy="25152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 rot="16200000">
            <a:off x="6137922" y="3303831"/>
            <a:ext cx="5760640" cy="2515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-2" y="-1"/>
            <a:ext cx="9144001" cy="54867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-3" y="6309911"/>
            <a:ext cx="9144001" cy="54867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019"/>
            <a:ext cx="946538" cy="946538"/>
          </a:xfrm>
          <a:prstGeom prst="rect">
            <a:avLst/>
          </a:prstGeom>
        </p:spPr>
      </p:pic>
      <p:pic>
        <p:nvPicPr>
          <p:cNvPr id="9" name="그림 8" descr="2011-11-04 10.55.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2240" y="620688"/>
            <a:ext cx="4320000" cy="56166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0891" b="17151"/>
          <a:stretch/>
        </p:blipFill>
        <p:spPr>
          <a:xfrm>
            <a:off x="971600" y="1988840"/>
            <a:ext cx="4422713" cy="2894876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직사각형 2"/>
          <p:cNvSpPr/>
          <p:nvPr/>
        </p:nvSpPr>
        <p:spPr>
          <a:xfrm>
            <a:off x="-1" y="1988840"/>
            <a:ext cx="971601" cy="289487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5394313" y="1993966"/>
            <a:ext cx="3749688" cy="289487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6029578" y="2996952"/>
            <a:ext cx="26468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8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-윤고딕330" pitchFamily="18" charset="-127"/>
                <a:ea typeface="-윤고딕330" pitchFamily="18" charset="-127"/>
              </a:rPr>
              <a:t>횡단면도</a:t>
            </a:r>
            <a:endParaRPr lang="ko-KR" altLang="en-US" sz="48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/>
              </a:solidFill>
              <a:latin typeface="-윤고딕330" pitchFamily="18" charset="-127"/>
              <a:ea typeface="-윤고딕330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375212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 rot="16200000">
            <a:off x="-2754559" y="3303239"/>
            <a:ext cx="5760640" cy="25152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 rot="16200000">
            <a:off x="6137922" y="3303831"/>
            <a:ext cx="5760640" cy="2515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-2" y="-1"/>
            <a:ext cx="9144001" cy="54867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-3" y="6309911"/>
            <a:ext cx="9144001" cy="54867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714356"/>
            <a:ext cx="5929354" cy="518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019"/>
            <a:ext cx="946538" cy="946538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43702" y="714356"/>
            <a:ext cx="2071702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8017754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 rot="16200000">
            <a:off x="-2754559" y="3303239"/>
            <a:ext cx="5760640" cy="25152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 rot="16200000">
            <a:off x="6137922" y="3303831"/>
            <a:ext cx="5760640" cy="2515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-2" y="-1"/>
            <a:ext cx="9144001" cy="54867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-3" y="6309911"/>
            <a:ext cx="9144001" cy="54867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642918"/>
            <a:ext cx="5980624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019"/>
            <a:ext cx="946538" cy="946538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43702" y="642918"/>
            <a:ext cx="2071702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8017754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0891" b="17151"/>
          <a:stretch/>
        </p:blipFill>
        <p:spPr>
          <a:xfrm>
            <a:off x="971600" y="1988839"/>
            <a:ext cx="4422713" cy="2894876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직사각형 2"/>
          <p:cNvSpPr/>
          <p:nvPr/>
        </p:nvSpPr>
        <p:spPr>
          <a:xfrm>
            <a:off x="-1" y="1988840"/>
            <a:ext cx="971601" cy="289487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5394313" y="1993966"/>
            <a:ext cx="3749688" cy="289487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6479434" y="2958043"/>
            <a:ext cx="16209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8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-윤고딕330" pitchFamily="18" charset="-127"/>
                <a:ea typeface="-윤고딕330" pitchFamily="18" charset="-127"/>
              </a:rPr>
              <a:t>고 찰</a:t>
            </a:r>
            <a:endParaRPr lang="ko-KR" altLang="en-US" sz="48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/>
              </a:solidFill>
              <a:latin typeface="-윤고딕330" pitchFamily="18" charset="-127"/>
              <a:ea typeface="-윤고딕330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414788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 rot="16200000">
            <a:off x="-2754559" y="3303239"/>
            <a:ext cx="5760640" cy="25152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 rot="16200000">
            <a:off x="6137922" y="3303831"/>
            <a:ext cx="5760640" cy="2515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-2" y="-1"/>
            <a:ext cx="9144001" cy="54867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-3" y="6309911"/>
            <a:ext cx="9144001" cy="54867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019"/>
            <a:ext cx="946538" cy="946538"/>
          </a:xfrm>
          <a:prstGeom prst="rect">
            <a:avLst/>
          </a:prstGeom>
        </p:spPr>
      </p:pic>
      <p:sp>
        <p:nvSpPr>
          <p:cNvPr id="11" name="직사각형 10"/>
          <p:cNvSpPr/>
          <p:nvPr/>
        </p:nvSpPr>
        <p:spPr>
          <a:xfrm>
            <a:off x="395536" y="908720"/>
            <a:ext cx="8352928" cy="51125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3200" dirty="0" smtClean="0">
                <a:solidFill>
                  <a:schemeClr val="tx1"/>
                </a:solidFill>
              </a:rPr>
              <a:t>※ </a:t>
            </a:r>
            <a:r>
              <a:rPr lang="ko-KR" altLang="en-US" sz="3200" dirty="0" smtClean="0">
                <a:solidFill>
                  <a:schemeClr val="tx1"/>
                </a:solidFill>
              </a:rPr>
              <a:t>횡단측점에 </a:t>
            </a:r>
            <a:r>
              <a:rPr lang="ko-KR" altLang="en-US" sz="3200" dirty="0" err="1" smtClean="0">
                <a:solidFill>
                  <a:schemeClr val="tx1"/>
                </a:solidFill>
              </a:rPr>
              <a:t>표척을</a:t>
            </a:r>
            <a:r>
              <a:rPr lang="ko-KR" altLang="en-US" sz="3200" dirty="0" smtClean="0">
                <a:solidFill>
                  <a:schemeClr val="tx1"/>
                </a:solidFill>
              </a:rPr>
              <a:t> </a:t>
            </a:r>
            <a:r>
              <a:rPr lang="ko-KR" altLang="en-US" sz="3200" dirty="0" err="1" smtClean="0">
                <a:solidFill>
                  <a:schemeClr val="tx1"/>
                </a:solidFill>
              </a:rPr>
              <a:t>세울때</a:t>
            </a:r>
            <a:r>
              <a:rPr lang="ko-KR" altLang="en-US" sz="3200" dirty="0" smtClean="0">
                <a:solidFill>
                  <a:schemeClr val="tx1"/>
                </a:solidFill>
              </a:rPr>
              <a:t> 수풀이 우거져서 어려움이 있었습니다</a:t>
            </a:r>
            <a:r>
              <a:rPr lang="en-US" altLang="ko-KR" sz="3200" dirty="0" smtClean="0">
                <a:solidFill>
                  <a:schemeClr val="tx1"/>
                </a:solidFill>
              </a:rPr>
              <a:t>.</a:t>
            </a:r>
          </a:p>
          <a:p>
            <a:endParaRPr lang="en-US" altLang="ko-KR" sz="3200" dirty="0" smtClean="0">
              <a:solidFill>
                <a:schemeClr val="tx1"/>
              </a:solidFill>
            </a:endParaRPr>
          </a:p>
          <a:p>
            <a:endParaRPr lang="en-US" altLang="ko-KR" sz="3200" dirty="0" smtClean="0">
              <a:solidFill>
                <a:schemeClr val="tx1"/>
              </a:solidFill>
            </a:endParaRPr>
          </a:p>
          <a:p>
            <a:r>
              <a:rPr lang="en-US" altLang="ko-KR" sz="3200" dirty="0" smtClean="0">
                <a:solidFill>
                  <a:schemeClr val="tx1"/>
                </a:solidFill>
              </a:rPr>
              <a:t>※ </a:t>
            </a:r>
            <a:r>
              <a:rPr lang="ko-KR" altLang="en-US" sz="3200" dirty="0" smtClean="0">
                <a:solidFill>
                  <a:schemeClr val="tx1"/>
                </a:solidFill>
              </a:rPr>
              <a:t>벌이나 벌레가 많이 있어서 측량을 하는데 어려움이 있었습니다</a:t>
            </a:r>
            <a:r>
              <a:rPr lang="en-US" altLang="ko-KR" sz="3200" dirty="0" smtClean="0">
                <a:solidFill>
                  <a:schemeClr val="tx1"/>
                </a:solidFill>
              </a:rPr>
              <a:t>.</a:t>
            </a:r>
          </a:p>
          <a:p>
            <a:endParaRPr lang="en-US" altLang="ko-KR" sz="3200" dirty="0" smtClean="0">
              <a:solidFill>
                <a:schemeClr val="tx1"/>
              </a:solidFill>
            </a:endParaRPr>
          </a:p>
          <a:p>
            <a:endParaRPr lang="en-US" altLang="ko-KR" sz="3200" dirty="0" smtClean="0">
              <a:solidFill>
                <a:schemeClr val="tx1"/>
              </a:solidFill>
            </a:endParaRPr>
          </a:p>
          <a:p>
            <a:r>
              <a:rPr lang="en-US" altLang="ko-KR" sz="3200" dirty="0" smtClean="0">
                <a:solidFill>
                  <a:schemeClr val="tx1"/>
                </a:solidFill>
              </a:rPr>
              <a:t>※ </a:t>
            </a:r>
            <a:r>
              <a:rPr lang="ko-KR" altLang="en-US" sz="3200" dirty="0" smtClean="0">
                <a:solidFill>
                  <a:schemeClr val="tx1"/>
                </a:solidFill>
              </a:rPr>
              <a:t>레벨을 세우기 전 적절한 위치를 선정하기 좀 어려웠습니다</a:t>
            </a:r>
            <a:r>
              <a:rPr lang="en-US" altLang="ko-KR" sz="3200" dirty="0" smtClean="0">
                <a:solidFill>
                  <a:schemeClr val="tx1"/>
                </a:solidFill>
              </a:rPr>
              <a:t>.</a:t>
            </a:r>
            <a:endParaRPr lang="ko-KR" alt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439242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6667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-1" y="1988840"/>
            <a:ext cx="9144001" cy="2894875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6143636" y="2928934"/>
            <a:ext cx="12458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40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-윤고딕330" pitchFamily="18" charset="-127"/>
                <a:ea typeface="-윤고딕330" pitchFamily="18" charset="-127"/>
              </a:rPr>
              <a:t>Q&amp;A</a:t>
            </a:r>
            <a:endParaRPr lang="ko-KR" altLang="en-US" sz="40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/>
              </a:solidFill>
              <a:latin typeface="-윤고딕330" pitchFamily="18" charset="-127"/>
              <a:ea typeface="-윤고딕330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090690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6667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0" y="2000240"/>
            <a:ext cx="9144001" cy="2894875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4929190" y="2357430"/>
            <a:ext cx="341952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altLang="ko-KR" sz="4000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/>
              </a:solidFill>
              <a:latin typeface="-윤고딕330" pitchFamily="18" charset="-127"/>
              <a:ea typeface="-윤고딕330" pitchFamily="18" charset="-127"/>
            </a:endParaRPr>
          </a:p>
          <a:p>
            <a:pPr algn="ctr"/>
            <a:r>
              <a:rPr lang="en-US" altLang="ko-KR" sz="40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-윤고딕330" pitchFamily="18" charset="-127"/>
                <a:ea typeface="-윤고딕330" pitchFamily="18" charset="-127"/>
              </a:rPr>
              <a:t>THANK YOU</a:t>
            </a:r>
          </a:p>
          <a:p>
            <a:pPr algn="ctr"/>
            <a:endParaRPr lang="en-US" altLang="ko-KR" sz="4000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/>
              </a:solidFill>
              <a:latin typeface="-윤고딕330" pitchFamily="18" charset="-127"/>
              <a:ea typeface="-윤고딕330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329180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직선 연결선 6"/>
          <p:cNvCxnSpPr/>
          <p:nvPr/>
        </p:nvCxnSpPr>
        <p:spPr>
          <a:xfrm>
            <a:off x="4176464" y="1256885"/>
            <a:ext cx="50040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7047" t="39185"/>
          <a:stretch/>
        </p:blipFill>
        <p:spPr>
          <a:xfrm>
            <a:off x="0" y="0"/>
            <a:ext cx="2792668" cy="39539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25198" y="728640"/>
            <a:ext cx="1210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000" dirty="0" smtClean="0">
                <a:ln>
                  <a:solidFill>
                    <a:schemeClr val="bg1">
                      <a:alpha val="0"/>
                    </a:schemeClr>
                  </a:solidFill>
                </a:ln>
                <a:latin typeface="-윤고딕330" pitchFamily="18" charset="-127"/>
                <a:ea typeface="-윤고딕330" pitchFamily="18" charset="-127"/>
              </a:rPr>
              <a:t>목차</a:t>
            </a:r>
            <a:endParaRPr lang="ko-KR" altLang="en-US" sz="4000" dirty="0">
              <a:ln>
                <a:solidFill>
                  <a:schemeClr val="bg1">
                    <a:alpha val="0"/>
                  </a:schemeClr>
                </a:solidFill>
              </a:ln>
              <a:latin typeface="-윤고딕330" pitchFamily="18" charset="-127"/>
              <a:ea typeface="-윤고딕330" pitchFamily="18" charset="-127"/>
            </a:endParaRPr>
          </a:p>
        </p:txBody>
      </p:sp>
      <p:grpSp>
        <p:nvGrpSpPr>
          <p:cNvPr id="10" name="그룹 9"/>
          <p:cNvGrpSpPr/>
          <p:nvPr/>
        </p:nvGrpSpPr>
        <p:grpSpPr>
          <a:xfrm>
            <a:off x="3344470" y="2000240"/>
            <a:ext cx="2513414" cy="369332"/>
            <a:chOff x="3691486" y="1788032"/>
            <a:chExt cx="2513414" cy="369332"/>
          </a:xfrm>
        </p:grpSpPr>
        <p:pic>
          <p:nvPicPr>
            <p:cNvPr id="8" name="그림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1486" y="1812335"/>
              <a:ext cx="329253" cy="329253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4019686" y="1788032"/>
              <a:ext cx="21852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latin typeface="-윤고딕330" pitchFamily="18" charset="-127"/>
                  <a:ea typeface="-윤고딕330" pitchFamily="18" charset="-127"/>
                </a:rPr>
                <a:t>과업위치 및 노선도</a:t>
              </a:r>
              <a:endParaRPr lang="ko-KR" altLang="en-US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-윤고딕330" pitchFamily="18" charset="-127"/>
                <a:ea typeface="-윤고딕330" pitchFamily="18" charset="-127"/>
              </a:endParaRPr>
            </a:p>
          </p:txBody>
        </p:sp>
      </p:grpSp>
      <p:grpSp>
        <p:nvGrpSpPr>
          <p:cNvPr id="11" name="그룹 10"/>
          <p:cNvGrpSpPr/>
          <p:nvPr/>
        </p:nvGrpSpPr>
        <p:grpSpPr>
          <a:xfrm>
            <a:off x="3344470" y="2845354"/>
            <a:ext cx="1436196" cy="369332"/>
            <a:chOff x="3691486" y="1788032"/>
            <a:chExt cx="1436196" cy="369332"/>
          </a:xfrm>
        </p:grpSpPr>
        <p:pic>
          <p:nvPicPr>
            <p:cNvPr id="12" name="그림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1486" y="1812335"/>
              <a:ext cx="329253" cy="329253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4019686" y="1788032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latin typeface="-윤고딕330" pitchFamily="18" charset="-127"/>
                  <a:ea typeface="-윤고딕330" pitchFamily="18" charset="-127"/>
                </a:rPr>
                <a:t>측량방법</a:t>
              </a:r>
              <a:endParaRPr lang="ko-KR" altLang="en-US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-윤고딕330" pitchFamily="18" charset="-127"/>
                <a:ea typeface="-윤고딕330" pitchFamily="18" charset="-127"/>
              </a:endParaRPr>
            </a:p>
          </p:txBody>
        </p:sp>
      </p:grpSp>
      <p:grpSp>
        <p:nvGrpSpPr>
          <p:cNvPr id="14" name="그룹 13"/>
          <p:cNvGrpSpPr/>
          <p:nvPr/>
        </p:nvGrpSpPr>
        <p:grpSpPr>
          <a:xfrm>
            <a:off x="3344470" y="3702610"/>
            <a:ext cx="1436196" cy="369332"/>
            <a:chOff x="3691486" y="1788032"/>
            <a:chExt cx="1436196" cy="369332"/>
          </a:xfrm>
        </p:grpSpPr>
        <p:pic>
          <p:nvPicPr>
            <p:cNvPr id="15" name="그림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1486" y="1812335"/>
              <a:ext cx="329253" cy="329253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4019686" y="1788032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latin typeface="-윤고딕330" pitchFamily="18" charset="-127"/>
                  <a:ea typeface="-윤고딕330" pitchFamily="18" charset="-127"/>
                </a:rPr>
                <a:t>횡단면도</a:t>
              </a:r>
              <a:endParaRPr lang="ko-KR" altLang="en-US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-윤고딕330" pitchFamily="18" charset="-127"/>
                <a:ea typeface="-윤고딕330" pitchFamily="18" charset="-127"/>
              </a:endParaRPr>
            </a:p>
          </p:txBody>
        </p:sp>
      </p:grpSp>
      <p:grpSp>
        <p:nvGrpSpPr>
          <p:cNvPr id="20" name="그룹 19"/>
          <p:cNvGrpSpPr/>
          <p:nvPr/>
        </p:nvGrpSpPr>
        <p:grpSpPr>
          <a:xfrm>
            <a:off x="3344470" y="4500570"/>
            <a:ext cx="1205363" cy="369332"/>
            <a:chOff x="3691486" y="1788032"/>
            <a:chExt cx="1205363" cy="369332"/>
          </a:xfrm>
        </p:grpSpPr>
        <p:pic>
          <p:nvPicPr>
            <p:cNvPr id="22" name="그림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1486" y="1812335"/>
              <a:ext cx="329253" cy="329253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4019686" y="1788032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latin typeface="-윤고딕330" pitchFamily="18" charset="-127"/>
                  <a:ea typeface="-윤고딕330" pitchFamily="18" charset="-127"/>
                </a:rPr>
                <a:t>고   찰</a:t>
              </a:r>
              <a:endParaRPr lang="ko-KR" altLang="en-US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-윤고딕330" pitchFamily="18" charset="-127"/>
                <a:ea typeface="-윤고딕330" pitchFamily="18" charset="-127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1125390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0891" b="17151"/>
          <a:stretch/>
        </p:blipFill>
        <p:spPr>
          <a:xfrm>
            <a:off x="971600" y="1988839"/>
            <a:ext cx="4422713" cy="2894876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직사각형 2"/>
          <p:cNvSpPr/>
          <p:nvPr/>
        </p:nvSpPr>
        <p:spPr>
          <a:xfrm>
            <a:off x="-1" y="1988840"/>
            <a:ext cx="971601" cy="289487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5394313" y="1993966"/>
            <a:ext cx="3749688" cy="289487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5148064" y="3132257"/>
            <a:ext cx="3995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-윤고딕330" pitchFamily="18" charset="-127"/>
                <a:ea typeface="-윤고딕330" pitchFamily="18" charset="-127"/>
              </a:rPr>
              <a:t> 과업 위치 및 노선도</a:t>
            </a:r>
            <a:endParaRPr lang="ko-KR" altLang="en-US" sz="32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/>
              </a:solidFill>
              <a:latin typeface="-윤고딕330" pitchFamily="18" charset="-127"/>
              <a:ea typeface="-윤고딕330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577587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 rot="16200000">
            <a:off x="-2754559" y="3303239"/>
            <a:ext cx="5760640" cy="25152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5652120" y="4141791"/>
            <a:ext cx="25426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8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-윤고딕330" pitchFamily="18" charset="-127"/>
                <a:ea typeface="-윤고딕330" pitchFamily="18" charset="-127"/>
              </a:rPr>
              <a:t>01 CONTENTS</a:t>
            </a:r>
            <a:endParaRPr lang="ko-KR" altLang="en-US" sz="28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91308" y="3306208"/>
            <a:ext cx="26404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48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-윤고딕330" pitchFamily="18" charset="-127"/>
                <a:ea typeface="-윤고딕330" pitchFamily="18" charset="-127"/>
              </a:rPr>
              <a:t>SESSION</a:t>
            </a:r>
            <a:endParaRPr lang="ko-KR" altLang="en-US" sz="48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 rot="16200000">
            <a:off x="6137922" y="3303831"/>
            <a:ext cx="5760640" cy="2515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-2" y="-1"/>
            <a:ext cx="9144001" cy="54867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-3" y="6309911"/>
            <a:ext cx="9144001" cy="54867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019"/>
            <a:ext cx="946538" cy="94653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297714" y="692696"/>
            <a:ext cx="25485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-윤고딕330" pitchFamily="18" charset="-127"/>
                <a:ea typeface="-윤고딕330" pitchFamily="18" charset="-127"/>
              </a:rPr>
              <a:t>노선도</a:t>
            </a:r>
            <a:endParaRPr lang="ko-KR" altLang="en-US" sz="4000" b="1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pic>
        <p:nvPicPr>
          <p:cNvPr id="12" name="_x76867464" descr="EMB000006e0335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412776"/>
            <a:ext cx="8136904" cy="44644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1295240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0891" b="17151"/>
          <a:stretch/>
        </p:blipFill>
        <p:spPr>
          <a:xfrm>
            <a:off x="971600" y="1988839"/>
            <a:ext cx="4422713" cy="2894876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직사각형 2"/>
          <p:cNvSpPr/>
          <p:nvPr/>
        </p:nvSpPr>
        <p:spPr>
          <a:xfrm>
            <a:off x="-1" y="1988840"/>
            <a:ext cx="971601" cy="289487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5394313" y="1993966"/>
            <a:ext cx="3749688" cy="289487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5957570" y="2996952"/>
            <a:ext cx="26468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8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-윤고딕330" pitchFamily="18" charset="-127"/>
                <a:ea typeface="-윤고딕330" pitchFamily="18" charset="-127"/>
              </a:rPr>
              <a:t>측량방법</a:t>
            </a:r>
            <a:endParaRPr lang="ko-KR" altLang="en-US" sz="48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/>
              </a:solidFill>
              <a:latin typeface="-윤고딕330" pitchFamily="18" charset="-127"/>
              <a:ea typeface="-윤고딕330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121170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 rot="16200000">
            <a:off x="-2754559" y="3303239"/>
            <a:ext cx="5760640" cy="25152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 rot="16200000">
            <a:off x="6137922" y="3303831"/>
            <a:ext cx="5760640" cy="2515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-2" y="-1"/>
            <a:ext cx="9144001" cy="54867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-3" y="6309911"/>
            <a:ext cx="9144001" cy="54867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019"/>
            <a:ext cx="946538" cy="946538"/>
          </a:xfrm>
          <a:prstGeom prst="rect">
            <a:avLst/>
          </a:prstGeom>
        </p:spPr>
      </p:pic>
      <p:sp>
        <p:nvSpPr>
          <p:cNvPr id="12" name="직사각형 11"/>
          <p:cNvSpPr/>
          <p:nvPr/>
        </p:nvSpPr>
        <p:spPr>
          <a:xfrm>
            <a:off x="1331640" y="1196752"/>
            <a:ext cx="5616624" cy="33123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" name="직사각형 12"/>
          <p:cNvSpPr/>
          <p:nvPr/>
        </p:nvSpPr>
        <p:spPr>
          <a:xfrm>
            <a:off x="323528" y="692696"/>
            <a:ext cx="8496944" cy="54726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ko-KR" altLang="en-US" sz="4400" dirty="0" smtClean="0">
                <a:solidFill>
                  <a:schemeClr val="tx1"/>
                </a:solidFill>
              </a:rPr>
              <a:t>측 량 방 법</a:t>
            </a:r>
            <a:endParaRPr lang="en-US" altLang="ko-KR" sz="4400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r>
              <a:rPr lang="en-US" altLang="ko-KR" sz="1600" dirty="0" smtClean="0">
                <a:solidFill>
                  <a:schemeClr val="tx1"/>
                </a:solidFill>
              </a:rPr>
              <a:t>(1) </a:t>
            </a:r>
            <a:r>
              <a:rPr lang="ko-KR" altLang="en-US" sz="1600" dirty="0" err="1" smtClean="0">
                <a:solidFill>
                  <a:schemeClr val="tx1"/>
                </a:solidFill>
              </a:rPr>
              <a:t>기계점</a:t>
            </a:r>
            <a:r>
              <a:rPr lang="en-US" altLang="ko-KR" sz="1600" dirty="0" smtClean="0">
                <a:solidFill>
                  <a:schemeClr val="tx1"/>
                </a:solidFill>
              </a:rPr>
              <a:t> a</a:t>
            </a:r>
            <a:r>
              <a:rPr lang="ko-KR" altLang="en-US" sz="1600" dirty="0" smtClean="0">
                <a:solidFill>
                  <a:schemeClr val="tx1"/>
                </a:solidFill>
              </a:rPr>
              <a:t>에 레벨을 세운다</a:t>
            </a:r>
            <a:r>
              <a:rPr lang="en-US" altLang="ko-KR" sz="1600" dirty="0" smtClean="0">
                <a:solidFill>
                  <a:schemeClr val="tx1"/>
                </a:solidFill>
              </a:rPr>
              <a:t>.</a:t>
            </a:r>
          </a:p>
          <a:p>
            <a:endParaRPr lang="en-US" altLang="ko-KR" sz="1600" dirty="0" smtClean="0">
              <a:solidFill>
                <a:schemeClr val="tx1"/>
              </a:solidFill>
            </a:endParaRPr>
          </a:p>
          <a:p>
            <a:r>
              <a:rPr lang="en-US" altLang="ko-KR" sz="1600" dirty="0" smtClean="0">
                <a:solidFill>
                  <a:schemeClr val="tx1"/>
                </a:solidFill>
              </a:rPr>
              <a:t>(2) </a:t>
            </a:r>
            <a:r>
              <a:rPr lang="ko-KR" altLang="en-US" sz="1600" dirty="0" smtClean="0">
                <a:solidFill>
                  <a:schemeClr val="tx1"/>
                </a:solidFill>
              </a:rPr>
              <a:t>중심점 </a:t>
            </a:r>
            <a:r>
              <a:rPr lang="ko-KR" altLang="en-US" sz="1600" dirty="0" err="1" smtClean="0">
                <a:solidFill>
                  <a:schemeClr val="tx1"/>
                </a:solidFill>
              </a:rPr>
              <a:t>표척의</a:t>
            </a:r>
            <a:r>
              <a:rPr lang="ko-KR" altLang="en-US" sz="1600" dirty="0" smtClean="0">
                <a:solidFill>
                  <a:schemeClr val="tx1"/>
                </a:solidFill>
              </a:rPr>
              <a:t> 눈금을 읽고 야장에 기입한다</a:t>
            </a:r>
            <a:r>
              <a:rPr lang="en-US" altLang="ko-KR" sz="1600" dirty="0" smtClean="0">
                <a:solidFill>
                  <a:schemeClr val="tx1"/>
                </a:solidFill>
              </a:rPr>
              <a:t>.</a:t>
            </a:r>
          </a:p>
          <a:p>
            <a:endParaRPr lang="en-US" altLang="ko-KR" sz="1600" dirty="0" smtClean="0">
              <a:solidFill>
                <a:schemeClr val="tx1"/>
              </a:solidFill>
            </a:endParaRPr>
          </a:p>
          <a:p>
            <a:r>
              <a:rPr lang="en-US" altLang="ko-KR" sz="1600" dirty="0" smtClean="0">
                <a:solidFill>
                  <a:schemeClr val="tx1"/>
                </a:solidFill>
              </a:rPr>
              <a:t>(3) </a:t>
            </a:r>
            <a:r>
              <a:rPr lang="ko-KR" altLang="en-US" sz="1600" dirty="0" smtClean="0">
                <a:solidFill>
                  <a:schemeClr val="tx1"/>
                </a:solidFill>
              </a:rPr>
              <a:t>중심점에서 </a:t>
            </a:r>
            <a:r>
              <a:rPr lang="ko-KR" altLang="en-US" sz="1600" dirty="0" err="1" smtClean="0">
                <a:solidFill>
                  <a:schemeClr val="tx1"/>
                </a:solidFill>
              </a:rPr>
              <a:t>횡단측첨</a:t>
            </a:r>
            <a:r>
              <a:rPr lang="en-US" altLang="ko-KR" sz="1600" dirty="0" smtClean="0">
                <a:solidFill>
                  <a:schemeClr val="tx1"/>
                </a:solidFill>
              </a:rPr>
              <a:t> </a:t>
            </a:r>
            <a:r>
              <a:rPr lang="en-US" altLang="ko-KR" sz="1600" dirty="0" err="1" smtClean="0">
                <a:solidFill>
                  <a:schemeClr val="tx1"/>
                </a:solidFill>
              </a:rPr>
              <a:t>Ln</a:t>
            </a:r>
            <a:r>
              <a:rPr lang="ko-KR" altLang="en-US" sz="1600" dirty="0" smtClean="0">
                <a:solidFill>
                  <a:schemeClr val="tx1"/>
                </a:solidFill>
              </a:rPr>
              <a:t>까지의 거리와 </a:t>
            </a:r>
            <a:r>
              <a:rPr lang="ko-KR" altLang="en-US" sz="1600" dirty="0" err="1" smtClean="0">
                <a:solidFill>
                  <a:schemeClr val="tx1"/>
                </a:solidFill>
              </a:rPr>
              <a:t>표척의</a:t>
            </a:r>
            <a:r>
              <a:rPr lang="ko-KR" altLang="en-US" sz="1600" dirty="0" smtClean="0">
                <a:solidFill>
                  <a:schemeClr val="tx1"/>
                </a:solidFill>
              </a:rPr>
              <a:t> 눈금을 측정하여 야장에 기입한다</a:t>
            </a:r>
            <a:r>
              <a:rPr lang="en-US" altLang="ko-KR" sz="1600" dirty="0" smtClean="0">
                <a:solidFill>
                  <a:schemeClr val="tx1"/>
                </a:solidFill>
              </a:rPr>
              <a:t>.</a:t>
            </a:r>
          </a:p>
          <a:p>
            <a:endParaRPr lang="en-US" altLang="ko-KR" sz="1600" dirty="0" smtClean="0">
              <a:solidFill>
                <a:schemeClr val="tx1"/>
              </a:solidFill>
            </a:endParaRPr>
          </a:p>
          <a:p>
            <a:r>
              <a:rPr lang="en-US" altLang="ko-KR" sz="1600" dirty="0" smtClean="0">
                <a:solidFill>
                  <a:schemeClr val="tx1"/>
                </a:solidFill>
              </a:rPr>
              <a:t>(4) </a:t>
            </a:r>
            <a:r>
              <a:rPr lang="ko-KR" altLang="en-US" sz="1600" dirty="0" err="1" smtClean="0">
                <a:solidFill>
                  <a:schemeClr val="tx1"/>
                </a:solidFill>
              </a:rPr>
              <a:t>기계점</a:t>
            </a:r>
            <a:r>
              <a:rPr lang="ko-KR" altLang="en-US" sz="1600" dirty="0" smtClean="0">
                <a:solidFill>
                  <a:schemeClr val="tx1"/>
                </a:solidFill>
              </a:rPr>
              <a:t> </a:t>
            </a:r>
            <a:r>
              <a:rPr lang="en-US" altLang="ko-KR" sz="1600" dirty="0" smtClean="0">
                <a:solidFill>
                  <a:schemeClr val="tx1"/>
                </a:solidFill>
              </a:rPr>
              <a:t>b</a:t>
            </a:r>
            <a:r>
              <a:rPr lang="ko-KR" altLang="en-US" sz="1600" dirty="0" smtClean="0">
                <a:solidFill>
                  <a:schemeClr val="tx1"/>
                </a:solidFill>
              </a:rPr>
              <a:t>에 레벨은 세운다</a:t>
            </a:r>
            <a:r>
              <a:rPr lang="en-US" altLang="ko-KR" sz="1600" dirty="0" smtClean="0">
                <a:solidFill>
                  <a:schemeClr val="tx1"/>
                </a:solidFill>
              </a:rPr>
              <a:t>.(</a:t>
            </a:r>
            <a:r>
              <a:rPr lang="ko-KR" altLang="en-US" sz="1200" dirty="0" err="1" smtClean="0">
                <a:solidFill>
                  <a:schemeClr val="tx1"/>
                </a:solidFill>
              </a:rPr>
              <a:t>기계점</a:t>
            </a:r>
            <a:r>
              <a:rPr lang="ko-KR" altLang="en-US" sz="1200" dirty="0" smtClean="0">
                <a:solidFill>
                  <a:schemeClr val="tx1"/>
                </a:solidFill>
              </a:rPr>
              <a:t> </a:t>
            </a:r>
            <a:r>
              <a:rPr lang="en-US" altLang="ko-KR" sz="1200" dirty="0" smtClean="0">
                <a:solidFill>
                  <a:schemeClr val="tx1"/>
                </a:solidFill>
              </a:rPr>
              <a:t>a</a:t>
            </a:r>
            <a:r>
              <a:rPr lang="ko-KR" altLang="en-US" sz="1200" dirty="0" smtClean="0">
                <a:solidFill>
                  <a:schemeClr val="tx1"/>
                </a:solidFill>
              </a:rPr>
              <a:t>에서 모든 측량이 가능하면 기계점</a:t>
            </a:r>
            <a:r>
              <a:rPr lang="en-US" altLang="ko-KR" sz="1200" dirty="0" smtClean="0">
                <a:solidFill>
                  <a:schemeClr val="tx1"/>
                </a:solidFill>
              </a:rPr>
              <a:t>b</a:t>
            </a:r>
            <a:r>
              <a:rPr lang="ko-KR" altLang="en-US" sz="1200" dirty="0" smtClean="0">
                <a:solidFill>
                  <a:schemeClr val="tx1"/>
                </a:solidFill>
              </a:rPr>
              <a:t>로 옮길 필요가 없다</a:t>
            </a:r>
            <a:r>
              <a:rPr lang="en-US" altLang="ko-KR" sz="1200" dirty="0" smtClean="0">
                <a:solidFill>
                  <a:schemeClr val="tx1"/>
                </a:solidFill>
              </a:rPr>
              <a:t>.</a:t>
            </a:r>
            <a:r>
              <a:rPr lang="en-US" altLang="ko-KR" sz="1600" dirty="0" smtClean="0">
                <a:solidFill>
                  <a:schemeClr val="tx1"/>
                </a:solidFill>
              </a:rPr>
              <a:t>)</a:t>
            </a:r>
          </a:p>
          <a:p>
            <a:endParaRPr lang="en-US" altLang="ko-KR" sz="1600" dirty="0" smtClean="0">
              <a:solidFill>
                <a:schemeClr val="tx1"/>
              </a:solidFill>
            </a:endParaRPr>
          </a:p>
          <a:p>
            <a:r>
              <a:rPr lang="en-US" altLang="ko-KR" sz="1600" dirty="0" smtClean="0">
                <a:solidFill>
                  <a:schemeClr val="tx1"/>
                </a:solidFill>
              </a:rPr>
              <a:t>(5) </a:t>
            </a:r>
            <a:r>
              <a:rPr lang="ko-KR" altLang="en-US" sz="1600" dirty="0" smtClean="0">
                <a:solidFill>
                  <a:schemeClr val="tx1"/>
                </a:solidFill>
              </a:rPr>
              <a:t>중심점 </a:t>
            </a:r>
            <a:r>
              <a:rPr lang="ko-KR" altLang="en-US" sz="1600" dirty="0" err="1" smtClean="0">
                <a:solidFill>
                  <a:schemeClr val="tx1"/>
                </a:solidFill>
              </a:rPr>
              <a:t>표척의</a:t>
            </a:r>
            <a:r>
              <a:rPr lang="ko-KR" altLang="en-US" sz="1600" dirty="0" smtClean="0">
                <a:solidFill>
                  <a:schemeClr val="tx1"/>
                </a:solidFill>
              </a:rPr>
              <a:t> 눈금을 읽고 야장에 기입한다</a:t>
            </a:r>
            <a:r>
              <a:rPr lang="en-US" altLang="ko-KR" sz="1600" dirty="0" smtClean="0">
                <a:solidFill>
                  <a:schemeClr val="tx1"/>
                </a:solidFill>
              </a:rPr>
              <a:t>.</a:t>
            </a:r>
          </a:p>
          <a:p>
            <a:endParaRPr lang="en-US" altLang="ko-KR" sz="1600" dirty="0" smtClean="0">
              <a:solidFill>
                <a:schemeClr val="tx1"/>
              </a:solidFill>
            </a:endParaRPr>
          </a:p>
          <a:p>
            <a:r>
              <a:rPr lang="en-US" altLang="ko-KR" sz="1600" dirty="0" smtClean="0">
                <a:solidFill>
                  <a:schemeClr val="tx1"/>
                </a:solidFill>
              </a:rPr>
              <a:t>(6) </a:t>
            </a:r>
            <a:r>
              <a:rPr lang="ko-KR" altLang="en-US" sz="1600" dirty="0" smtClean="0">
                <a:solidFill>
                  <a:schemeClr val="tx1"/>
                </a:solidFill>
              </a:rPr>
              <a:t>중심점에서 </a:t>
            </a:r>
            <a:r>
              <a:rPr lang="ko-KR" altLang="en-US" sz="1600" dirty="0" err="1" smtClean="0">
                <a:solidFill>
                  <a:schemeClr val="tx1"/>
                </a:solidFill>
              </a:rPr>
              <a:t>횡단측첨</a:t>
            </a:r>
            <a:r>
              <a:rPr lang="ko-KR" altLang="en-US" sz="1600" dirty="0" smtClean="0">
                <a:solidFill>
                  <a:schemeClr val="tx1"/>
                </a:solidFill>
              </a:rPr>
              <a:t> </a:t>
            </a:r>
            <a:r>
              <a:rPr lang="en-US" altLang="ko-KR" sz="1600" dirty="0" err="1" smtClean="0">
                <a:solidFill>
                  <a:schemeClr val="tx1"/>
                </a:solidFill>
              </a:rPr>
              <a:t>Rn</a:t>
            </a:r>
            <a:r>
              <a:rPr lang="ko-KR" altLang="en-US" sz="1600" dirty="0" smtClean="0">
                <a:solidFill>
                  <a:schemeClr val="tx1"/>
                </a:solidFill>
              </a:rPr>
              <a:t>까지의 거리와 </a:t>
            </a:r>
            <a:r>
              <a:rPr lang="ko-KR" altLang="en-US" sz="1600" dirty="0" err="1" smtClean="0">
                <a:solidFill>
                  <a:schemeClr val="tx1"/>
                </a:solidFill>
              </a:rPr>
              <a:t>표척의</a:t>
            </a:r>
            <a:r>
              <a:rPr lang="ko-KR" altLang="en-US" sz="1600" dirty="0" smtClean="0">
                <a:solidFill>
                  <a:schemeClr val="tx1"/>
                </a:solidFill>
              </a:rPr>
              <a:t> 눈금을 측정하여 야장에 기입한다</a:t>
            </a:r>
            <a:r>
              <a:rPr lang="en-US" altLang="ko-KR" sz="1600" dirty="0" smtClean="0">
                <a:solidFill>
                  <a:schemeClr val="tx1"/>
                </a:solidFill>
              </a:rPr>
              <a:t>.</a:t>
            </a:r>
          </a:p>
          <a:p>
            <a:endParaRPr lang="en-US" altLang="ko-KR" sz="1600" dirty="0" smtClean="0">
              <a:solidFill>
                <a:schemeClr val="tx1"/>
              </a:solidFill>
            </a:endParaRPr>
          </a:p>
          <a:p>
            <a:r>
              <a:rPr lang="en-US" altLang="ko-KR" sz="1600" dirty="0" smtClean="0">
                <a:solidFill>
                  <a:schemeClr val="tx1"/>
                </a:solidFill>
              </a:rPr>
              <a:t>(7) </a:t>
            </a:r>
            <a:r>
              <a:rPr lang="ko-KR" altLang="en-US" sz="1600" dirty="0" smtClean="0">
                <a:solidFill>
                  <a:schemeClr val="tx1"/>
                </a:solidFill>
              </a:rPr>
              <a:t>위의 </a:t>
            </a:r>
            <a:r>
              <a:rPr lang="en-US" altLang="ko-KR" sz="1600" dirty="0" smtClean="0">
                <a:solidFill>
                  <a:schemeClr val="tx1"/>
                </a:solidFill>
              </a:rPr>
              <a:t>(1)~(6) </a:t>
            </a:r>
            <a:r>
              <a:rPr lang="ko-KR" altLang="en-US" sz="1600" dirty="0" smtClean="0">
                <a:solidFill>
                  <a:schemeClr val="tx1"/>
                </a:solidFill>
              </a:rPr>
              <a:t>작업을 반복한다</a:t>
            </a:r>
            <a:r>
              <a:rPr lang="en-US" altLang="ko-KR" sz="1600" dirty="0" smtClean="0">
                <a:solidFill>
                  <a:schemeClr val="tx1"/>
                </a:solidFill>
              </a:rPr>
              <a:t>.</a:t>
            </a:r>
          </a:p>
          <a:p>
            <a:endParaRPr lang="en-US" altLang="ko-KR" sz="1600" dirty="0" smtClean="0">
              <a:solidFill>
                <a:schemeClr val="tx1"/>
              </a:solidFill>
            </a:endParaRPr>
          </a:p>
          <a:p>
            <a:r>
              <a:rPr lang="en-US" altLang="ko-KR" sz="1600" dirty="0" smtClean="0">
                <a:solidFill>
                  <a:schemeClr val="tx1"/>
                </a:solidFill>
              </a:rPr>
              <a:t>(8) </a:t>
            </a:r>
            <a:r>
              <a:rPr lang="ko-KR" altLang="en-US" sz="1600" dirty="0" smtClean="0">
                <a:solidFill>
                  <a:schemeClr val="tx1"/>
                </a:solidFill>
              </a:rPr>
              <a:t>각 횡단측점의 </a:t>
            </a:r>
            <a:r>
              <a:rPr lang="ko-KR" altLang="en-US" sz="1600" dirty="0" err="1" smtClean="0">
                <a:solidFill>
                  <a:schemeClr val="tx1"/>
                </a:solidFill>
              </a:rPr>
              <a:t>지반고를</a:t>
            </a:r>
            <a:r>
              <a:rPr lang="ko-KR" altLang="en-US" sz="1600" dirty="0" smtClean="0">
                <a:solidFill>
                  <a:schemeClr val="tx1"/>
                </a:solidFill>
              </a:rPr>
              <a:t> 모두 계산한다</a:t>
            </a:r>
            <a:r>
              <a:rPr lang="en-US" altLang="ko-KR" sz="1600" dirty="0" smtClean="0">
                <a:solidFill>
                  <a:schemeClr val="tx1"/>
                </a:solidFill>
              </a:rPr>
              <a:t>.</a:t>
            </a:r>
            <a:endParaRPr lang="ko-KR" alt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742311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0891" b="17151"/>
          <a:stretch/>
        </p:blipFill>
        <p:spPr>
          <a:xfrm>
            <a:off x="971600" y="1988839"/>
            <a:ext cx="4422713" cy="2894876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직사각형 2"/>
          <p:cNvSpPr/>
          <p:nvPr/>
        </p:nvSpPr>
        <p:spPr>
          <a:xfrm>
            <a:off x="-1" y="1988840"/>
            <a:ext cx="971601" cy="289487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5394313" y="1993966"/>
            <a:ext cx="3749688" cy="289487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5968320" y="2708920"/>
            <a:ext cx="262924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-윤고딕330" pitchFamily="18" charset="-127"/>
                <a:ea typeface="-윤고딕330" pitchFamily="18" charset="-127"/>
              </a:rPr>
              <a:t>횡단측량 </a:t>
            </a:r>
            <a:endParaRPr lang="en-US" altLang="ko-KR" sz="4400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/>
              </a:solidFill>
              <a:latin typeface="-윤고딕330" pitchFamily="18" charset="-127"/>
              <a:ea typeface="-윤고딕330" pitchFamily="18" charset="-127"/>
            </a:endParaRPr>
          </a:p>
          <a:p>
            <a:pPr algn="ctr"/>
            <a:r>
              <a:rPr lang="ko-KR" altLang="en-US" sz="4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-윤고딕330" pitchFamily="18" charset="-127"/>
                <a:ea typeface="-윤고딕330" pitchFamily="18" charset="-127"/>
              </a:rPr>
              <a:t>야장</a:t>
            </a:r>
            <a:endParaRPr lang="ko-KR" altLang="en-US" sz="44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/>
              </a:solidFill>
              <a:latin typeface="-윤고딕330" pitchFamily="18" charset="-127"/>
              <a:ea typeface="-윤고딕330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161926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019"/>
            <a:ext cx="946538" cy="946538"/>
          </a:xfrm>
          <a:prstGeom prst="rect">
            <a:avLst/>
          </a:prstGeom>
        </p:spPr>
      </p:pic>
      <p:pic>
        <p:nvPicPr>
          <p:cNvPr id="5" name="그림 4" descr="2011-11-04 10.53.4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562" y="672206"/>
            <a:ext cx="4050000" cy="540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그림 5" descr="2011-11-04 10.53.5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65404" y="672206"/>
            <a:ext cx="4050000" cy="540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 descr="2011-11-04 10.54.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692696"/>
            <a:ext cx="4050000" cy="540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019"/>
            <a:ext cx="946538" cy="946538"/>
          </a:xfrm>
          <a:prstGeom prst="rect">
            <a:avLst/>
          </a:prstGeom>
        </p:spPr>
      </p:pic>
      <p:pic>
        <p:nvPicPr>
          <p:cNvPr id="14" name="그림 13" descr="2011-11-04 10.54.2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98464" y="692696"/>
            <a:ext cx="4050000" cy="540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가을">
  <a:themeElements>
    <a:clrScheme name="가을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가을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가을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169</TotalTime>
  <Words>191</Words>
  <Application>Microsoft Office PowerPoint</Application>
  <PresentationFormat>화면 슬라이드 쇼(4:3)</PresentationFormat>
  <Paragraphs>50</Paragraphs>
  <Slides>19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19</vt:i4>
      </vt:variant>
    </vt:vector>
  </HeadingPairs>
  <TitlesOfParts>
    <vt:vector size="20" baseType="lpstr">
      <vt:lpstr>가을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책쟁이</dc:creator>
  <cp:lastModifiedBy>KIL</cp:lastModifiedBy>
  <cp:revision>19</cp:revision>
  <dcterms:created xsi:type="dcterms:W3CDTF">2011-10-23T13:14:42Z</dcterms:created>
  <dcterms:modified xsi:type="dcterms:W3CDTF">2011-11-14T15:53:54Z</dcterms:modified>
</cp:coreProperties>
</file>