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72" r:id="rId5"/>
    <p:sldId id="275" r:id="rId6"/>
    <p:sldId id="277" r:id="rId7"/>
    <p:sldId id="278" r:id="rId8"/>
    <p:sldId id="279" r:id="rId9"/>
    <p:sldId id="280" r:id="rId10"/>
    <p:sldId id="281" r:id="rId11"/>
    <p:sldId id="285" r:id="rId12"/>
    <p:sldId id="282" r:id="rId13"/>
    <p:sldId id="283" r:id="rId14"/>
    <p:sldId id="286" r:id="rId15"/>
    <p:sldId id="287" r:id="rId16"/>
    <p:sldId id="288" r:id="rId17"/>
    <p:sldId id="264" r:id="rId18"/>
    <p:sldId id="290" r:id="rId19"/>
    <p:sldId id="289" r:id="rId20"/>
    <p:sldId id="261" r:id="rId21"/>
    <p:sldId id="293" r:id="rId22"/>
    <p:sldId id="294" r:id="rId23"/>
    <p:sldId id="292" r:id="rId24"/>
    <p:sldId id="295" r:id="rId25"/>
    <p:sldId id="291" r:id="rId26"/>
    <p:sldId id="296" r:id="rId27"/>
    <p:sldId id="259" r:id="rId28"/>
    <p:sldId id="297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51F0-33C4-41EA-960E-18F371CC7A17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02A93-BDDB-44BE-BFD9-06E0B8C73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02A93-BDDB-44BE-BFD9-06E0B8C735B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02A93-BDDB-44BE-BFD9-06E0B8C735B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02A93-BDDB-44BE-BFD9-06E0B8C735B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02A93-BDDB-44BE-BFD9-06E0B8C735B1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828DF-64FC-4272-9CAC-574776A606CD}" type="datetimeFigureOut">
              <a:rPr lang="ko-KR" altLang="en-US" smtClean="0"/>
              <a:pPr/>
              <a:t>2011-12-02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5C69-954B-4523-9A67-E4B66ECD3D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K-1.jpg.png"/>
          <p:cNvPicPr>
            <a:picLocks noChangeAspect="1"/>
          </p:cNvPicPr>
          <p:nvPr/>
        </p:nvPicPr>
        <p:blipFill>
          <a:blip r:embed="rId2">
            <a:lum bright="14000" contrast="-22000"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000768"/>
            <a:ext cx="9168760" cy="857233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8596" y="1214422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도로기하구조설계</a:t>
            </a:r>
            <a:endParaRPr lang="ko-KR" altLang="en-US" sz="4400" dirty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00024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횡 단 설 계 편</a:t>
            </a:r>
            <a:endParaRPr lang="ko-KR" altLang="en-US" sz="2800" dirty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71670" y="4143380"/>
            <a:ext cx="5017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663300"/>
                </a:solidFill>
                <a:latin typeface="맑은 고딕" pitchFamily="50" charset="-127"/>
              </a:rPr>
              <a:t>발 표 자   </a:t>
            </a:r>
            <a:r>
              <a:rPr lang="en-US" altLang="ko-KR" sz="3600" b="1" dirty="0" smtClean="0">
                <a:solidFill>
                  <a:srgbClr val="663300"/>
                </a:solidFill>
                <a:latin typeface="맑은 고딕" pitchFamily="50" charset="-127"/>
              </a:rPr>
              <a:t>:   </a:t>
            </a:r>
            <a:r>
              <a:rPr lang="ko-KR" altLang="en-US" sz="3600" b="1" dirty="0" smtClean="0">
                <a:solidFill>
                  <a:srgbClr val="663300"/>
                </a:solidFill>
                <a:latin typeface="맑은 고딕" pitchFamily="50" charset="-127"/>
              </a:rPr>
              <a:t>서 준 영</a:t>
            </a:r>
            <a:r>
              <a:rPr lang="en-US" altLang="ko-KR" sz="3600" b="1" dirty="0" smtClean="0">
                <a:solidFill>
                  <a:srgbClr val="663300"/>
                </a:solidFill>
                <a:latin typeface="맑은 고딕" pitchFamily="50" charset="-127"/>
              </a:rPr>
              <a:t>  </a:t>
            </a:r>
            <a:endParaRPr lang="ko-KR" altLang="en-US" sz="3600" b="1" dirty="0">
              <a:solidFill>
                <a:srgbClr val="663300"/>
              </a:solidFill>
              <a:latin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07220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팀명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토 목 왕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굴림" pitchFamily="50" charset="-127"/>
            </a:endParaRPr>
          </a:p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조원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전길종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김재준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김준수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박성철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서준영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최경찬</a:t>
            </a:r>
          </a:p>
          <a:p>
            <a:endParaRPr lang="ko-KR" altLang="en-US" dirty="0">
              <a:solidFill>
                <a:schemeClr val="bg1">
                  <a:lumMod val="95000"/>
                </a:schemeClr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서비스 교통량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7" name="그림 16" descr="K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357694"/>
            <a:ext cx="6786610" cy="2003022"/>
          </a:xfrm>
          <a:prstGeom prst="rect">
            <a:avLst/>
          </a:prstGeom>
        </p:spPr>
      </p:pic>
      <p:pic>
        <p:nvPicPr>
          <p:cNvPr id="18" name="그림 17" descr="K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642918"/>
            <a:ext cx="6500858" cy="363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3786214" cy="2800649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1357290" y="2643182"/>
            <a:ext cx="264320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오른쪽 화살표 12"/>
          <p:cNvSpPr/>
          <p:nvPr/>
        </p:nvSpPr>
        <p:spPr>
          <a:xfrm>
            <a:off x="4643438" y="2214554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572132" y="2143116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차로폭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3.5m </a:t>
            </a:r>
            <a:r>
              <a:rPr lang="ko-KR" altLang="en-US" sz="2400" dirty="0" smtClean="0"/>
              <a:t>로 결정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4" y="4286256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1.5m </a:t>
            </a:r>
            <a:r>
              <a:rPr lang="ko-KR" altLang="en-US" sz="2400" dirty="0" smtClean="0"/>
              <a:t>로 결정</a:t>
            </a:r>
            <a:endParaRPr lang="ko-KR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428625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측방 </a:t>
            </a:r>
            <a:r>
              <a:rPr lang="ko-KR" altLang="en-US" sz="2400" dirty="0" err="1" smtClean="0"/>
              <a:t>여유폭</a:t>
            </a:r>
            <a:endParaRPr lang="ko-KR" altLang="en-US" sz="2400" dirty="0"/>
          </a:p>
        </p:txBody>
      </p:sp>
      <p:sp>
        <p:nvSpPr>
          <p:cNvPr id="18" name="오른쪽 화살표 17"/>
          <p:cNvSpPr/>
          <p:nvPr/>
        </p:nvSpPr>
        <p:spPr>
          <a:xfrm>
            <a:off x="4071934" y="4357694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85762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서비스 교통량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서비스 교통량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677150" cy="3390900"/>
          </a:xfrm>
          <a:prstGeom prst="rect">
            <a:avLst/>
          </a:prstGeom>
        </p:spPr>
      </p:pic>
      <p:pic>
        <p:nvPicPr>
          <p:cNvPr id="11" name="그림 10" descr="K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714884"/>
            <a:ext cx="7267575" cy="847725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6000760" y="5000636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서비스 교통량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643182"/>
            <a:ext cx="663470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1" name="그림 10" descr="K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285992"/>
            <a:ext cx="477670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중앙분리대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4286248" y="1785926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86380" y="171448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분리대 폭 </a:t>
            </a:r>
            <a:r>
              <a:rPr lang="en-US" altLang="ko-KR" dirty="0" smtClean="0"/>
              <a:t>: 1.0m </a:t>
            </a:r>
            <a:r>
              <a:rPr lang="ko-KR" altLang="en-US" dirty="0" smtClean="0"/>
              <a:t>로 결정</a:t>
            </a:r>
            <a:endParaRPr lang="ko-KR" altLang="en-US" dirty="0"/>
          </a:p>
        </p:txBody>
      </p:sp>
      <p:pic>
        <p:nvPicPr>
          <p:cNvPr id="18" name="그림 17" descr="K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5" y="4714884"/>
            <a:ext cx="5929355" cy="1511242"/>
          </a:xfrm>
          <a:prstGeom prst="rect">
            <a:avLst/>
          </a:prstGeom>
        </p:spPr>
      </p:pic>
      <p:pic>
        <p:nvPicPr>
          <p:cNvPr id="19" name="그림 18" descr="K-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071942"/>
            <a:ext cx="5929354" cy="701644"/>
          </a:xfrm>
          <a:prstGeom prst="rect">
            <a:avLst/>
          </a:prstGeom>
        </p:spPr>
      </p:pic>
      <p:pic>
        <p:nvPicPr>
          <p:cNvPr id="20" name="그림 19" descr="K-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500042"/>
            <a:ext cx="2906963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중앙분리대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5" name="그림 14" descr="K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642918"/>
            <a:ext cx="6195733" cy="3000396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6643702" y="1928802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358082" y="1714488"/>
            <a:ext cx="207170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연석 높이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0.2m </a:t>
            </a:r>
            <a:r>
              <a:rPr lang="ko-KR" altLang="en-US" dirty="0" smtClean="0"/>
              <a:t>로 결정</a:t>
            </a:r>
            <a:endParaRPr lang="ko-KR" altLang="en-US" dirty="0"/>
          </a:p>
        </p:txBody>
      </p:sp>
      <p:pic>
        <p:nvPicPr>
          <p:cNvPr id="20" name="그림 19" descr="좌측길어깨최소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86191"/>
            <a:ext cx="5857916" cy="23418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15206" y="464344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좌측 </a:t>
            </a:r>
            <a:r>
              <a:rPr lang="ko-KR" altLang="en-US" dirty="0" err="1" smtClean="0"/>
              <a:t>길어깨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0.75m 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결정</a:t>
            </a:r>
            <a:endParaRPr lang="ko-KR" altLang="en-US" dirty="0"/>
          </a:p>
        </p:txBody>
      </p:sp>
      <p:sp>
        <p:nvSpPr>
          <p:cNvPr id="22" name="오른쪽 화살표 21"/>
          <p:cNvSpPr/>
          <p:nvPr/>
        </p:nvSpPr>
        <p:spPr>
          <a:xfrm>
            <a:off x="6429388" y="4786322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428728" y="1357298"/>
            <a:ext cx="1071570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2357422" y="5429264"/>
            <a:ext cx="285752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/>
      <p:bldP spid="21" grpId="0"/>
      <p:bldP spid="2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횡단경사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3" name="그림 12" descr="K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4276725" cy="25717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48" y="335756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1" name="그림 10" descr="K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14686"/>
            <a:ext cx="5000660" cy="3103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388" y="3286124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중앙분리대에서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1</a:t>
            </a:r>
            <a:r>
              <a:rPr lang="ko-KR" altLang="en-US" dirty="0" smtClean="0"/>
              <a:t>차로 </a:t>
            </a:r>
            <a:r>
              <a:rPr lang="en-US" altLang="ko-KR" dirty="0" smtClean="0"/>
              <a:t>: 1.5%</a:t>
            </a:r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2</a:t>
            </a:r>
            <a:r>
              <a:rPr lang="ko-KR" altLang="en-US" dirty="0" smtClean="0"/>
              <a:t>차로 </a:t>
            </a:r>
            <a:r>
              <a:rPr lang="en-US" altLang="ko-KR" dirty="0" smtClean="0"/>
              <a:t>: 2.0%</a:t>
            </a:r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3</a:t>
            </a:r>
            <a:r>
              <a:rPr lang="ko-KR" altLang="en-US" dirty="0" smtClean="0"/>
              <a:t>차로 </a:t>
            </a:r>
            <a:r>
              <a:rPr lang="en-US" altLang="ko-KR" dirty="0" smtClean="0"/>
              <a:t>: 2.5%</a:t>
            </a:r>
          </a:p>
        </p:txBody>
      </p:sp>
      <p:sp>
        <p:nvSpPr>
          <p:cNvPr id="12" name="오른쪽 화살표 11"/>
          <p:cNvSpPr/>
          <p:nvPr/>
        </p:nvSpPr>
        <p:spPr>
          <a:xfrm rot="5400000">
            <a:off x="7143768" y="2500306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215074" y="1428736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차로 이상이기 때문에</a:t>
            </a:r>
            <a:endParaRPr lang="en-US" altLang="ko-KR" dirty="0" smtClean="0"/>
          </a:p>
          <a:p>
            <a:r>
              <a:rPr lang="ko-KR" altLang="en-US" dirty="0" smtClean="0"/>
              <a:t>경사는 </a:t>
            </a:r>
            <a:r>
              <a:rPr lang="en-US" altLang="ko-KR" dirty="0" smtClean="0"/>
              <a:t>0.5%</a:t>
            </a:r>
            <a:r>
              <a:rPr lang="ko-KR" altLang="en-US" dirty="0" smtClean="0"/>
              <a:t>씩 증가한다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71435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C000"/>
                </a:solidFill>
                <a:latin typeface="휴먼둥근헤드라인" pitchFamily="18" charset="-127"/>
                <a:ea typeface="휴먼둥근헤드라인" pitchFamily="18" charset="-127"/>
              </a:rPr>
              <a:t>BUT !</a:t>
            </a:r>
            <a:endParaRPr lang="ko-KR" altLang="en-US" sz="3200" b="1" dirty="0">
              <a:solidFill>
                <a:srgbClr val="FFC0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18" y="564357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갓길 경사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4%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2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길어깨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3108" y="64291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chemeClr val="bg1">
                    <a:lumMod val="75000"/>
                  </a:schemeClr>
                </a:solidFill>
              </a:rPr>
              <a:t>길어깨</a:t>
            </a:r>
            <a:r>
              <a:rPr lang="en-US" altLang="ko-KR" sz="3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ko-KR" altLang="en-US" sz="3600" dirty="0" smtClean="0">
                <a:solidFill>
                  <a:schemeClr val="bg1">
                    <a:lumMod val="75000"/>
                  </a:schemeClr>
                </a:solidFill>
              </a:rPr>
              <a:t>갓길</a:t>
            </a:r>
            <a:r>
              <a:rPr lang="en-US" altLang="ko-KR" sz="3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ko-KR" altLang="en-US" sz="3600" dirty="0" smtClean="0">
                <a:solidFill>
                  <a:schemeClr val="bg1">
                    <a:lumMod val="75000"/>
                  </a:schemeClr>
                </a:solidFill>
              </a:rPr>
              <a:t>의 요소</a:t>
            </a:r>
            <a:endParaRPr lang="ko-KR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2" name="그림 21" descr="측대 정의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14488"/>
            <a:ext cx="6505575" cy="447675"/>
          </a:xfrm>
          <a:prstGeom prst="rect">
            <a:avLst/>
          </a:prstGeom>
        </p:spPr>
      </p:pic>
      <p:pic>
        <p:nvPicPr>
          <p:cNvPr id="23" name="그림 22" descr="측구 이미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928934"/>
            <a:ext cx="3774508" cy="1785950"/>
          </a:xfrm>
          <a:prstGeom prst="rect">
            <a:avLst/>
          </a:prstGeom>
        </p:spPr>
      </p:pic>
      <p:pic>
        <p:nvPicPr>
          <p:cNvPr id="24" name="그림 23" descr="K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857496"/>
            <a:ext cx="3318410" cy="1714512"/>
          </a:xfrm>
          <a:prstGeom prst="rect">
            <a:avLst/>
          </a:prstGeom>
        </p:spPr>
      </p:pic>
      <p:cxnSp>
        <p:nvCxnSpPr>
          <p:cNvPr id="26" name="직선 연결선 25"/>
          <p:cNvCxnSpPr/>
          <p:nvPr/>
        </p:nvCxnSpPr>
        <p:spPr>
          <a:xfrm>
            <a:off x="1643042" y="3357562"/>
            <a:ext cx="150019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길어깨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35756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6" name="그림 15" descr="K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86124"/>
            <a:ext cx="5429288" cy="1306295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5786446" y="3714752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500826" y="364331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측대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0.5m </a:t>
            </a:r>
            <a:r>
              <a:rPr lang="ko-KR" altLang="en-US" sz="2000" dirty="0" smtClean="0"/>
              <a:t>로 결정</a:t>
            </a:r>
            <a:endParaRPr lang="ko-KR" alt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86446" y="1643050"/>
            <a:ext cx="350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길어깨</a:t>
            </a:r>
            <a:r>
              <a:rPr lang="ko-KR" altLang="en-US" sz="2000" dirty="0" smtClean="0"/>
              <a:t> 길이 </a:t>
            </a:r>
            <a:r>
              <a:rPr lang="en-US" altLang="ko-KR" sz="2000" dirty="0" smtClean="0"/>
              <a:t>: 1.5m </a:t>
            </a:r>
            <a:r>
              <a:rPr lang="ko-KR" altLang="en-US" sz="2000" dirty="0" smtClean="0"/>
              <a:t>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결정</a:t>
            </a:r>
            <a:endParaRPr lang="ko-KR" altLang="en-US" sz="2000" dirty="0"/>
          </a:p>
        </p:txBody>
      </p:sp>
      <p:sp>
        <p:nvSpPr>
          <p:cNvPr id="21" name="오른쪽 화살표 20"/>
          <p:cNvSpPr/>
          <p:nvPr/>
        </p:nvSpPr>
        <p:spPr>
          <a:xfrm>
            <a:off x="5000628" y="1714488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오른쪽길어깨최소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4491040" cy="2457654"/>
          </a:xfrm>
          <a:prstGeom prst="rect">
            <a:avLst/>
          </a:prstGeom>
        </p:spPr>
      </p:pic>
      <p:pic>
        <p:nvPicPr>
          <p:cNvPr id="22" name="그림 21" descr="K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4786322"/>
            <a:ext cx="2857520" cy="1531303"/>
          </a:xfrm>
          <a:prstGeom prst="rect">
            <a:avLst/>
          </a:prstGeom>
        </p:spPr>
      </p:pic>
      <p:sp>
        <p:nvSpPr>
          <p:cNvPr id="23" name="오른쪽 화살표 22"/>
          <p:cNvSpPr/>
          <p:nvPr/>
        </p:nvSpPr>
        <p:spPr>
          <a:xfrm>
            <a:off x="4929190" y="5214950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786446" y="507207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덮개 있는 </a:t>
            </a:r>
            <a:r>
              <a:rPr lang="en-US" altLang="ko-KR" dirty="0" smtClean="0"/>
              <a:t>U</a:t>
            </a:r>
            <a:r>
              <a:rPr lang="ko-KR" altLang="en-US" dirty="0" smtClean="0"/>
              <a:t>형 </a:t>
            </a:r>
            <a:endParaRPr lang="en-US" altLang="ko-KR" dirty="0" smtClean="0"/>
          </a:p>
          <a:p>
            <a:r>
              <a:rPr lang="ko-KR" altLang="en-US" dirty="0" smtClean="0"/>
              <a:t>콘크리트 </a:t>
            </a:r>
            <a:r>
              <a:rPr lang="ko-KR" altLang="en-US" dirty="0" err="1" smtClean="0"/>
              <a:t>측구</a:t>
            </a:r>
            <a:r>
              <a:rPr lang="ko-KR" altLang="en-US" dirty="0" smtClean="0"/>
              <a:t> 사용</a:t>
            </a:r>
            <a:endParaRPr lang="ko-KR" altLang="en-US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1643042" y="2071678"/>
            <a:ext cx="85725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3929058" y="2071678"/>
            <a:ext cx="64294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1000100" y="4143380"/>
            <a:ext cx="378621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/>
      <p:bldP spid="19" grpId="0"/>
      <p:bldP spid="21" grpId="0" animBg="1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K-1.jpg"/>
          <p:cNvPicPr>
            <a:picLocks noChangeAspect="1"/>
          </p:cNvPicPr>
          <p:nvPr/>
        </p:nvPicPr>
        <p:blipFill>
          <a:blip r:embed="rId2">
            <a:lum bright="-30000" contrast="-47000"/>
          </a:blip>
          <a:stretch>
            <a:fillRect/>
          </a:stretch>
        </p:blipFill>
        <p:spPr>
          <a:xfrm>
            <a:off x="0" y="390378"/>
            <a:ext cx="9144000" cy="6181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928802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err="1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첫번째</a:t>
            </a:r>
            <a:r>
              <a:rPr lang="ko-KR" altLang="en-US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  설계조건 </a:t>
            </a:r>
            <a:endParaRPr lang="ko-KR" altLang="en-US" sz="2800" b="1" dirty="0">
              <a:solidFill>
                <a:schemeClr val="bg1"/>
              </a:solidFill>
              <a:latin typeface="Yoon 봄날 M" pitchFamily="18" charset="-127"/>
              <a:ea typeface="Yoon 봄날 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857496"/>
            <a:ext cx="515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err="1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두번째</a:t>
            </a:r>
            <a:r>
              <a:rPr lang="ko-KR" altLang="en-US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  설계요소 </a:t>
            </a:r>
            <a:r>
              <a:rPr lang="en-US" altLang="ko-KR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중앙→노변</a:t>
            </a:r>
            <a:r>
              <a:rPr lang="en-US" altLang="ko-KR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)</a:t>
            </a:r>
            <a:r>
              <a:rPr lang="ko-KR" altLang="en-US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 </a:t>
            </a:r>
            <a:endParaRPr lang="ko-KR" altLang="en-US" sz="2800" b="1" dirty="0">
              <a:solidFill>
                <a:schemeClr val="bg1"/>
              </a:solidFill>
              <a:latin typeface="Yoon 봄날 M" pitchFamily="18" charset="-127"/>
              <a:ea typeface="Yoon 봄날 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4643446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err="1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네번째</a:t>
            </a:r>
            <a:r>
              <a:rPr lang="ko-KR" altLang="en-US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  고찰 </a:t>
            </a:r>
            <a:endParaRPr lang="ko-KR" altLang="en-US" sz="2800" b="1" dirty="0">
              <a:solidFill>
                <a:schemeClr val="bg1"/>
              </a:solidFill>
              <a:latin typeface="Yoon 봄날 M" pitchFamily="18" charset="-127"/>
              <a:ea typeface="Yoon 봄날 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3786190"/>
            <a:ext cx="491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err="1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세번째</a:t>
            </a:r>
            <a:r>
              <a:rPr lang="ko-KR" altLang="en-US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  횡단 설계 </a:t>
            </a:r>
            <a:r>
              <a:rPr lang="en-US" altLang="ko-KR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횡단면도</a:t>
            </a:r>
            <a:r>
              <a:rPr lang="en-US" altLang="ko-KR" sz="2800" b="1" dirty="0" smtClean="0">
                <a:solidFill>
                  <a:schemeClr val="bg1"/>
                </a:solidFill>
                <a:latin typeface="Yoon 봄날 M" pitchFamily="18" charset="-127"/>
                <a:ea typeface="Yoon 봄날 M" pitchFamily="18" charset="-127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Yoon 봄날 M" pitchFamily="18" charset="-127"/>
              <a:ea typeface="Yoon 봄날 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642918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FC000"/>
                </a:solidFill>
                <a:latin typeface="Yoon 봄날 M" pitchFamily="18" charset="-127"/>
                <a:ea typeface="Yoon 봄날 M" pitchFamily="18" charset="-127"/>
              </a:rPr>
              <a:t>걸어갈 순서</a:t>
            </a:r>
            <a:endParaRPr lang="ko-KR" altLang="en-US" sz="2800" b="1" dirty="0">
              <a:solidFill>
                <a:srgbClr val="FFC000"/>
              </a:solidFill>
              <a:latin typeface="Yoon 봄날 M" pitchFamily="18" charset="-127"/>
              <a:ea typeface="Yoon 봄날 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-12380" y="6525344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연석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857364"/>
            <a:ext cx="2565618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9190" y="250030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높이 </a:t>
            </a:r>
            <a:r>
              <a:rPr lang="en-US" altLang="ko-KR" sz="2400" dirty="0" smtClean="0"/>
              <a:t>0.2m </a:t>
            </a:r>
            <a:r>
              <a:rPr lang="ko-KR" altLang="en-US" sz="2400" dirty="0" smtClean="0"/>
              <a:t>로 결정</a:t>
            </a:r>
            <a:endParaRPr lang="en-US" altLang="ko-KR" sz="2400" dirty="0" smtClean="0"/>
          </a:p>
          <a:p>
            <a:r>
              <a:rPr lang="ko-KR" altLang="en-US" sz="2400" dirty="0" smtClean="0"/>
              <a:t>폭 </a:t>
            </a:r>
            <a:r>
              <a:rPr lang="en-US" altLang="ko-KR" sz="2400" dirty="0" smtClean="0"/>
              <a:t>0.16m </a:t>
            </a:r>
            <a:r>
              <a:rPr lang="ko-KR" altLang="en-US" sz="2400" dirty="0" smtClean="0"/>
              <a:t>로 결정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경사포함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sp>
        <p:nvSpPr>
          <p:cNvPr id="12" name="오른쪽 화살표 11"/>
          <p:cNvSpPr/>
          <p:nvPr/>
        </p:nvSpPr>
        <p:spPr>
          <a:xfrm>
            <a:off x="3929058" y="2714620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</a:t>
            </a:r>
            <a:r>
              <a:rPr lang="ko-KR" altLang="en-US" dirty="0" smtClean="0">
                <a:solidFill>
                  <a:schemeClr val="bg1"/>
                </a:solidFill>
              </a:rPr>
              <a:t>보행자 방호 울타리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3" name="그림 12" descr="보행자 방호울타리 정면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928934"/>
            <a:ext cx="5622903" cy="1928826"/>
          </a:xfrm>
          <a:prstGeom prst="rect">
            <a:avLst/>
          </a:prstGeom>
        </p:spPr>
      </p:pic>
      <p:pic>
        <p:nvPicPr>
          <p:cNvPr id="14" name="그림 13" descr="보행자 방호울타리 측면도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2583947" cy="4000528"/>
          </a:xfrm>
          <a:prstGeom prst="rect">
            <a:avLst/>
          </a:prstGeom>
        </p:spPr>
      </p:pic>
      <p:pic>
        <p:nvPicPr>
          <p:cNvPr id="15" name="그림 14" descr="보행자용 방호울타리 정의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928670"/>
            <a:ext cx="7266916" cy="5000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8662" y="5715017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[</a:t>
            </a:r>
            <a:r>
              <a:rPr lang="ko-KR" altLang="en-US" sz="1600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방호울타리 측면도</a:t>
            </a:r>
            <a:r>
              <a:rPr lang="en-US" altLang="ko-KR" sz="1600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]</a:t>
            </a:r>
            <a:endParaRPr lang="ko-KR" altLang="en-US" sz="1600" dirty="0">
              <a:latin typeface="한컴바탕" pitchFamily="18" charset="2"/>
              <a:ea typeface="한컴바탕" pitchFamily="18" charset="2"/>
              <a:cs typeface="한컴바탕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478632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[</a:t>
            </a:r>
            <a:r>
              <a:rPr lang="ko-KR" altLang="en-US" sz="1600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방호울타리 정면도</a:t>
            </a:r>
            <a:r>
              <a:rPr lang="en-US" altLang="ko-KR" sz="1600" dirty="0" smtClean="0">
                <a:latin typeface="한컴바탕" pitchFamily="18" charset="2"/>
                <a:ea typeface="한컴바탕" pitchFamily="18" charset="2"/>
                <a:cs typeface="한컴바탕" pitchFamily="18" charset="2"/>
              </a:rPr>
              <a:t>]</a:t>
            </a:r>
            <a:endParaRPr lang="ko-KR" altLang="en-US" sz="1600" dirty="0">
              <a:latin typeface="한컴바탕" pitchFamily="18" charset="2"/>
              <a:ea typeface="한컴바탕" pitchFamily="18" charset="2"/>
              <a:cs typeface="한컴바탕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가로등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2" name="그림 11" descr="가로등 규격 그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4643470" cy="3239630"/>
          </a:xfrm>
          <a:prstGeom prst="rect">
            <a:avLst/>
          </a:prstGeom>
        </p:spPr>
      </p:pic>
      <p:pic>
        <p:nvPicPr>
          <p:cNvPr id="11" name="그림 10" descr="가로등 규격 표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714752"/>
            <a:ext cx="5429288" cy="2572631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1571604" y="5643578"/>
            <a:ext cx="521497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오른쪽 화살표 17"/>
          <p:cNvSpPr/>
          <p:nvPr/>
        </p:nvSpPr>
        <p:spPr>
          <a:xfrm>
            <a:off x="7000892" y="5429264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643834" y="521495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10m </a:t>
            </a:r>
            <a:r>
              <a:rPr lang="ko-KR" altLang="en-US" sz="2000" dirty="0" smtClean="0"/>
              <a:t>높이</a:t>
            </a:r>
            <a:endParaRPr lang="en-US" altLang="ko-KR" sz="2000" dirty="0" smtClean="0"/>
          </a:p>
          <a:p>
            <a:r>
              <a:rPr lang="ko-KR" altLang="en-US" sz="2000" dirty="0" smtClean="0"/>
              <a:t>가로등 선택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4" name="그림 13" descr="K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28802"/>
            <a:ext cx="4448175" cy="2047875"/>
          </a:xfrm>
          <a:prstGeom prst="rect">
            <a:avLst/>
          </a:prstGeom>
        </p:spPr>
      </p:pic>
      <p:sp>
        <p:nvSpPr>
          <p:cNvPr id="15" name="오른쪽 화살표 14"/>
          <p:cNvSpPr/>
          <p:nvPr/>
        </p:nvSpPr>
        <p:spPr>
          <a:xfrm>
            <a:off x="5429256" y="2714620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357950" y="264318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분리형 선택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자전거 도로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3952875" cy="4048125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4500562" y="2786058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572132" y="271462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자전거 </a:t>
            </a:r>
            <a:r>
              <a:rPr lang="ko-KR" altLang="en-US" sz="2400" dirty="0" err="1" smtClean="0"/>
              <a:t>도로폭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1m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</a:t>
            </a:r>
            <a:r>
              <a:rPr lang="ko-KR" altLang="en-US" dirty="0" err="1" smtClean="0">
                <a:solidFill>
                  <a:schemeClr val="bg1"/>
                </a:solidFill>
              </a:rPr>
              <a:t>보도블럭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3396438" cy="2500330"/>
          </a:xfrm>
          <a:prstGeom prst="rect">
            <a:avLst/>
          </a:prstGeom>
        </p:spPr>
      </p:pic>
      <p:pic>
        <p:nvPicPr>
          <p:cNvPr id="11" name="그림 10" descr="K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928670"/>
            <a:ext cx="3357586" cy="2527482"/>
          </a:xfrm>
          <a:prstGeom prst="rect">
            <a:avLst/>
          </a:prstGeom>
        </p:spPr>
      </p:pic>
      <p:pic>
        <p:nvPicPr>
          <p:cNvPr id="12" name="그림 11" descr="K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714752"/>
            <a:ext cx="3597114" cy="2286016"/>
          </a:xfrm>
          <a:prstGeom prst="rect">
            <a:avLst/>
          </a:prstGeom>
        </p:spPr>
      </p:pic>
      <p:pic>
        <p:nvPicPr>
          <p:cNvPr id="13" name="그림 12" descr="K-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857628"/>
            <a:ext cx="3559626" cy="226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3차 설계-수정된 횡단설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602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-1.jpg.png"/>
          <p:cNvPicPr>
            <a:picLocks noChangeAspect="1"/>
          </p:cNvPicPr>
          <p:nvPr/>
        </p:nvPicPr>
        <p:blipFill>
          <a:blip r:embed="rId2">
            <a:lum bright="80000" contrast="-80000"/>
          </a:blip>
          <a:stretch>
            <a:fillRect/>
          </a:stretch>
        </p:blipFill>
        <p:spPr>
          <a:xfrm>
            <a:off x="0" y="357166"/>
            <a:ext cx="9144000" cy="61436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고찰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그림 8" descr="K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000108"/>
            <a:ext cx="4248150" cy="4848225"/>
          </a:xfrm>
          <a:prstGeom prst="rect">
            <a:avLst/>
          </a:prstGeom>
        </p:spPr>
      </p:pic>
      <p:pic>
        <p:nvPicPr>
          <p:cNvPr id="10" name="그림 9" descr="K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357298"/>
            <a:ext cx="4857784" cy="3771916"/>
          </a:xfrm>
          <a:prstGeom prst="rect">
            <a:avLst/>
          </a:prstGeom>
        </p:spPr>
      </p:pic>
      <p:pic>
        <p:nvPicPr>
          <p:cNvPr id="11" name="그림 10" descr="잘못된 보도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071546"/>
            <a:ext cx="3357586" cy="446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K-16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401388"/>
            <a:ext cx="9144000" cy="617088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7167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smtClean="0"/>
              <a:t>감사합니다</a:t>
            </a:r>
            <a:endParaRPr lang="en-US" altLang="ko-KR" sz="8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3714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감기 조심하십시오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설계조건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아래쪽 화살표 6"/>
          <p:cNvSpPr/>
          <p:nvPr/>
        </p:nvSpPr>
        <p:spPr>
          <a:xfrm>
            <a:off x="3857620" y="3643314"/>
            <a:ext cx="428628" cy="428628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28625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442913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도시부</a:t>
            </a: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도로의 횡단 설계</a:t>
            </a:r>
            <a:endParaRPr lang="ko-KR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3" name="그림 12" descr="K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71612"/>
            <a:ext cx="675803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설계조건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28625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" name="그림 9" descr="K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643050"/>
            <a:ext cx="6886575" cy="2895600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4000496" y="4214818"/>
            <a:ext cx="328614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1" name="그림 20" descr="K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482130" cy="4071966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 rot="5400000">
            <a:off x="2071670" y="2000240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rot="10800000">
            <a:off x="2285984" y="2000240"/>
            <a:ext cx="57150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5400000">
            <a:off x="2072464" y="2928140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rot="10800000">
            <a:off x="2285984" y="2928934"/>
            <a:ext cx="57150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rot="5400000">
            <a:off x="2072464" y="3856834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10800000">
            <a:off x="2285984" y="3857628"/>
            <a:ext cx="57150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357290" y="4071942"/>
            <a:ext cx="228601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 rot="5400000">
            <a:off x="4929984" y="1999446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rot="10800000">
            <a:off x="5143504" y="2000240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5400000">
            <a:off x="4929984" y="2928140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rot="10800000">
            <a:off x="5143504" y="2928934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4357686" y="3143248"/>
            <a:ext cx="200026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643306" y="4500570"/>
            <a:ext cx="2500330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 rot="5400000">
            <a:off x="4715670" y="4071148"/>
            <a:ext cx="85725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rot="5400000">
            <a:off x="2108183" y="4749809"/>
            <a:ext cx="35719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10800000">
            <a:off x="2285984" y="4929198"/>
            <a:ext cx="135732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설계시간교통량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1071546"/>
            <a:ext cx="7854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설계시간교통량</a:t>
            </a:r>
            <a:r>
              <a:rPr lang="en-US" altLang="ko-KR" sz="2000" dirty="0" smtClean="0"/>
              <a:t>(</a:t>
            </a:r>
            <a:r>
              <a:rPr lang="en-US" sz="2000" b="1" dirty="0" smtClean="0"/>
              <a:t>PDDHV </a:t>
            </a:r>
            <a:r>
              <a:rPr lang="en-US" sz="2000" dirty="0" smtClean="0"/>
              <a:t>: Peak </a:t>
            </a:r>
            <a:r>
              <a:rPr lang="en-US" sz="2000" dirty="0" err="1" smtClean="0"/>
              <a:t>Directionly</a:t>
            </a:r>
            <a:r>
              <a:rPr lang="en-US" sz="2000" dirty="0" smtClean="0"/>
              <a:t> Design Hourly Volume)</a:t>
            </a:r>
            <a:endParaRPr lang="ko-KR" altLang="en-US" sz="2000" dirty="0"/>
          </a:p>
        </p:txBody>
      </p:sp>
      <p:pic>
        <p:nvPicPr>
          <p:cNvPr id="14" name="그림 13" descr="K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71744"/>
            <a:ext cx="6972300" cy="186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설계시간교통량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2638425" cy="781050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3286116" y="1142984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43372" y="107154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K </a:t>
            </a:r>
            <a:r>
              <a:rPr lang="ko-KR" altLang="en-US" sz="2400" dirty="0" smtClean="0"/>
              <a:t>계수 </a:t>
            </a:r>
            <a:r>
              <a:rPr lang="en-US" altLang="ko-KR" sz="2400" dirty="0" smtClean="0"/>
              <a:t>: 0.09 </a:t>
            </a:r>
            <a:r>
              <a:rPr lang="ko-KR" altLang="en-US" sz="2400" dirty="0" smtClean="0"/>
              <a:t>사용</a:t>
            </a:r>
            <a:endParaRPr lang="ko-KR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3" name="그림 12" descr="K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5781251" cy="15001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15140" y="285749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D </a:t>
            </a:r>
            <a:r>
              <a:rPr lang="ko-KR" altLang="en-US" sz="2400" dirty="0" smtClean="0"/>
              <a:t>계수 </a:t>
            </a:r>
            <a:r>
              <a:rPr lang="en-US" altLang="ko-KR" sz="2400" dirty="0" smtClean="0"/>
              <a:t>: 0.6 </a:t>
            </a:r>
            <a:r>
              <a:rPr lang="ko-KR" altLang="en-US" sz="2400" dirty="0" smtClean="0"/>
              <a:t>사용</a:t>
            </a:r>
            <a:endParaRPr lang="ko-KR" altLang="en-US" sz="2400" dirty="0"/>
          </a:p>
        </p:txBody>
      </p:sp>
      <p:sp>
        <p:nvSpPr>
          <p:cNvPr id="17" name="오른쪽 화살표 16"/>
          <p:cNvSpPr/>
          <p:nvPr/>
        </p:nvSpPr>
        <p:spPr>
          <a:xfrm>
            <a:off x="6072198" y="2928934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857752" y="471488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0.95 </a:t>
            </a:r>
            <a:r>
              <a:rPr lang="ko-KR" altLang="en-US" sz="2400" dirty="0" smtClean="0"/>
              <a:t>사용</a:t>
            </a:r>
            <a:endParaRPr lang="ko-KR" altLang="en-US" sz="2400" dirty="0"/>
          </a:p>
        </p:txBody>
      </p:sp>
      <p:sp>
        <p:nvSpPr>
          <p:cNvPr id="19" name="오른쪽 화살표 18"/>
          <p:cNvSpPr/>
          <p:nvPr/>
        </p:nvSpPr>
        <p:spPr>
          <a:xfrm>
            <a:off x="3929058" y="4786322"/>
            <a:ext cx="642942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857488" y="471488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PHF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설계시간교통량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1" name="그림 10" descr="K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786058"/>
            <a:ext cx="5869682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488711"/>
            <a:ext cx="9168760" cy="369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68760" cy="404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1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</a:rPr>
              <a:t>횡단설계</a:t>
            </a:r>
            <a:r>
              <a:rPr lang="en-US" altLang="ko-KR" dirty="0" smtClean="0">
                <a:solidFill>
                  <a:schemeClr val="bg1"/>
                </a:solidFill>
              </a:rPr>
              <a:t>]</a:t>
            </a:r>
            <a:r>
              <a:rPr lang="ko-KR" altLang="en-US" dirty="0" smtClean="0">
                <a:solidFill>
                  <a:schemeClr val="bg1"/>
                </a:solidFill>
              </a:rPr>
              <a:t>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설계요소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smtClean="0">
                <a:solidFill>
                  <a:schemeClr val="bg1"/>
                </a:solidFill>
              </a:rPr>
              <a:t>서비스 교통량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7248525" cy="1343025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6786578" y="1571612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43174" y="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*  </a:t>
            </a:r>
            <a:r>
              <a:rPr lang="ko-KR" altLang="en-US" dirty="0" err="1" smtClean="0">
                <a:solidFill>
                  <a:schemeClr val="bg1"/>
                </a:solidFill>
              </a:rPr>
              <a:t>차로수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3" name="그림 12" descr="K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143380"/>
            <a:ext cx="5572164" cy="2072148"/>
          </a:xfrm>
          <a:prstGeom prst="rect">
            <a:avLst/>
          </a:prstGeom>
        </p:spPr>
      </p:pic>
      <p:pic>
        <p:nvPicPr>
          <p:cNvPr id="14" name="그림 13" descr="K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357430"/>
            <a:ext cx="6724650" cy="1247775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1285852" y="3214686"/>
            <a:ext cx="250033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364</Words>
  <Application>Microsoft Office PowerPoint</Application>
  <PresentationFormat>화면 슬라이드 쇼(4:3)</PresentationFormat>
  <Paragraphs>134</Paragraphs>
  <Slides>28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Company>My Homes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 Computer</dc:creator>
  <cp:lastModifiedBy>snoopy</cp:lastModifiedBy>
  <cp:revision>58</cp:revision>
  <dcterms:created xsi:type="dcterms:W3CDTF">2011-11-28T06:48:48Z</dcterms:created>
  <dcterms:modified xsi:type="dcterms:W3CDTF">2011-12-02T14:32:04Z</dcterms:modified>
</cp:coreProperties>
</file>