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7" r:id="rId4"/>
    <p:sldId id="333" r:id="rId5"/>
    <p:sldId id="331" r:id="rId6"/>
    <p:sldId id="325" r:id="rId7"/>
    <p:sldId id="329" r:id="rId8"/>
    <p:sldId id="340" r:id="rId9"/>
    <p:sldId id="261" r:id="rId10"/>
    <p:sldId id="327" r:id="rId11"/>
    <p:sldId id="341" r:id="rId12"/>
    <p:sldId id="339" r:id="rId13"/>
    <p:sldId id="335" r:id="rId14"/>
    <p:sldId id="336" r:id="rId15"/>
    <p:sldId id="290" r:id="rId16"/>
  </p:sldIdLst>
  <p:sldSz cx="9144000" cy="6858000" type="screen4x3"/>
  <p:notesSz cx="6858000" cy="9144000"/>
  <p:custShowLst>
    <p:custShow name="재구성한 쇼 1" id="0">
      <p:sldLst>
        <p:sld r:id="rId2"/>
        <p:sld r:id="rId3"/>
        <p:sld r:id="rId4"/>
        <p:sld r:id="rId2"/>
        <p:sld r:id="rId10"/>
        <p:sld r:id="rId16"/>
      </p:sldLst>
    </p:custShow>
    <p:custShow name="이재용" id="1">
      <p:sldLst>
        <p:sld r:id="rId2"/>
        <p:sld r:id="rId3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FFFFF"/>
    <a:srgbClr val="FF0000"/>
    <a:srgbClr val="F0E8ED"/>
    <a:srgbClr val="FFFF00"/>
    <a:srgbClr val="99FF66"/>
    <a:srgbClr val="FFFFCC"/>
    <a:srgbClr val="4F81BD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106" d="100"/>
          <a:sy n="106" d="100"/>
        </p:scale>
        <p:origin x="-9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fld id="{3B382814-5675-40DA-81E5-45791461CD7F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굴림" charset="-127"/>
                <a:cs typeface="맑은 고딕"/>
              </a:defRPr>
            </a:lvl1pPr>
          </a:lstStyle>
          <a:p>
            <a:pPr>
              <a:defRPr/>
            </a:pPr>
            <a:fld id="{FCA68675-2B9F-473B-8BBB-00E4BB0E69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2055-67B2-4DF0-A66C-2FB0103B7782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C3E11-C252-409F-ABDB-CE76A95E426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11D05-7BCC-44CC-860D-B612CD020699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8E7E-C0C7-4D63-A3CA-27AD9AC8922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2F054-E08C-4432-838E-50AB2D8DECBD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00EF7-00FD-4579-A29B-71F8C1BD3D9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9B077-5764-4814-8DB1-6C46444FAEE1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9CEE-39D8-45A8-AF45-510362642C6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8EE0-A296-4FB5-850B-33C73D9C99F1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92BC-9509-4A43-8513-86DAD013F83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00297-F9B7-4FEA-BDD4-BA03F63CFAEE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AF94-A6CD-48E9-B1BD-C1B12CE4F8F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FE7E2-E660-4E45-8E0F-2D703E4E9211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85E41-F89A-4529-AC7A-C641BD6ED4B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AEE30-9DF7-4551-80EA-734D0768AA91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34B98-37D7-48B7-A5DB-6F967A4746C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4E8F3-5EE2-4D25-A5BF-86B145C48A95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8022-CA81-4A64-9DB0-21C01A8CDC4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5C52-31F7-46EC-9849-C25CD2681F99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C3D47-BB11-4DDC-B229-EB8C3212D8E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9818-5976-4C1A-B4DE-57830CA86E5B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FD236-D64A-4AFD-AC4F-16BFB6D2FDA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 t="3410" b="356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213FF7-BE4F-406B-84C1-E2FB0A634825}" type="datetimeFigureOut">
              <a:rPr lang="ko-KR" altLang="en-US"/>
              <a:pPr>
                <a:defRPr/>
              </a:pPr>
              <a:t>2011-11-30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4B3350-DA07-4011-95EA-4113FEC41C6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ctrTitle"/>
          </p:nvPr>
        </p:nvSpPr>
        <p:spPr>
          <a:xfrm>
            <a:off x="1835150" y="1700213"/>
            <a:ext cx="4968875" cy="1470025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ko-KR" altLang="en-US" sz="5400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횡단면도 설계</a:t>
            </a:r>
            <a:endParaRPr lang="ko-KR" altLang="en-US" sz="2800" dirty="0" smtClean="0">
              <a:solidFill>
                <a:srgbClr val="33CC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5795963" y="5084763"/>
            <a:ext cx="316865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2400" b="1">
                <a:solidFill>
                  <a:srgbClr val="A6A6A6"/>
                </a:solidFill>
                <a:latin typeface="Arial Black" pitchFamily="34" charset="0"/>
              </a:rPr>
              <a:t>Team name : </a:t>
            </a:r>
            <a:r>
              <a:rPr kumimoji="0" lang="ko-KR" altLang="en-US" sz="2400" b="1">
                <a:solidFill>
                  <a:srgbClr val="A6A6A6"/>
                </a:solidFill>
                <a:latin typeface="Arial Black" pitchFamily="34" charset="0"/>
              </a:rPr>
              <a:t>라 온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Moojun Kim  (20726321)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Jinil Kim       (20726431)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Won Bang     (20726211)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Jaemoo Seo (20726567)</a:t>
            </a:r>
          </a:p>
          <a:p>
            <a:r>
              <a:rPr kumimoji="0" lang="en-US" altLang="ko-KR" sz="1400">
                <a:solidFill>
                  <a:srgbClr val="A6A6A6"/>
                </a:solidFill>
                <a:latin typeface="Arial Black" pitchFamily="34" charset="0"/>
              </a:rPr>
              <a:t>Jaeyong Lee (20726253)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설계 과정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3789363"/>
            <a:ext cx="4433887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08500"/>
            <a:ext cx="43434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2924175"/>
            <a:ext cx="17795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Box 17"/>
          <p:cNvSpPr txBox="1">
            <a:spLocks noChangeArrowheads="1"/>
          </p:cNvSpPr>
          <p:nvPr/>
        </p:nvSpPr>
        <p:spPr bwMode="auto">
          <a:xfrm>
            <a:off x="4572000" y="6381750"/>
            <a:ext cx="25923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중앙 분리대쪽 인도</a:t>
            </a:r>
          </a:p>
        </p:txBody>
      </p:sp>
      <p:sp>
        <p:nvSpPr>
          <p:cNvPr id="23563" name="TextBox 18"/>
          <p:cNvSpPr txBox="1">
            <a:spLocks noChangeArrowheads="1"/>
          </p:cNvSpPr>
          <p:nvPr/>
        </p:nvSpPr>
        <p:spPr bwMode="auto">
          <a:xfrm>
            <a:off x="5219700" y="3357563"/>
            <a:ext cx="1944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>
                <a:solidFill>
                  <a:schemeClr val="bg1"/>
                </a:solidFill>
              </a:rPr>
              <a:t>차도 양쪽 인도</a:t>
            </a:r>
          </a:p>
        </p:txBody>
      </p:sp>
      <p:pic>
        <p:nvPicPr>
          <p:cNvPr id="2356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341438"/>
            <a:ext cx="43926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직선 화살표 연결선 20"/>
          <p:cNvCxnSpPr/>
          <p:nvPr/>
        </p:nvCxnSpPr>
        <p:spPr>
          <a:xfrm>
            <a:off x="2195513" y="2708275"/>
            <a:ext cx="0" cy="194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4140200" y="2205038"/>
            <a:ext cx="360363" cy="2873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4" name="모서리가 둥근 직사각형 23"/>
          <p:cNvSpPr/>
          <p:nvPr/>
        </p:nvSpPr>
        <p:spPr>
          <a:xfrm>
            <a:off x="2051050" y="1989138"/>
            <a:ext cx="504825" cy="7191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8" name="Shape 27"/>
          <p:cNvCxnSpPr>
            <a:stCxn id="23" idx="3"/>
          </p:cNvCxnSpPr>
          <p:nvPr/>
        </p:nvCxnSpPr>
        <p:spPr>
          <a:xfrm>
            <a:off x="4500563" y="2349500"/>
            <a:ext cx="792162" cy="15843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설계 과정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24583" name="TextBox 11"/>
          <p:cNvSpPr txBox="1">
            <a:spLocks noChangeArrowheads="1"/>
          </p:cNvSpPr>
          <p:nvPr/>
        </p:nvSpPr>
        <p:spPr bwMode="auto">
          <a:xfrm>
            <a:off x="2339975" y="2781300"/>
            <a:ext cx="3168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chemeClr val="bg1"/>
                </a:solidFill>
              </a:rPr>
              <a:t>L</a:t>
            </a:r>
            <a:r>
              <a:rPr lang="ko-KR" altLang="en-US">
                <a:solidFill>
                  <a:schemeClr val="bg1"/>
                </a:solidFill>
              </a:rPr>
              <a:t>형 측구 받이 및  물을 흐름</a:t>
            </a:r>
          </a:p>
        </p:txBody>
      </p:sp>
      <p:pic>
        <p:nvPicPr>
          <p:cNvPr id="245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557338"/>
            <a:ext cx="27368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292600"/>
            <a:ext cx="511175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모서리가 둥근 직사각형 12"/>
          <p:cNvSpPr/>
          <p:nvPr/>
        </p:nvSpPr>
        <p:spPr>
          <a:xfrm>
            <a:off x="3203575" y="5013325"/>
            <a:ext cx="504825" cy="503238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 dirty="0"/>
          </a:p>
        </p:txBody>
      </p:sp>
      <p:cxnSp>
        <p:nvCxnSpPr>
          <p:cNvPr id="15" name="꺾인 연결선 14"/>
          <p:cNvCxnSpPr/>
          <p:nvPr/>
        </p:nvCxnSpPr>
        <p:spPr>
          <a:xfrm flipV="1">
            <a:off x="3635375" y="3429000"/>
            <a:ext cx="2520950" cy="18716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설계 과정</a:t>
            </a:r>
            <a:endParaRPr kumimoji="0" lang="en-US" altLang="ko-KR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pic>
        <p:nvPicPr>
          <p:cNvPr id="256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1700213"/>
            <a:ext cx="231616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581525"/>
            <a:ext cx="60499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8125" y="4365625"/>
            <a:ext cx="2305050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700213"/>
            <a:ext cx="6049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모서리가 둥근 직사각형 12"/>
          <p:cNvSpPr/>
          <p:nvPr/>
        </p:nvSpPr>
        <p:spPr>
          <a:xfrm>
            <a:off x="684213" y="2420938"/>
            <a:ext cx="215900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27313" y="1773238"/>
            <a:ext cx="360362" cy="10080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3419475" y="2133600"/>
            <a:ext cx="647700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7" name="Shape 16"/>
          <p:cNvCxnSpPr>
            <a:stCxn id="13" idx="3"/>
          </p:cNvCxnSpPr>
          <p:nvPr/>
        </p:nvCxnSpPr>
        <p:spPr>
          <a:xfrm>
            <a:off x="900113" y="2668588"/>
            <a:ext cx="1150937" cy="212883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hape 17"/>
          <p:cNvCxnSpPr/>
          <p:nvPr/>
        </p:nvCxnSpPr>
        <p:spPr>
          <a:xfrm>
            <a:off x="2987675" y="1844675"/>
            <a:ext cx="3960813" cy="3603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5" idx="2"/>
          </p:cNvCxnSpPr>
          <p:nvPr/>
        </p:nvCxnSpPr>
        <p:spPr>
          <a:xfrm rot="16200000" flipH="1">
            <a:off x="3793331" y="2578894"/>
            <a:ext cx="2960688" cy="30607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최종도면</a:t>
            </a:r>
            <a:endParaRPr kumimoji="0" lang="en-US" altLang="ko-KR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700213"/>
            <a:ext cx="7129462" cy="43211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ko-KR" altLang="en-US" sz="1000" b="1" dirty="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771775" y="836613"/>
            <a:ext cx="1079500" cy="215900"/>
          </a:xfrm>
          <a:prstGeom prst="rect">
            <a:avLst/>
          </a:prstGeom>
          <a:solidFill>
            <a:schemeClr val="accent4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  <a:endParaRPr kumimoji="0" lang="ko-KR" altLang="en-US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27652" name="직사각형 19"/>
          <p:cNvSpPr>
            <a:spLocks noChangeArrowheads="1"/>
          </p:cNvSpPr>
          <p:nvPr/>
        </p:nvSpPr>
        <p:spPr bwMode="auto">
          <a:xfrm>
            <a:off x="827088" y="1755775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solidFill>
                <a:srgbClr val="E6E0EC"/>
              </a:solidFill>
              <a:latin typeface="맑은 고딕"/>
            </a:endParaRPr>
          </a:p>
        </p:txBody>
      </p:sp>
      <p:sp>
        <p:nvSpPr>
          <p:cNvPr id="2" name="직사각형 16"/>
          <p:cNvSpPr/>
          <p:nvPr/>
        </p:nvSpPr>
        <p:spPr>
          <a:xfrm>
            <a:off x="3995738" y="836613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Epilogue</a:t>
            </a:r>
            <a:endParaRPr kumimoji="0" lang="ko-KR" altLang="en-US" sz="1000" b="1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323850" y="188913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기대효과</a:t>
            </a:r>
          </a:p>
        </p:txBody>
      </p:sp>
      <p:sp>
        <p:nvSpPr>
          <p:cNvPr id="27655" name="Text Box 14"/>
          <p:cNvSpPr txBox="1">
            <a:spLocks noChangeArrowheads="1"/>
          </p:cNvSpPr>
          <p:nvPr/>
        </p:nvSpPr>
        <p:spPr bwMode="auto">
          <a:xfrm>
            <a:off x="468313" y="1628775"/>
            <a:ext cx="59055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ko-KR" altLang="en-US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>
                <a:solidFill>
                  <a:schemeClr val="bg1"/>
                </a:solidFill>
              </a:rPr>
              <a:t>  배수시설 </a:t>
            </a:r>
            <a:r>
              <a:rPr lang="en-US" altLang="ko-KR">
                <a:solidFill>
                  <a:schemeClr val="bg1"/>
                </a:solidFill>
              </a:rPr>
              <a:t>2</a:t>
            </a:r>
            <a:r>
              <a:rPr lang="ko-KR" altLang="en-US">
                <a:solidFill>
                  <a:schemeClr val="bg1"/>
                </a:solidFill>
              </a:rPr>
              <a:t>개에서 </a:t>
            </a:r>
            <a:r>
              <a:rPr lang="en-US" altLang="ko-KR">
                <a:solidFill>
                  <a:schemeClr val="bg1"/>
                </a:solidFill>
              </a:rPr>
              <a:t>1</a:t>
            </a:r>
            <a:r>
              <a:rPr lang="ko-KR" altLang="en-US">
                <a:solidFill>
                  <a:schemeClr val="bg1"/>
                </a:solidFill>
              </a:rPr>
              <a:t>개로 했으므로 공간활용 가능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>
                <a:solidFill>
                  <a:schemeClr val="bg1"/>
                </a:solidFill>
              </a:rPr>
              <a:t>  시냇가 옆에 인도를 설계하며 시민들이 산책 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</a:rPr>
              <a:t>   할수있는 공간 활용</a:t>
            </a:r>
            <a:endParaRPr lang="en-US" altLang="ko-K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bg1"/>
                </a:solidFill>
              </a:rPr>
              <a:t>  </a:t>
            </a:r>
            <a:r>
              <a:rPr lang="ko-KR" altLang="en-US">
                <a:solidFill>
                  <a:schemeClr val="bg1"/>
                </a:solidFill>
              </a:rPr>
              <a:t>중앙 분리대 대신 친환경적 시냇가를 만들어 </a:t>
            </a:r>
          </a:p>
          <a:p>
            <a:pPr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</a:rPr>
              <a:t>   미관상  좋다</a:t>
            </a:r>
            <a:r>
              <a:rPr lang="en-US" altLang="ko-KR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endParaRPr lang="ko-K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28674" name="직사각형 19"/>
          <p:cNvSpPr>
            <a:spLocks noChangeArrowheads="1"/>
          </p:cNvSpPr>
          <p:nvPr/>
        </p:nvSpPr>
        <p:spPr bwMode="auto">
          <a:xfrm>
            <a:off x="827088" y="1755775"/>
            <a:ext cx="792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kumimoji="0" lang="ko-KR" altLang="en-US">
              <a:solidFill>
                <a:srgbClr val="E6E0EC"/>
              </a:solidFill>
              <a:latin typeface="맑은 고딕"/>
            </a:endParaRPr>
          </a:p>
        </p:txBody>
      </p:sp>
      <p:sp>
        <p:nvSpPr>
          <p:cNvPr id="28675" name="Text Box 9"/>
          <p:cNvSpPr txBox="1">
            <a:spLocks noChangeArrowheads="1"/>
          </p:cNvSpPr>
          <p:nvPr/>
        </p:nvSpPr>
        <p:spPr bwMode="auto">
          <a:xfrm>
            <a:off x="2268538" y="5373688"/>
            <a:ext cx="431958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solidFill>
                <a:srgbClr val="FF0000"/>
              </a:solidFill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altLang="ko-KR">
              <a:ea typeface="굴림" charset="-127"/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ko-KR" altLang="en-US">
              <a:ea typeface="굴림" charset="-127"/>
            </a:endParaRPr>
          </a:p>
        </p:txBody>
      </p:sp>
      <p:sp>
        <p:nvSpPr>
          <p:cNvPr id="28676" name="TextBox 11"/>
          <p:cNvSpPr txBox="1">
            <a:spLocks noChangeArrowheads="1"/>
          </p:cNvSpPr>
          <p:nvPr/>
        </p:nvSpPr>
        <p:spPr bwMode="auto">
          <a:xfrm>
            <a:off x="1500188" y="1643063"/>
            <a:ext cx="621506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ko-KR" altLang="en-US" sz="6000">
              <a:solidFill>
                <a:srgbClr val="E46C0A"/>
              </a:solidFill>
              <a:ea typeface="굴림" charset="-127"/>
            </a:endParaRPr>
          </a:p>
          <a:p>
            <a:endParaRPr lang="en-US" altLang="ko-KR">
              <a:ea typeface="굴림" charset="-127"/>
            </a:endParaRPr>
          </a:p>
          <a:p>
            <a:pPr algn="r"/>
            <a:endParaRPr lang="en-US" altLang="ko-KR" sz="4000">
              <a:solidFill>
                <a:srgbClr val="C00000"/>
              </a:solidFill>
              <a:ea typeface="굴림" charset="-127"/>
            </a:endParaRPr>
          </a:p>
          <a:p>
            <a:pPr algn="r"/>
            <a:endParaRPr lang="en-US" altLang="ko-KR" sz="4000">
              <a:solidFill>
                <a:srgbClr val="C00000"/>
              </a:solidFill>
              <a:ea typeface="굴림" charset="-127"/>
            </a:endParaRPr>
          </a:p>
          <a:p>
            <a:pPr algn="r"/>
            <a:endParaRPr lang="en-US" altLang="ko-KR" sz="4000">
              <a:solidFill>
                <a:srgbClr val="C00000"/>
              </a:solidFill>
              <a:ea typeface="굴림" charset="-127"/>
            </a:endParaRPr>
          </a:p>
          <a:p>
            <a:pPr algn="r"/>
            <a:r>
              <a:rPr lang="en-US" altLang="ko-KR" sz="4000">
                <a:solidFill>
                  <a:srgbClr val="C00000"/>
                </a:solidFill>
                <a:ea typeface="굴림" charset="-127"/>
              </a:rPr>
              <a:t>The end</a:t>
            </a:r>
            <a:endParaRPr lang="ko-KR" altLang="en-US" sz="400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2411413" y="2420938"/>
            <a:ext cx="3889375" cy="14700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kumimoji="0" lang="ko-KR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감사합니다</a:t>
            </a:r>
            <a:r>
              <a:rPr kumimoji="0" lang="en-US" altLang="ko-KR" sz="5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</a:rPr>
              <a:t>.</a:t>
            </a:r>
            <a:endParaRPr kumimoji="0" lang="ko-KR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아래쪽 화살표 14"/>
          <p:cNvSpPr/>
          <p:nvPr/>
        </p:nvSpPr>
        <p:spPr>
          <a:xfrm rot="17831130">
            <a:off x="3081337" y="869951"/>
            <a:ext cx="3108325" cy="6934200"/>
          </a:xfrm>
          <a:prstGeom prst="downArrow">
            <a:avLst>
              <a:gd name="adj1" fmla="val 32061"/>
              <a:gd name="adj2" fmla="val 47507"/>
            </a:avLst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184150" y="444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Shortcut Road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850" y="1057275"/>
            <a:ext cx="15716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 err="1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Contens</a:t>
            </a:r>
            <a:endParaRPr kumimoji="0" lang="ko-KR" altLang="en-US" sz="2800" b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95288" y="1916113"/>
            <a:ext cx="1655762" cy="1657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 dirty="0">
                <a:solidFill>
                  <a:srgbClr val="10253F"/>
                </a:solidFill>
                <a:cs typeface="맑은 고딕"/>
              </a:rPr>
              <a:t>Prologue</a:t>
            </a:r>
          </a:p>
          <a:p>
            <a:pPr algn="ctr">
              <a:defRPr/>
            </a:pP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횡단설계란</a:t>
            </a:r>
          </a:p>
          <a:p>
            <a:pPr algn="ctr">
              <a:buFontTx/>
              <a:buChar char="•"/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</a:t>
            </a:r>
            <a:r>
              <a:rPr kumimoji="0" lang="ko-KR" altLang="en-US" sz="1200" b="1" dirty="0" err="1">
                <a:solidFill>
                  <a:schemeClr val="tx1"/>
                </a:solidFill>
                <a:cs typeface="맑은 고딕"/>
              </a:rPr>
              <a:t>도시부</a:t>
            </a: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횡단설계</a:t>
            </a:r>
          </a:p>
          <a:p>
            <a:pPr algn="ctr">
              <a:defRPr/>
            </a:pPr>
            <a:r>
              <a:rPr kumimoji="0" lang="ko-KR" altLang="en-US" sz="1200" b="1" dirty="0">
                <a:solidFill>
                  <a:schemeClr val="tx1"/>
                </a:solidFill>
                <a:cs typeface="맑은 고딕"/>
              </a:rPr>
              <a:t>              </a:t>
            </a:r>
            <a:r>
              <a:rPr kumimoji="0" lang="en-US" altLang="ko-KR" sz="1200" b="1" dirty="0">
                <a:solidFill>
                  <a:schemeClr val="tx1"/>
                </a:solidFill>
                <a:cs typeface="맑은 고딕"/>
              </a:rPr>
              <a:t>by </a:t>
            </a:r>
            <a:r>
              <a:rPr kumimoji="0" lang="ko-KR" altLang="en-US" sz="1200" b="1" dirty="0" err="1">
                <a:solidFill>
                  <a:schemeClr val="tx1"/>
                </a:solidFill>
                <a:cs typeface="맑은 고딕"/>
              </a:rPr>
              <a:t>라온</a:t>
            </a:r>
            <a:endParaRPr kumimoji="0" lang="ko-KR" altLang="en-US" sz="1200" b="1" dirty="0">
              <a:solidFill>
                <a:schemeClr val="tx1"/>
              </a:solidFill>
              <a:cs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150100" y="5041900"/>
            <a:ext cx="1655763" cy="165576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>
                <a:solidFill>
                  <a:schemeClr val="bg1"/>
                </a:solidFill>
                <a:cs typeface="맑은 고딕"/>
              </a:rPr>
              <a:t>episode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646363" y="2959100"/>
            <a:ext cx="1657350" cy="16557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>
                <a:solidFill>
                  <a:srgbClr val="FFFFFF"/>
                </a:solidFill>
                <a:cs typeface="맑은 고딕"/>
              </a:rPr>
              <a:t>Road Plan</a:t>
            </a:r>
          </a:p>
          <a:p>
            <a:pPr algn="ctr">
              <a:defRPr/>
            </a:pPr>
            <a:endParaRPr kumimoji="0" lang="en-US" altLang="ko-KR" sz="600" b="1">
              <a:solidFill>
                <a:srgbClr val="FFFFFF"/>
              </a:solidFill>
              <a:cs typeface="맑은 고딕"/>
            </a:endParaRPr>
          </a:p>
          <a:p>
            <a:pPr algn="ctr">
              <a:defRPr/>
            </a:pPr>
            <a:endParaRPr kumimoji="0" lang="ko-KR" altLang="en-US" sz="1200" b="1">
              <a:solidFill>
                <a:schemeClr val="tx1"/>
              </a:solidFill>
              <a:cs typeface="맑은 고딕"/>
            </a:endParaRPr>
          </a:p>
          <a:p>
            <a:pPr algn="ctr">
              <a:buFontTx/>
              <a:buChar char="•"/>
              <a:defRPr/>
            </a:pPr>
            <a:r>
              <a:rPr kumimoji="0" lang="ko-KR" altLang="en-US" sz="1200" b="1">
                <a:solidFill>
                  <a:schemeClr val="tx1"/>
                </a:solidFill>
                <a:cs typeface="맑은 고딕"/>
              </a:rPr>
              <a:t> 설계조건</a:t>
            </a:r>
          </a:p>
          <a:p>
            <a:pPr algn="ctr">
              <a:buFontTx/>
              <a:buChar char="•"/>
              <a:defRPr/>
            </a:pPr>
            <a:r>
              <a:rPr kumimoji="0" lang="ko-KR" altLang="en-US" sz="1200" b="1">
                <a:solidFill>
                  <a:schemeClr val="tx1"/>
                </a:solidFill>
                <a:cs typeface="맑은 고딕"/>
              </a:rPr>
              <a:t> 횡단구성 결정</a:t>
            </a:r>
          </a:p>
          <a:p>
            <a:pPr algn="ctr">
              <a:buFontTx/>
              <a:buChar char="•"/>
              <a:defRPr/>
            </a:pPr>
            <a:r>
              <a:rPr kumimoji="0" lang="ko-KR" altLang="en-US" sz="1200" b="1">
                <a:solidFill>
                  <a:schemeClr val="tx1"/>
                </a:solidFill>
                <a:cs typeface="맑은 고딕"/>
              </a:rPr>
              <a:t> 횡단구성 도면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4899025" y="4000500"/>
            <a:ext cx="1655763" cy="16557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b="1">
                <a:solidFill>
                  <a:srgbClr val="10253F"/>
                </a:solidFill>
                <a:cs typeface="맑은 고딕"/>
              </a:rPr>
              <a:t>Expected effect &amp; Conclusion</a:t>
            </a:r>
            <a:endParaRPr kumimoji="0" lang="ko-KR" altLang="en-US" b="1">
              <a:solidFill>
                <a:srgbClr val="10253F"/>
              </a:solidFill>
              <a:cs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84150" y="0"/>
            <a:ext cx="7483475" cy="62071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23850" y="1196975"/>
            <a:ext cx="1635125" cy="519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Pro</a:t>
            </a:r>
            <a:r>
              <a:rPr kumimoji="0" lang="en-US" altLang="ko-KR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rPr>
              <a:t>logue</a:t>
            </a:r>
            <a:endParaRPr kumimoji="0" lang="ko-KR" altLang="en-US" sz="2800" b="1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</a:t>
            </a:r>
            <a:r>
              <a:rPr kumimoji="0" lang="en-US" altLang="ko-KR" sz="1000" dirty="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oad Plan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6391" name="직사각형 4"/>
          <p:cNvSpPr>
            <a:spLocks noChangeArrowheads="1"/>
          </p:cNvSpPr>
          <p:nvPr/>
        </p:nvSpPr>
        <p:spPr bwMode="auto">
          <a:xfrm>
            <a:off x="468313" y="1916113"/>
            <a:ext cx="547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 횡단면설계란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?</a:t>
            </a:r>
            <a:endParaRPr kumimoji="0" lang="ko-KR" altLang="en-US" sz="2400" b="1">
              <a:solidFill>
                <a:srgbClr val="FCD5B5"/>
              </a:solidFill>
              <a:latin typeface="맑은 고딕"/>
            </a:endParaRPr>
          </a:p>
        </p:txBody>
      </p:sp>
      <p:sp>
        <p:nvSpPr>
          <p:cNvPr id="16392" name="직사각형 4"/>
          <p:cNvSpPr>
            <a:spLocks noChangeArrowheads="1"/>
          </p:cNvSpPr>
          <p:nvPr/>
        </p:nvSpPr>
        <p:spPr bwMode="auto">
          <a:xfrm>
            <a:off x="539750" y="3860800"/>
            <a:ext cx="547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 도시부 횡단설계 </a:t>
            </a:r>
            <a:r>
              <a:rPr kumimoji="0" lang="en-US" altLang="ko-KR" sz="1500" b="1">
                <a:solidFill>
                  <a:srgbClr val="FCD5B5"/>
                </a:solidFill>
                <a:latin typeface="맑은 고딕"/>
              </a:rPr>
              <a:t>by </a:t>
            </a:r>
            <a:r>
              <a:rPr kumimoji="0" lang="ko-KR" altLang="en-US" sz="1500" b="1">
                <a:solidFill>
                  <a:srgbClr val="FCD5B5"/>
                </a:solidFill>
                <a:latin typeface="맑은 고딕"/>
              </a:rPr>
              <a:t>라온</a:t>
            </a:r>
            <a:endParaRPr kumimoji="0" lang="ko-KR" altLang="en-US" sz="2400" b="1">
              <a:solidFill>
                <a:srgbClr val="FCD5B5"/>
              </a:solidFill>
              <a:latin typeface="맑은 고딕"/>
            </a:endParaRPr>
          </a:p>
        </p:txBody>
      </p:sp>
      <p:sp>
        <p:nvSpPr>
          <p:cNvPr id="16393" name="Text Box 13"/>
          <p:cNvSpPr txBox="1">
            <a:spLocks noChangeArrowheads="1"/>
          </p:cNvSpPr>
          <p:nvPr/>
        </p:nvSpPr>
        <p:spPr bwMode="auto">
          <a:xfrm>
            <a:off x="827088" y="2565400"/>
            <a:ext cx="60483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</a:rPr>
              <a:t>가늘고 긴 구조물</a:t>
            </a:r>
            <a:r>
              <a:rPr lang="en-US" altLang="ko-KR">
                <a:solidFill>
                  <a:schemeClr val="bg1"/>
                </a:solidFill>
              </a:rPr>
              <a:t>, </a:t>
            </a:r>
            <a:r>
              <a:rPr lang="ko-KR" altLang="en-US">
                <a:solidFill>
                  <a:schemeClr val="bg1"/>
                </a:solidFill>
              </a:rPr>
              <a:t>예를 들면 도로 등의 길이 방향의 중심선에 직각 방향의 단면 면을 보여주는 도면</a:t>
            </a:r>
            <a:r>
              <a:rPr lang="en-US" altLang="ko-KR">
                <a:solidFill>
                  <a:schemeClr val="bg1"/>
                </a:solidFill>
              </a:rPr>
              <a:t>. </a:t>
            </a:r>
            <a:r>
              <a:rPr lang="ko-KR" altLang="en-US">
                <a:solidFill>
                  <a:schemeClr val="bg1"/>
                </a:solidFill>
              </a:rPr>
              <a:t>기점으로부터 종점 방향을 본 단면으로 표시한다</a:t>
            </a:r>
            <a:r>
              <a:rPr lang="en-US" altLang="ko-KR">
                <a:solidFill>
                  <a:schemeClr val="bg1"/>
                </a:solidFill>
              </a:rPr>
              <a:t>.</a:t>
            </a:r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394" name="Text Box 14"/>
          <p:cNvSpPr txBox="1">
            <a:spLocks noChangeArrowheads="1"/>
          </p:cNvSpPr>
          <p:nvPr/>
        </p:nvSpPr>
        <p:spPr bwMode="auto">
          <a:xfrm>
            <a:off x="827088" y="4652963"/>
            <a:ext cx="59055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>
                <a:solidFill>
                  <a:schemeClr val="bg1"/>
                </a:solidFill>
              </a:rPr>
              <a:t>주안점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ko-KR" altLang="en-US">
                <a:solidFill>
                  <a:schemeClr val="bg1"/>
                </a:solidFill>
              </a:rPr>
              <a:t> 일반 도로의 횡단설계와는 저희 조는 설계에서 역구배     를 주어 배수시설을 교통분리시설로 활용</a:t>
            </a:r>
            <a:r>
              <a:rPr lang="en-US" altLang="ko-KR">
                <a:solidFill>
                  <a:schemeClr val="bg1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ko-KR">
                <a:solidFill>
                  <a:schemeClr val="bg1"/>
                </a:solidFill>
              </a:rPr>
              <a:t> </a:t>
            </a:r>
            <a:r>
              <a:rPr lang="ko-KR" altLang="en-US">
                <a:solidFill>
                  <a:schemeClr val="bg1"/>
                </a:solidFill>
              </a:rPr>
              <a:t>인도를 교통분리시설로 이용</a:t>
            </a:r>
            <a:r>
              <a:rPr lang="en-US" altLang="ko-KR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설계 조건</a:t>
            </a:r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6" name="Rectangle 9"/>
          <p:cNvSpPr>
            <a:spLocks noChangeArrowheads="1"/>
          </p:cNvSpPr>
          <p:nvPr/>
        </p:nvSpPr>
        <p:spPr bwMode="auto">
          <a:xfrm>
            <a:off x="0" y="134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7" name="Rectangle 11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19" name="Rectangle 1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1" name="Rectangle 15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2" name="Rectangle 1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3" name="Rectangle 17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5" name="Rectangle 19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6" name="Rectangle 2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7" name="Rectangle 21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8" name="Rectangle 22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29" name="Rectangle 23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0" name="Rectangle 24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1" name="Rectangle 25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2" name="Rectangle 2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3" name="Rectangle 27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4" name="Rectangle 28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5" name="Rectangle 2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6" name="Rectangle 30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7" name="Rectangle 3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8" name="Rectangle 32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39" name="Rectangle 3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0" name="Rectangle 34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1" name="Rectangle 3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2" name="Rectangle 3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3" name="Rectangle 3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4" name="Rectangle 3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5" name="Rectangle 39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6" name="Rectangle 40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7" name="Rectangle 41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8" name="Rectangle 4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49" name="Rectangle 43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0" name="Rectangle 4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1" name="Rectangle 45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2" name="Rectangle 46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3" name="Rectangle 47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4" name="Rectangle 48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5" name="Rectangle 49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6" name="Rectangle 50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7" name="Rectangle 51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8" name="Rectangle 52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59" name="Rectangle 5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0" name="Rectangle 54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1" name="Rectangle 5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2" name="Rectangle 5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3" name="Rectangle 5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4" name="Rectangle 5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5" name="Rectangle 59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6" name="Rectangle 60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7" name="Rectangle 61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8" name="Rectangle 6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69" name="Rectangle 63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0" name="Rectangle 6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1" name="Rectangle 65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2" name="Rectangle 66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3" name="Rectangle 67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4" name="Rectangle 68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5" name="Rectangle 69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6" name="Rectangle 70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7" name="Rectangle 71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8" name="Rectangle 72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79" name="Rectangle 7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0" name="Rectangle 74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1" name="Rectangle 75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2" name="Rectangle 76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3" name="Rectangle 7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4" name="Rectangle 78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5" name="Rectangle 79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6" name="Rectangle 80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7" name="Rectangle 8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8" name="Rectangle 82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89" name="Rectangle 83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90" name="Rectangle 8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91" name="Rectangle 90"/>
          <p:cNvSpPr>
            <a:spLocks noChangeArrowheads="1"/>
          </p:cNvSpPr>
          <p:nvPr/>
        </p:nvSpPr>
        <p:spPr bwMode="auto">
          <a:xfrm>
            <a:off x="0" y="306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7492" name="직사각형 4"/>
          <p:cNvSpPr>
            <a:spLocks noChangeArrowheads="1"/>
          </p:cNvSpPr>
          <p:nvPr/>
        </p:nvSpPr>
        <p:spPr bwMode="auto">
          <a:xfrm>
            <a:off x="1187450" y="2060575"/>
            <a:ext cx="66976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 설계속도 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: 80kph</a:t>
            </a:r>
          </a:p>
          <a:p>
            <a:pPr>
              <a:buFontTx/>
              <a:buChar char="•"/>
            </a:pPr>
            <a:endParaRPr kumimoji="0" lang="en-US" altLang="ko-KR" sz="2400" b="1">
              <a:solidFill>
                <a:srgbClr val="FCD5B5"/>
              </a:solidFill>
              <a:latin typeface="맑은 고딕"/>
            </a:endParaRPr>
          </a:p>
          <a:p>
            <a:pPr>
              <a:buFontTx/>
              <a:buChar char="•"/>
            </a:pP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 AADT(</a:t>
            </a: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연평균일교통량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) : 55,000</a:t>
            </a: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대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/</a:t>
            </a: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일</a:t>
            </a:r>
          </a:p>
          <a:p>
            <a:pPr>
              <a:buFontTx/>
              <a:buChar char="•"/>
            </a:pPr>
            <a:endParaRPr kumimoji="0" lang="ko-KR" altLang="en-US" sz="2400" b="1">
              <a:solidFill>
                <a:srgbClr val="FCD5B5"/>
              </a:solidFill>
              <a:latin typeface="맑은 고딕"/>
            </a:endParaRPr>
          </a:p>
          <a:p>
            <a:pPr>
              <a:buFontTx/>
              <a:buChar char="•"/>
            </a:pP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 25ton </a:t>
            </a: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이상의 중형트럭 혼합률 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: 10%</a:t>
            </a:r>
          </a:p>
          <a:p>
            <a:pPr>
              <a:buFontTx/>
              <a:buChar char="•"/>
            </a:pPr>
            <a:endParaRPr kumimoji="0" lang="en-US" altLang="ko-KR" sz="2400" b="1">
              <a:solidFill>
                <a:srgbClr val="FCD5B5"/>
              </a:solidFill>
              <a:latin typeface="맑은 고딕"/>
            </a:endParaRPr>
          </a:p>
          <a:p>
            <a:pPr>
              <a:buFontTx/>
              <a:buChar char="•"/>
            </a:pP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 PHF(</a:t>
            </a: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첨두시간계수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) : 0.95</a:t>
            </a:r>
          </a:p>
          <a:p>
            <a:endParaRPr kumimoji="0" lang="en-US" altLang="ko-KR" sz="2400" b="1">
              <a:solidFill>
                <a:srgbClr val="FCD5B5"/>
              </a:solidFill>
              <a:latin typeface="맑은 고딕"/>
            </a:endParaRPr>
          </a:p>
          <a:p>
            <a:pPr>
              <a:buFontTx/>
              <a:buChar char="•"/>
            </a:pPr>
            <a:r>
              <a:rPr kumimoji="0" lang="ko-KR" altLang="en-US" sz="2400" b="1">
                <a:solidFill>
                  <a:srgbClr val="FCD5B5"/>
                </a:solidFill>
                <a:latin typeface="맑은 고딕"/>
              </a:rPr>
              <a:t> 도로폭 </a:t>
            </a:r>
            <a:r>
              <a:rPr kumimoji="0" lang="en-US" altLang="ko-KR" sz="2400" b="1">
                <a:solidFill>
                  <a:srgbClr val="FCD5B5"/>
                </a:solidFill>
                <a:latin typeface="맑은 고딕"/>
              </a:rPr>
              <a:t>: 35m</a:t>
            </a:r>
            <a:endParaRPr kumimoji="0" lang="ko-KR" altLang="en-US" sz="2400" b="1">
              <a:solidFill>
                <a:srgbClr val="FCD5B5"/>
              </a:solidFill>
              <a:latin typeface="맑은 고딕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맑은 고딕" pitchFamily="50" charset="-127"/>
                <a:cs typeface="+mn-cs"/>
              </a:rPr>
              <a:t>계산식 및 결과</a:t>
            </a:r>
          </a:p>
        </p:txBody>
      </p:sp>
      <p:sp>
        <p:nvSpPr>
          <p:cNvPr id="18439" name="Rectangle 19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0" name="Rectangle 21"/>
          <p:cNvSpPr>
            <a:spLocks noChangeArrowheads="1"/>
          </p:cNvSpPr>
          <p:nvPr/>
        </p:nvSpPr>
        <p:spPr bwMode="auto">
          <a:xfrm>
            <a:off x="0" y="134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1" name="Rectangle 58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2" name="Rectangle 7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3" name="Rectangle 7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4" name="Rectangle 7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5" name="Rectangle 7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6" name="Rectangle 7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7" name="Rectangle 8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8" name="Rectangle 8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49" name="Rectangle 8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0" name="Rectangle 88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1" name="Rectangle 90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2" name="Rectangle 92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3" name="Rectangle 9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4" name="Rectangle 96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5" name="Rectangle 98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6" name="Rectangle 10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7" name="Rectangle 10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8" name="Rectangle 10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59" name="Rectangle 10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0" name="Rectangle 10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1" name="Rectangle 11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2" name="Rectangle 11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3" name="Rectangle 11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4" name="Rectangle 118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5" name="Rectangle 120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6" name="Rectangle 122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7" name="Rectangle 12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8" name="Rectangle 126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69" name="Rectangle 128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0" name="Rectangle 131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1" name="Rectangle 133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2" name="Rectangle 135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3" name="Rectangle 137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4" name="Rectangle 13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5" name="Rectangle 141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6" name="Rectangle 143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7" name="Rectangle 146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8" name="Rectangle 503"/>
          <p:cNvSpPr>
            <a:spLocks noChangeArrowheads="1"/>
          </p:cNvSpPr>
          <p:nvPr/>
        </p:nvSpPr>
        <p:spPr bwMode="auto">
          <a:xfrm>
            <a:off x="-323850" y="256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79" name="Rectangle 504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0" name="Rectangle 507"/>
          <p:cNvSpPr>
            <a:spLocks noChangeArrowheads="1"/>
          </p:cNvSpPr>
          <p:nvPr/>
        </p:nvSpPr>
        <p:spPr bwMode="auto">
          <a:xfrm>
            <a:off x="0" y="2652713"/>
            <a:ext cx="26638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1" name="Rectangle 585"/>
          <p:cNvSpPr>
            <a:spLocks noChangeArrowheads="1"/>
          </p:cNvSpPr>
          <p:nvPr/>
        </p:nvSpPr>
        <p:spPr bwMode="auto">
          <a:xfrm>
            <a:off x="0" y="2273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2" name="Rectangle 598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3" name="Rectangle 60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4" name="Rectangle 60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5" name="Rectangle 60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6" name="Rectangle 60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7" name="Rectangle 60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8" name="Rectangle 610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89" name="Rectangle 61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0" name="Rectangle 615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1" name="Rectangle 617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2" name="Rectangle 61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3" name="Rectangle 621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4" name="Rectangle 623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5" name="Rectangle 625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6" name="Rectangle 628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7" name="Rectangle 63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8" name="Rectangle 63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499" name="Rectangle 63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0" name="Rectangle 636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1" name="Rectangle 638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2" name="Rectangle 640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3" name="Rectangle 643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4" name="Rectangle 645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5" name="Rectangle 647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6" name="Rectangle 649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7" name="Rectangle 651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8" name="Rectangle 653"/>
          <p:cNvSpPr>
            <a:spLocks noChangeArrowheads="1"/>
          </p:cNvSpPr>
          <p:nvPr/>
        </p:nvSpPr>
        <p:spPr bwMode="auto">
          <a:xfrm>
            <a:off x="0" y="2273300"/>
            <a:ext cx="5588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09" name="Rectangle 655"/>
          <p:cNvSpPr>
            <a:spLocks noChangeArrowheads="1"/>
          </p:cNvSpPr>
          <p:nvPr/>
        </p:nvSpPr>
        <p:spPr bwMode="auto">
          <a:xfrm>
            <a:off x="0" y="2273300"/>
            <a:ext cx="7731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10" name="Rectangle 658"/>
          <p:cNvSpPr>
            <a:spLocks noChangeArrowheads="1"/>
          </p:cNvSpPr>
          <p:nvPr/>
        </p:nvSpPr>
        <p:spPr bwMode="auto">
          <a:xfrm>
            <a:off x="0" y="2273300"/>
            <a:ext cx="9175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11" name="Rectangle 660"/>
          <p:cNvSpPr>
            <a:spLocks noChangeArrowheads="1"/>
          </p:cNvSpPr>
          <p:nvPr/>
        </p:nvSpPr>
        <p:spPr bwMode="auto">
          <a:xfrm>
            <a:off x="0" y="2273300"/>
            <a:ext cx="63023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12" name="Rectangle 662"/>
          <p:cNvSpPr>
            <a:spLocks noChangeArrowheads="1"/>
          </p:cNvSpPr>
          <p:nvPr/>
        </p:nvSpPr>
        <p:spPr bwMode="auto">
          <a:xfrm>
            <a:off x="0" y="2273300"/>
            <a:ext cx="7016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13" name="Rectangle 664"/>
          <p:cNvSpPr>
            <a:spLocks noChangeArrowheads="1"/>
          </p:cNvSpPr>
          <p:nvPr/>
        </p:nvSpPr>
        <p:spPr bwMode="auto">
          <a:xfrm>
            <a:off x="0" y="2273300"/>
            <a:ext cx="6667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14" name="Rectangle 1511"/>
          <p:cNvSpPr>
            <a:spLocks noChangeArrowheads="1"/>
          </p:cNvSpPr>
          <p:nvPr/>
        </p:nvSpPr>
        <p:spPr bwMode="auto">
          <a:xfrm>
            <a:off x="0" y="3065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18516" name="Text Box 1574"/>
          <p:cNvSpPr txBox="1">
            <a:spLocks noChangeArrowheads="1"/>
          </p:cNvSpPr>
          <p:nvPr/>
        </p:nvSpPr>
        <p:spPr bwMode="auto">
          <a:xfrm>
            <a:off x="395288" y="1341438"/>
            <a:ext cx="33845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Let. </a:t>
            </a:r>
            <a:r>
              <a:rPr lang="ko-KR" altLang="en-US" sz="1600">
                <a:solidFill>
                  <a:schemeClr val="bg1"/>
                </a:solidFill>
              </a:rPr>
              <a:t>도로폭 </a:t>
            </a:r>
            <a:r>
              <a:rPr lang="en-US" altLang="ko-KR" sz="1600">
                <a:solidFill>
                  <a:schemeClr val="bg1"/>
                </a:solidFill>
              </a:rPr>
              <a:t>3.5m</a:t>
            </a:r>
            <a:r>
              <a:rPr lang="ko-KR" altLang="en-US" sz="1600">
                <a:solidFill>
                  <a:schemeClr val="bg1"/>
                </a:solidFill>
              </a:rPr>
              <a:t> </a:t>
            </a:r>
            <a:endParaRPr lang="en-US" altLang="ko-KR" sz="16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      </a:t>
            </a:r>
            <a:r>
              <a:rPr lang="ko-KR" altLang="en-US" sz="1600">
                <a:solidFill>
                  <a:schemeClr val="bg1"/>
                </a:solidFill>
              </a:rPr>
              <a:t>측방 여유폭 </a:t>
            </a:r>
            <a:r>
              <a:rPr lang="en-US" altLang="ko-KR" sz="1600">
                <a:solidFill>
                  <a:schemeClr val="bg1"/>
                </a:solidFill>
              </a:rPr>
              <a:t>1.5m</a:t>
            </a:r>
          </a:p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      (</a:t>
            </a:r>
            <a:r>
              <a:rPr lang="ko-KR" altLang="en-US" sz="1600">
                <a:solidFill>
                  <a:schemeClr val="bg1"/>
                </a:solidFill>
              </a:rPr>
              <a:t>가장 이상적인 조건</a:t>
            </a:r>
            <a:r>
              <a:rPr lang="en-US" altLang="ko-KR" sz="1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517" name="Text Box 1575"/>
          <p:cNvSpPr txBox="1">
            <a:spLocks noChangeArrowheads="1"/>
          </p:cNvSpPr>
          <p:nvPr/>
        </p:nvSpPr>
        <p:spPr bwMode="auto">
          <a:xfrm>
            <a:off x="323850" y="242093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PDDHV=(AADT x K x D)/PHF</a:t>
            </a:r>
          </a:p>
        </p:txBody>
      </p:sp>
      <p:sp>
        <p:nvSpPr>
          <p:cNvPr id="18518" name="Text Box 1576"/>
          <p:cNvSpPr txBox="1">
            <a:spLocks noChangeArrowheads="1"/>
          </p:cNvSpPr>
          <p:nvPr/>
        </p:nvSpPr>
        <p:spPr bwMode="auto">
          <a:xfrm>
            <a:off x="1116013" y="2708275"/>
            <a:ext cx="16557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=3127</a:t>
            </a:r>
            <a:r>
              <a:rPr lang="ko-KR" altLang="en-US" sz="1600">
                <a:solidFill>
                  <a:schemeClr val="bg1"/>
                </a:solidFill>
              </a:rPr>
              <a:t>대</a:t>
            </a:r>
            <a:r>
              <a:rPr lang="en-US" altLang="ko-KR" sz="1600">
                <a:solidFill>
                  <a:schemeClr val="bg1"/>
                </a:solidFill>
              </a:rPr>
              <a:t>/hr</a:t>
            </a:r>
          </a:p>
        </p:txBody>
      </p:sp>
      <p:sp>
        <p:nvSpPr>
          <p:cNvPr id="18519" name="Text Box 1577"/>
          <p:cNvSpPr txBox="1">
            <a:spLocks noChangeArrowheads="1"/>
          </p:cNvSpPr>
          <p:nvPr/>
        </p:nvSpPr>
        <p:spPr bwMode="auto">
          <a:xfrm>
            <a:off x="395288" y="3068638"/>
            <a:ext cx="3384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SFi=Ci x (v/c)I x fw x fHV</a:t>
            </a:r>
            <a:endParaRPr lang="ko-KR" altLang="en-US" sz="1600">
              <a:solidFill>
                <a:schemeClr val="bg1"/>
              </a:solidFill>
            </a:endParaRPr>
          </a:p>
        </p:txBody>
      </p:sp>
      <p:sp>
        <p:nvSpPr>
          <p:cNvPr id="18520" name="Text Box 1578"/>
          <p:cNvSpPr txBox="1">
            <a:spLocks noChangeArrowheads="1"/>
          </p:cNvSpPr>
          <p:nvPr/>
        </p:nvSpPr>
        <p:spPr bwMode="auto">
          <a:xfrm>
            <a:off x="1116013" y="3573463"/>
            <a:ext cx="1655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=1428</a:t>
            </a:r>
            <a:r>
              <a:rPr lang="ko-KR" altLang="en-US" sz="1600">
                <a:solidFill>
                  <a:schemeClr val="bg1"/>
                </a:solidFill>
              </a:rPr>
              <a:t>대</a:t>
            </a:r>
            <a:r>
              <a:rPr lang="en-US" altLang="ko-KR" sz="1600">
                <a:solidFill>
                  <a:schemeClr val="bg1"/>
                </a:solidFill>
              </a:rPr>
              <a:t>/hr</a:t>
            </a:r>
          </a:p>
        </p:txBody>
      </p:sp>
      <p:sp>
        <p:nvSpPr>
          <p:cNvPr id="18521" name="Text Box 1579"/>
          <p:cNvSpPr txBox="1">
            <a:spLocks noChangeArrowheads="1"/>
          </p:cNvSpPr>
          <p:nvPr/>
        </p:nvSpPr>
        <p:spPr bwMode="auto">
          <a:xfrm>
            <a:off x="539750" y="4149725"/>
            <a:ext cx="33845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>
                <a:solidFill>
                  <a:schemeClr val="bg1"/>
                </a:solidFill>
              </a:rPr>
              <a:t>3127/1428 = 2.18 = 3</a:t>
            </a:r>
            <a:r>
              <a:rPr lang="ko-KR" altLang="en-US" sz="1600">
                <a:solidFill>
                  <a:schemeClr val="bg1"/>
                </a:solidFill>
              </a:rPr>
              <a:t>차로</a:t>
            </a:r>
          </a:p>
        </p:txBody>
      </p:sp>
      <p:grpSp>
        <p:nvGrpSpPr>
          <p:cNvPr id="106" name="그룹 105"/>
          <p:cNvGrpSpPr>
            <a:grpSpLocks/>
          </p:cNvGrpSpPr>
          <p:nvPr/>
        </p:nvGrpSpPr>
        <p:grpSpPr bwMode="auto">
          <a:xfrm>
            <a:off x="1331913" y="2349500"/>
            <a:ext cx="7415212" cy="2376488"/>
            <a:chOff x="1331913" y="2349500"/>
            <a:chExt cx="7415212" cy="2376488"/>
          </a:xfrm>
        </p:grpSpPr>
        <p:pic>
          <p:nvPicPr>
            <p:cNvPr id="18534" name="Picture 150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51275" y="2349500"/>
              <a:ext cx="4895850" cy="2376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35" name="Rectangle 1589"/>
            <p:cNvSpPr>
              <a:spLocks noChangeArrowheads="1"/>
            </p:cNvSpPr>
            <p:nvPr/>
          </p:nvSpPr>
          <p:spPr bwMode="auto">
            <a:xfrm>
              <a:off x="1331913" y="3068638"/>
              <a:ext cx="431800" cy="4016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36" name="Line 1590"/>
            <p:cNvSpPr>
              <a:spLocks noChangeShapeType="1"/>
            </p:cNvSpPr>
            <p:nvPr/>
          </p:nvSpPr>
          <p:spPr bwMode="auto">
            <a:xfrm>
              <a:off x="1763713" y="3429000"/>
              <a:ext cx="5761037" cy="576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37" name="Rectangle 1591"/>
            <p:cNvSpPr>
              <a:spLocks noChangeArrowheads="1"/>
            </p:cNvSpPr>
            <p:nvPr/>
          </p:nvSpPr>
          <p:spPr bwMode="auto">
            <a:xfrm>
              <a:off x="7524750" y="3933825"/>
              <a:ext cx="504825" cy="2174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04" name="그룹 103"/>
          <p:cNvGrpSpPr>
            <a:grpSpLocks/>
          </p:cNvGrpSpPr>
          <p:nvPr/>
        </p:nvGrpSpPr>
        <p:grpSpPr bwMode="auto">
          <a:xfrm>
            <a:off x="1979613" y="1557338"/>
            <a:ext cx="6769100" cy="1150937"/>
            <a:chOff x="1979612" y="1557338"/>
            <a:chExt cx="6769101" cy="1150937"/>
          </a:xfrm>
        </p:grpSpPr>
        <p:grpSp>
          <p:nvGrpSpPr>
            <p:cNvPr id="18526" name="그룹 102"/>
            <p:cNvGrpSpPr>
              <a:grpSpLocks/>
            </p:cNvGrpSpPr>
            <p:nvPr/>
          </p:nvGrpSpPr>
          <p:grpSpPr bwMode="auto">
            <a:xfrm>
              <a:off x="3851275" y="1557338"/>
              <a:ext cx="4862513" cy="647700"/>
              <a:chOff x="3851275" y="1557338"/>
              <a:chExt cx="4862513" cy="647700"/>
            </a:xfrm>
          </p:grpSpPr>
          <p:pic>
            <p:nvPicPr>
              <p:cNvPr id="18530" name="Picture 150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084888" y="1557338"/>
                <a:ext cx="2628900" cy="647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531" name="Group 1586"/>
              <p:cNvGrpSpPr>
                <a:grpSpLocks/>
              </p:cNvGrpSpPr>
              <p:nvPr/>
            </p:nvGrpSpPr>
            <p:grpSpPr bwMode="auto">
              <a:xfrm>
                <a:off x="3851275" y="1557338"/>
                <a:ext cx="2160588" cy="647700"/>
                <a:chOff x="3152" y="709"/>
                <a:chExt cx="1089" cy="408"/>
              </a:xfrm>
            </p:grpSpPr>
            <p:pic>
              <p:nvPicPr>
                <p:cNvPr id="18532" name="Picture 157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152" y="709"/>
                  <a:ext cx="1088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533" name="Rectangle 1584"/>
                <p:cNvSpPr>
                  <a:spLocks noChangeArrowheads="1"/>
                </p:cNvSpPr>
                <p:nvPr/>
              </p:nvSpPr>
              <p:spPr bwMode="auto">
                <a:xfrm>
                  <a:off x="3515" y="981"/>
                  <a:ext cx="726" cy="136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18527" name="Rectangle 1581"/>
            <p:cNvSpPr>
              <a:spLocks noChangeArrowheads="1"/>
            </p:cNvSpPr>
            <p:nvPr/>
          </p:nvSpPr>
          <p:spPr bwMode="auto">
            <a:xfrm>
              <a:off x="1979612" y="2420938"/>
              <a:ext cx="648171" cy="28733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8528" name="Line 1582"/>
            <p:cNvSpPr>
              <a:spLocks noChangeShapeType="1"/>
            </p:cNvSpPr>
            <p:nvPr/>
          </p:nvSpPr>
          <p:spPr bwMode="auto">
            <a:xfrm flipV="1">
              <a:off x="2555875" y="2205038"/>
              <a:ext cx="1944688" cy="5032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529" name="Rectangle 1596"/>
            <p:cNvSpPr>
              <a:spLocks noChangeArrowheads="1"/>
            </p:cNvSpPr>
            <p:nvPr/>
          </p:nvSpPr>
          <p:spPr bwMode="auto">
            <a:xfrm>
              <a:off x="6156325" y="1989138"/>
              <a:ext cx="2592388" cy="2174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105" name="그룹 104"/>
          <p:cNvGrpSpPr>
            <a:grpSpLocks/>
          </p:cNvGrpSpPr>
          <p:nvPr/>
        </p:nvGrpSpPr>
        <p:grpSpPr bwMode="auto">
          <a:xfrm>
            <a:off x="3851275" y="4868863"/>
            <a:ext cx="4895850" cy="1368425"/>
            <a:chOff x="3851275" y="4868863"/>
            <a:chExt cx="4895850" cy="1368425"/>
          </a:xfrm>
        </p:grpSpPr>
        <p:pic>
          <p:nvPicPr>
            <p:cNvPr id="18524" name="Picture 150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51275" y="4868863"/>
              <a:ext cx="4895850" cy="1368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525" name="Rectangle 1599"/>
            <p:cNvSpPr>
              <a:spLocks noChangeArrowheads="1"/>
            </p:cNvSpPr>
            <p:nvPr/>
          </p:nvSpPr>
          <p:spPr bwMode="auto">
            <a:xfrm>
              <a:off x="6516688" y="5445125"/>
              <a:ext cx="431800" cy="50482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16" grpId="0"/>
      <p:bldP spid="18517" grpId="0"/>
      <p:bldP spid="18518" grpId="0"/>
      <p:bldP spid="18519" grpId="0"/>
      <p:bldP spid="18520" grpId="0"/>
      <p:bldP spid="185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+mn-cs"/>
              </a:rPr>
              <a:t>계산식 및 결과</a:t>
            </a:r>
          </a:p>
        </p:txBody>
      </p:sp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395288" y="1484313"/>
            <a:ext cx="424815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solidFill>
                  <a:schemeClr val="bg1"/>
                </a:solidFill>
              </a:rPr>
              <a:t>길어깨 </a:t>
            </a:r>
            <a:r>
              <a:rPr lang="en-US" altLang="ko-KR" sz="1400">
                <a:solidFill>
                  <a:schemeClr val="bg1"/>
                </a:solidFill>
              </a:rPr>
              <a:t>1.5m         1.0m   </a:t>
            </a:r>
            <a:r>
              <a:rPr lang="ko-KR" altLang="en-US" sz="1400">
                <a:solidFill>
                  <a:schemeClr val="bg1"/>
                </a:solidFill>
              </a:rPr>
              <a:t>차로폭 </a:t>
            </a:r>
            <a:r>
              <a:rPr lang="en-US" altLang="ko-KR" sz="1400">
                <a:solidFill>
                  <a:schemeClr val="bg1"/>
                </a:solidFill>
              </a:rPr>
              <a:t>3.5m       3.0m</a:t>
            </a:r>
            <a:r>
              <a:rPr lang="ko-KR" altLang="en-US" sz="1400">
                <a:solidFill>
                  <a:schemeClr val="bg1"/>
                </a:solidFill>
              </a:rPr>
              <a:t>                                                                                                          </a:t>
            </a:r>
            <a:endParaRPr lang="en-US" altLang="ko-KR" sz="140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ko-KR" sz="1400">
                <a:solidFill>
                  <a:schemeClr val="bg1"/>
                </a:solidFill>
              </a:rPr>
              <a:t>                                                         </a:t>
            </a:r>
            <a:r>
              <a:rPr lang="ko-KR" altLang="en-US" sz="1400">
                <a:solidFill>
                  <a:schemeClr val="bg1"/>
                </a:solidFill>
              </a:rPr>
              <a:t>결정</a:t>
            </a:r>
          </a:p>
          <a:p>
            <a:pPr>
              <a:spcBef>
                <a:spcPct val="50000"/>
              </a:spcBef>
            </a:pPr>
            <a:r>
              <a:rPr lang="en-US" altLang="ko-KR" sz="1400">
                <a:solidFill>
                  <a:schemeClr val="bg1"/>
                </a:solidFill>
              </a:rPr>
              <a:t>Fw = 0.88</a:t>
            </a:r>
          </a:p>
          <a:p>
            <a:pPr>
              <a:spcBef>
                <a:spcPct val="50000"/>
              </a:spcBef>
            </a:pPr>
            <a:r>
              <a:rPr lang="en-US" altLang="ko-KR" sz="1400">
                <a:solidFill>
                  <a:schemeClr val="bg1"/>
                </a:solidFill>
              </a:rPr>
              <a:t>2.65 =  3</a:t>
            </a:r>
            <a:r>
              <a:rPr lang="ko-KR" altLang="en-US" sz="1400">
                <a:solidFill>
                  <a:schemeClr val="bg1"/>
                </a:solidFill>
              </a:rPr>
              <a:t>차로                 왕복 </a:t>
            </a:r>
            <a:r>
              <a:rPr lang="en-US" altLang="ko-KR" sz="1400">
                <a:solidFill>
                  <a:schemeClr val="bg1"/>
                </a:solidFill>
              </a:rPr>
              <a:t>6</a:t>
            </a:r>
            <a:r>
              <a:rPr lang="ko-KR" altLang="en-US" sz="1400">
                <a:solidFill>
                  <a:schemeClr val="bg1"/>
                </a:solidFill>
              </a:rPr>
              <a:t>차로</a:t>
            </a:r>
            <a:endParaRPr lang="en-US" altLang="ko-KR" sz="1400">
              <a:solidFill>
                <a:schemeClr val="bg1"/>
              </a:solidFill>
            </a:endParaRPr>
          </a:p>
        </p:txBody>
      </p:sp>
      <p:pic>
        <p:nvPicPr>
          <p:cNvPr id="19464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308725"/>
            <a:ext cx="42005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724400"/>
            <a:ext cx="417671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773238"/>
            <a:ext cx="4176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7" name="Line 27"/>
          <p:cNvSpPr>
            <a:spLocks noChangeShapeType="1"/>
          </p:cNvSpPr>
          <p:nvPr/>
        </p:nvSpPr>
        <p:spPr bwMode="auto">
          <a:xfrm>
            <a:off x="1547813" y="16287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468" name="Line 28"/>
          <p:cNvSpPr>
            <a:spLocks noChangeShapeType="1"/>
          </p:cNvSpPr>
          <p:nvPr/>
        </p:nvSpPr>
        <p:spPr bwMode="auto">
          <a:xfrm>
            <a:off x="3563938" y="162877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19469" name="Picture 2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365625"/>
            <a:ext cx="41767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Rectangle 1597"/>
          <p:cNvSpPr>
            <a:spLocks noChangeArrowheads="1"/>
          </p:cNvSpPr>
          <p:nvPr/>
        </p:nvSpPr>
        <p:spPr bwMode="auto">
          <a:xfrm>
            <a:off x="3492500" y="5876925"/>
            <a:ext cx="431800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71" name="Rectangle 1597"/>
          <p:cNvSpPr>
            <a:spLocks noChangeArrowheads="1"/>
          </p:cNvSpPr>
          <p:nvPr/>
        </p:nvSpPr>
        <p:spPr bwMode="auto">
          <a:xfrm>
            <a:off x="5651500" y="6308725"/>
            <a:ext cx="504825" cy="215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947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357563"/>
            <a:ext cx="41767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68313" y="2997200"/>
            <a:ext cx="381635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solidFill>
                  <a:schemeClr val="bg1"/>
                </a:solidFill>
              </a:rPr>
              <a:t>서비스 수준 검산</a:t>
            </a:r>
            <a:endParaRPr lang="en-US" altLang="ko-KR" sz="1400">
              <a:solidFill>
                <a:schemeClr val="bg1"/>
              </a:solidFill>
            </a:endParaRPr>
          </a:p>
          <a:p>
            <a:endParaRPr lang="en-US" altLang="ko-KR" sz="1400">
              <a:solidFill>
                <a:schemeClr val="bg1"/>
              </a:solidFill>
            </a:endParaRPr>
          </a:p>
          <a:p>
            <a:r>
              <a:rPr lang="ko-KR" altLang="en-US" sz="1400">
                <a:solidFill>
                  <a:schemeClr val="bg1"/>
                </a:solidFill>
              </a:rPr>
              <a:t>용량 </a:t>
            </a:r>
            <a:r>
              <a:rPr lang="en-US" altLang="ko-KR" sz="1400">
                <a:solidFill>
                  <a:schemeClr val="bg1"/>
                </a:solidFill>
              </a:rPr>
              <a:t>: 2000x3x0.88x0.98=5016</a:t>
            </a:r>
          </a:p>
          <a:p>
            <a:endParaRPr lang="en-US" altLang="ko-KR" sz="1400">
              <a:solidFill>
                <a:schemeClr val="bg1"/>
              </a:solidFill>
            </a:endParaRPr>
          </a:p>
          <a:p>
            <a:r>
              <a:rPr lang="en-US" altLang="ko-KR" sz="1400">
                <a:solidFill>
                  <a:schemeClr val="bg1"/>
                </a:solidFill>
              </a:rPr>
              <a:t>(Vp/c) = 0.62        </a:t>
            </a:r>
            <a:r>
              <a:rPr lang="ko-KR" altLang="en-US" sz="1400">
                <a:solidFill>
                  <a:schemeClr val="bg1"/>
                </a:solidFill>
              </a:rPr>
              <a:t>따라서 서비스등급 </a:t>
            </a:r>
            <a:r>
              <a:rPr lang="en-US" altLang="ko-KR" sz="1400">
                <a:solidFill>
                  <a:schemeClr val="bg1"/>
                </a:solidFill>
              </a:rPr>
              <a:t>= D</a:t>
            </a:r>
            <a:endParaRPr lang="ko-KR" altLang="en-US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1"/>
      <p:bldP spid="19467" grpId="0" animBg="1"/>
      <p:bldP spid="19468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캐드</a:t>
            </a: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 </a:t>
            </a:r>
            <a:r>
              <a:rPr kumimoji="0"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정면도</a:t>
            </a:r>
            <a:endParaRPr kumimoji="0"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133600"/>
            <a:ext cx="705802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설계 과정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365625"/>
            <a:ext cx="43926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365625"/>
            <a:ext cx="3455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557338"/>
            <a:ext cx="8137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모서리가 둥근 직사각형 16"/>
          <p:cNvSpPr/>
          <p:nvPr/>
        </p:nvSpPr>
        <p:spPr>
          <a:xfrm>
            <a:off x="1187450" y="2133600"/>
            <a:ext cx="2592388" cy="9350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148263" y="2060575"/>
            <a:ext cx="2519362" cy="936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0" name="직선 화살표 연결선 19"/>
          <p:cNvCxnSpPr>
            <a:stCxn id="17" idx="2"/>
          </p:cNvCxnSpPr>
          <p:nvPr/>
        </p:nvCxnSpPr>
        <p:spPr>
          <a:xfrm>
            <a:off x="2484438" y="3068638"/>
            <a:ext cx="0" cy="12969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2627313" y="2997200"/>
            <a:ext cx="3024187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모서리가 둥근 직사각형 23"/>
          <p:cNvSpPr/>
          <p:nvPr/>
        </p:nvSpPr>
        <p:spPr>
          <a:xfrm>
            <a:off x="7667625" y="2205038"/>
            <a:ext cx="649288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모서리가 둥근 직사각형 24"/>
          <p:cNvSpPr/>
          <p:nvPr/>
        </p:nvSpPr>
        <p:spPr>
          <a:xfrm>
            <a:off x="539750" y="2276475"/>
            <a:ext cx="647700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6" name="직선 화살표 연결선 25"/>
          <p:cNvCxnSpPr/>
          <p:nvPr/>
        </p:nvCxnSpPr>
        <p:spPr>
          <a:xfrm>
            <a:off x="7956550" y="2708275"/>
            <a:ext cx="0" cy="17287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07950" y="115888"/>
            <a:ext cx="7483475" cy="576262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endParaRPr kumimoji="0" lang="ko-KR" altLang="en-US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238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</a:t>
            </a:r>
            <a:r>
              <a:rPr kumimoji="0" lang="en-US" altLang="ko-KR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rologue</a:t>
            </a:r>
            <a:endParaRPr kumimoji="0" lang="ko-KR" altLang="en-US" sz="1000" dirty="0">
              <a:latin typeface="Tahoma" pitchFamily="34" charset="0"/>
              <a:ea typeface="Arial Unicode MS" pitchFamily="50" charset="-127"/>
              <a:cs typeface="Tahoma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58925" y="825500"/>
            <a:ext cx="1081088" cy="215900"/>
          </a:xfrm>
          <a:prstGeom prst="rect">
            <a:avLst/>
          </a:prstGeom>
          <a:solidFill>
            <a:schemeClr val="accent1"/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Road Plan</a:t>
            </a:r>
            <a:endParaRPr kumimoji="0" lang="en-US" altLang="ko-KR" sz="1000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95588" y="825500"/>
            <a:ext cx="1081087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>
                <a:solidFill>
                  <a:srgbClr val="FFFFFF"/>
                </a:solidFill>
                <a:latin typeface="Tahoma" pitchFamily="34" charset="0"/>
                <a:ea typeface="Arial Unicode MS"/>
                <a:cs typeface="Tahoma" pitchFamily="34" charset="0"/>
              </a:rPr>
              <a:t>Expected effect &amp; Conclusion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4032250" y="825500"/>
            <a:ext cx="1079500" cy="2159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0" lang="en-US" altLang="ko-KR" sz="1000" b="1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Episode</a:t>
            </a:r>
            <a:endParaRPr kumimoji="0" lang="ko-KR" altLang="en-US" sz="1000" b="1">
              <a:solidFill>
                <a:srgbClr val="FFFFFF"/>
              </a:solidFill>
              <a:latin typeface="Tahoma" pitchFamily="34" charset="0"/>
              <a:ea typeface="Arial Unicode MS"/>
              <a:cs typeface="Tahoma" pitchFamily="34" charset="0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00050" y="260350"/>
            <a:ext cx="7483475" cy="576263"/>
          </a:xfrm>
          <a:prstGeom prst="rect">
            <a:avLst/>
          </a:prstGeom>
          <a:effectLst/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</a:rPr>
              <a:t>설계 과정</a:t>
            </a:r>
          </a:p>
        </p:txBody>
      </p:sp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9925" y="1844675"/>
            <a:ext cx="16478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797425"/>
            <a:ext cx="468153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5"/>
          <p:cNvSpPr txBox="1">
            <a:spLocks noChangeArrowheads="1"/>
          </p:cNvSpPr>
          <p:nvPr/>
        </p:nvSpPr>
        <p:spPr bwMode="auto">
          <a:xfrm>
            <a:off x="755650" y="4868863"/>
            <a:ext cx="25209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>
                <a:solidFill>
                  <a:schemeClr val="bg1"/>
                </a:solidFill>
              </a:rPr>
              <a:t>측대 </a:t>
            </a:r>
            <a:r>
              <a:rPr lang="en-US" altLang="ko-KR" sz="1400">
                <a:solidFill>
                  <a:schemeClr val="bg1"/>
                </a:solidFill>
              </a:rPr>
              <a:t>: 0.5 m   </a:t>
            </a:r>
            <a:r>
              <a:rPr lang="ko-KR" altLang="en-US" sz="1400">
                <a:solidFill>
                  <a:schemeClr val="bg1"/>
                </a:solidFill>
              </a:rPr>
              <a:t>구배 </a:t>
            </a:r>
            <a:r>
              <a:rPr lang="en-US" altLang="ko-KR" sz="1400">
                <a:solidFill>
                  <a:schemeClr val="bg1"/>
                </a:solidFill>
              </a:rPr>
              <a:t>4%</a:t>
            </a:r>
          </a:p>
          <a:p>
            <a:endParaRPr lang="en-US" altLang="ko-KR" sz="1400">
              <a:solidFill>
                <a:schemeClr val="bg1"/>
              </a:solidFill>
            </a:endParaRPr>
          </a:p>
          <a:p>
            <a:r>
              <a:rPr lang="ko-KR" altLang="en-US" sz="1400">
                <a:solidFill>
                  <a:schemeClr val="bg1"/>
                </a:solidFill>
              </a:rPr>
              <a:t>길어깨 </a:t>
            </a:r>
            <a:r>
              <a:rPr lang="en-US" altLang="ko-KR" sz="1400">
                <a:solidFill>
                  <a:schemeClr val="bg1"/>
                </a:solidFill>
              </a:rPr>
              <a:t>: 1m  </a:t>
            </a:r>
            <a:r>
              <a:rPr lang="ko-KR" altLang="en-US" sz="1400">
                <a:solidFill>
                  <a:schemeClr val="bg1"/>
                </a:solidFill>
              </a:rPr>
              <a:t>구배 </a:t>
            </a:r>
            <a:r>
              <a:rPr lang="en-US" altLang="ko-KR" sz="1400">
                <a:solidFill>
                  <a:schemeClr val="bg1"/>
                </a:solidFill>
              </a:rPr>
              <a:t>10 %</a:t>
            </a:r>
          </a:p>
          <a:p>
            <a:endParaRPr lang="en-US" altLang="ko-KR" sz="1400">
              <a:solidFill>
                <a:schemeClr val="bg1"/>
              </a:solidFill>
            </a:endParaRPr>
          </a:p>
          <a:p>
            <a:r>
              <a:rPr lang="ko-KR" altLang="en-US" sz="1400">
                <a:solidFill>
                  <a:schemeClr val="bg1"/>
                </a:solidFill>
              </a:rPr>
              <a:t>연석 </a:t>
            </a:r>
            <a:r>
              <a:rPr lang="en-US" altLang="ko-KR" sz="1400">
                <a:solidFill>
                  <a:schemeClr val="bg1"/>
                </a:solidFill>
              </a:rPr>
              <a:t>: </a:t>
            </a:r>
            <a:r>
              <a:rPr lang="ko-KR" altLang="en-US" sz="1400">
                <a:solidFill>
                  <a:schemeClr val="bg1"/>
                </a:solidFill>
              </a:rPr>
              <a:t>수긷형 연석 사용</a:t>
            </a:r>
            <a:endParaRPr lang="en-US" altLang="ko-KR" sz="1400">
              <a:solidFill>
                <a:schemeClr val="bg1"/>
              </a:solidFill>
            </a:endParaRPr>
          </a:p>
          <a:p>
            <a:endParaRPr lang="en-US" altLang="ko-KR" sz="1400">
              <a:solidFill>
                <a:schemeClr val="bg1"/>
              </a:solidFill>
            </a:endParaRPr>
          </a:p>
          <a:p>
            <a:endParaRPr lang="ko-KR" altLang="en-US" sz="1400">
              <a:solidFill>
                <a:schemeClr val="bg1"/>
              </a:solidFill>
            </a:endParaRPr>
          </a:p>
        </p:txBody>
      </p:sp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844675"/>
            <a:ext cx="63246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모서리가 둥근 직사각형 17"/>
          <p:cNvSpPr/>
          <p:nvPr/>
        </p:nvSpPr>
        <p:spPr>
          <a:xfrm>
            <a:off x="5795963" y="2636838"/>
            <a:ext cx="360362" cy="7207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24300" y="2852738"/>
            <a:ext cx="647700" cy="4953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21" name="직선 화살표 연결선 20"/>
          <p:cNvCxnSpPr/>
          <p:nvPr/>
        </p:nvCxnSpPr>
        <p:spPr>
          <a:xfrm>
            <a:off x="4500563" y="3357563"/>
            <a:ext cx="0" cy="16557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직선 화살표 연결선 22"/>
          <p:cNvCxnSpPr/>
          <p:nvPr/>
        </p:nvCxnSpPr>
        <p:spPr>
          <a:xfrm>
            <a:off x="6156325" y="3284538"/>
            <a:ext cx="100806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320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디자인 서식 파일</vt:lpstr>
      </vt:variant>
      <vt:variant>
        <vt:i4>1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2</vt:i4>
      </vt:variant>
    </vt:vector>
  </HeadingPairs>
  <TitlesOfParts>
    <vt:vector size="25" baseType="lpstr">
      <vt:lpstr>굴림</vt:lpstr>
      <vt:lpstr>맑은 고딕</vt:lpstr>
      <vt:lpstr>Arial</vt:lpstr>
      <vt:lpstr>Arial Black</vt:lpstr>
      <vt:lpstr>Tahoma</vt:lpstr>
      <vt:lpstr>Arial Unicode MS</vt:lpstr>
      <vt:lpstr>Wingdings</vt:lpstr>
      <vt:lpstr>Office 테마</vt:lpstr>
      <vt:lpstr>횡단면도 설계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재구성한 쇼 1</vt:lpstr>
      <vt:lpstr>이재용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Staff</cp:lastModifiedBy>
  <cp:revision>224</cp:revision>
  <dcterms:created xsi:type="dcterms:W3CDTF">2011-05-28T10:55:59Z</dcterms:created>
  <dcterms:modified xsi:type="dcterms:W3CDTF">2011-11-30T01:52:11Z</dcterms:modified>
</cp:coreProperties>
</file>