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1" r:id="rId9"/>
    <p:sldId id="273" r:id="rId10"/>
    <p:sldId id="271" r:id="rId11"/>
    <p:sldId id="270" r:id="rId12"/>
    <p:sldId id="272" r:id="rId13"/>
    <p:sldId id="263" r:id="rId14"/>
    <p:sldId id="274" r:id="rId15"/>
    <p:sldId id="275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625"/>
    <a:srgbClr val="AA2E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2098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9133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9387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8411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1804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749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3842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2586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3887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6307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5874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2BB6B-E85E-40DD-83A4-B4162FBD587F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D51F-5E37-4C60-A81C-BFFE39CE58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208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15"/>
            <a:ext cx="85745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8816" y="2817311"/>
            <a:ext cx="547778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  도로기하구조설계</a:t>
            </a:r>
            <a:endParaRPr lang="en-US" altLang="ko-KR" sz="4400" dirty="0" smtClean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  <a:p>
            <a:r>
              <a:rPr lang="en-US" altLang="ko-KR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          </a:t>
            </a:r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-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뼛속까지 토목</a:t>
            </a:r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-</a:t>
            </a:r>
          </a:p>
          <a:p>
            <a:pPr algn="r"/>
            <a:r>
              <a:rPr lang="en-US" altLang="ko-KR" sz="2500" dirty="0" smtClean="0"/>
              <a:t>20425716 </a:t>
            </a:r>
            <a:r>
              <a:rPr lang="ko-KR" altLang="en-US" sz="2500" dirty="0" smtClean="0"/>
              <a:t>정성실</a:t>
            </a:r>
            <a:endParaRPr lang="en-US" altLang="ko-KR" sz="2500" dirty="0" smtClean="0"/>
          </a:p>
          <a:p>
            <a:pPr algn="r"/>
            <a:r>
              <a:rPr lang="en-US" altLang="ko-KR" sz="2500" dirty="0" smtClean="0"/>
              <a:t>20627886 </a:t>
            </a:r>
            <a:r>
              <a:rPr lang="ko-KR" altLang="en-US" sz="2500" dirty="0" smtClean="0"/>
              <a:t>장지석</a:t>
            </a:r>
            <a:endParaRPr lang="en-US" altLang="ko-KR" sz="2500" dirty="0" smtClean="0"/>
          </a:p>
          <a:p>
            <a:pPr algn="r"/>
            <a:r>
              <a:rPr lang="en-US" altLang="ko-KR" sz="2500" dirty="0" smtClean="0"/>
              <a:t>20627543 </a:t>
            </a:r>
            <a:r>
              <a:rPr lang="ko-KR" altLang="en-US" sz="2500" dirty="0" smtClean="0"/>
              <a:t>김지현</a:t>
            </a:r>
            <a:endParaRPr lang="en-US" altLang="ko-KR" sz="2500" dirty="0" smtClean="0"/>
          </a:p>
          <a:p>
            <a:pPr algn="r"/>
            <a:r>
              <a:rPr lang="en-US" altLang="ko-KR" sz="2500" dirty="0" smtClean="0"/>
              <a:t>20726295 </a:t>
            </a:r>
            <a:r>
              <a:rPr lang="ko-KR" altLang="en-US" sz="2500" dirty="0" smtClean="0"/>
              <a:t>김기일</a:t>
            </a:r>
            <a:endParaRPr lang="en-US" altLang="ko-KR" sz="2500" dirty="0" smtClean="0"/>
          </a:p>
          <a:p>
            <a:pPr algn="r"/>
            <a:r>
              <a:rPr lang="en-US" altLang="ko-KR" sz="2500" dirty="0" smtClean="0"/>
              <a:t>20726240 </a:t>
            </a:r>
            <a:r>
              <a:rPr lang="ko-KR" altLang="en-US" sz="2500" dirty="0" smtClean="0"/>
              <a:t>정경락</a:t>
            </a:r>
            <a:endParaRPr lang="en-US" altLang="ko-KR" sz="2500" dirty="0" smtClean="0"/>
          </a:p>
          <a:p>
            <a:pPr algn="r"/>
            <a:r>
              <a:rPr lang="en-US" altLang="ko-KR" sz="2500" dirty="0" smtClean="0"/>
              <a:t>20926338 </a:t>
            </a:r>
            <a:r>
              <a:rPr lang="ko-KR" altLang="en-US" sz="2500" dirty="0" smtClean="0"/>
              <a:t>김승현</a:t>
            </a:r>
          </a:p>
          <a:p>
            <a:endParaRPr lang="ko-KR" altLang="en-US" sz="4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797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교차로 </a:t>
            </a:r>
            <a:r>
              <a:rPr lang="ko-KR" altLang="en-US" sz="2000" dirty="0" err="1" smtClean="0"/>
              <a:t>시거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1643050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◆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일시정지표지를</a:t>
            </a:r>
            <a:r>
              <a:rPr lang="ko-KR" altLang="en-US" dirty="0" smtClean="0"/>
              <a:t> 인지한 운전자가 브레이크를 밟기까지의 시간은 운전자에 따라 다르겠지만</a:t>
            </a:r>
            <a:r>
              <a:rPr lang="en-US" altLang="ko-KR" dirty="0" smtClean="0"/>
              <a:t>, 2.5</a:t>
            </a:r>
            <a:r>
              <a:rPr lang="ko-KR" altLang="en-US" dirty="0" smtClean="0"/>
              <a:t>초를 기본적인 반응시간 </a:t>
            </a:r>
            <a:r>
              <a:rPr lang="en-US" altLang="ko-KR" dirty="0" smtClean="0"/>
              <a:t>t</a:t>
            </a:r>
            <a:r>
              <a:rPr lang="ko-KR" altLang="en-US" dirty="0" smtClean="0"/>
              <a:t>로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이때 불쾌감을 주지 않을 정도의 감속도 </a:t>
            </a:r>
            <a:r>
              <a:rPr lang="en-US" altLang="ko-KR" dirty="0" smtClean="0"/>
              <a:t>a=2m/</a:t>
            </a:r>
            <a:r>
              <a:rPr lang="ko-KR" altLang="en-US" dirty="0" smtClean="0"/>
              <a:t>초</a:t>
            </a:r>
            <a:r>
              <a:rPr lang="en-US" altLang="ko-KR" dirty="0" smtClean="0"/>
              <a:t>²</a:t>
            </a:r>
            <a:r>
              <a:rPr lang="ko-KR" altLang="en-US" dirty="0" smtClean="0"/>
              <a:t>를 적용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_x67474040" descr="DRW0000079c4d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928934"/>
            <a:ext cx="3500462" cy="784058"/>
          </a:xfrm>
          <a:prstGeom prst="rect">
            <a:avLst/>
          </a:prstGeom>
          <a:noFill/>
        </p:spPr>
      </p:pic>
      <p:pic>
        <p:nvPicPr>
          <p:cNvPr id="10" name="_x67488232" descr="DRW0000079c4d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786190"/>
            <a:ext cx="4643470" cy="114369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57290" y="550070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최소 </a:t>
            </a:r>
            <a:r>
              <a:rPr lang="ko-KR" altLang="en-US" dirty="0" err="1" smtClean="0"/>
              <a:t>시거는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약 </a:t>
            </a:r>
            <a:r>
              <a:rPr lang="en-US" altLang="ko-KR" dirty="0" smtClean="0">
                <a:solidFill>
                  <a:srgbClr val="FF0000"/>
                </a:solidFill>
              </a:rPr>
              <a:t>43m.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3480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※</a:t>
            </a:r>
            <a:r>
              <a:rPr lang="ko-KR" altLang="en-US" sz="2000" dirty="0" err="1" smtClean="0"/>
              <a:t>비신호</a:t>
            </a:r>
            <a:r>
              <a:rPr lang="ko-KR" altLang="en-US" sz="2000" dirty="0" smtClean="0"/>
              <a:t> 교차로의 최소 </a:t>
            </a:r>
            <a:r>
              <a:rPr lang="ko-KR" altLang="en-US" sz="2000" dirty="0" err="1" smtClean="0"/>
              <a:t>시거</a:t>
            </a:r>
            <a:endParaRPr lang="en-US" altLang="ko-KR" sz="2000" dirty="0" smtClean="0"/>
          </a:p>
          <a:p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383" y="1714488"/>
            <a:ext cx="896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85786" y="1928802"/>
          <a:ext cx="7358083" cy="12858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3844"/>
                <a:gridCol w="1103712"/>
                <a:gridCol w="1103712"/>
                <a:gridCol w="1030132"/>
                <a:gridCol w="1030132"/>
                <a:gridCol w="956551"/>
              </a:tblGrid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설계속도</a:t>
                      </a:r>
                      <a:r>
                        <a:rPr lang="en-US" altLang="ko-KR" sz="2000" dirty="0" smtClean="0"/>
                        <a:t>(km/</a:t>
                      </a:r>
                      <a:r>
                        <a:rPr lang="ko-KR" altLang="en-US" sz="2000" dirty="0" smtClean="0"/>
                        <a:t>시</a:t>
                      </a:r>
                      <a:r>
                        <a:rPr lang="en-US" altLang="ko-KR" sz="2000" dirty="0" smtClean="0"/>
                        <a:t>)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60</a:t>
                      </a:r>
                      <a:endParaRPr lang="ko-KR" altLang="en-US" sz="20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최소 거리</a:t>
                      </a:r>
                      <a:r>
                        <a:rPr lang="en-US" altLang="ko-KR" sz="2000" dirty="0" smtClean="0"/>
                        <a:t>(m)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85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115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4071934" y="1928802"/>
            <a:ext cx="1071570" cy="1285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407194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시거가</a:t>
            </a:r>
            <a:r>
              <a:rPr lang="ko-KR" altLang="en-US" dirty="0" smtClean="0"/>
              <a:t> 약 </a:t>
            </a:r>
            <a:r>
              <a:rPr lang="en-US" altLang="ko-KR" dirty="0" smtClean="0"/>
              <a:t>43m </a:t>
            </a:r>
            <a:r>
              <a:rPr lang="ko-KR" altLang="en-US" dirty="0" smtClean="0"/>
              <a:t>이므로 설계속도는 </a:t>
            </a:r>
            <a:r>
              <a:rPr lang="en-US" altLang="ko-KR" dirty="0" smtClean="0"/>
              <a:t>30km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00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회전반경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500042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graphicFrame>
        <p:nvGraphicFramePr>
          <p:cNvPr id="8" name="내용 개체 틀 10"/>
          <p:cNvGraphicFramePr>
            <a:graphicFrameLocks/>
          </p:cNvGraphicFramePr>
          <p:nvPr/>
        </p:nvGraphicFramePr>
        <p:xfrm>
          <a:off x="928662" y="2143116"/>
          <a:ext cx="768032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319"/>
                <a:gridCol w="1153001"/>
                <a:gridCol w="1153001"/>
                <a:gridCol w="1153001"/>
                <a:gridCol w="1153001"/>
                <a:gridCol w="1153001"/>
              </a:tblGrid>
              <a:tr h="127784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교차로 곡선의 최소회전 반경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525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회전설계속도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600" dirty="0" err="1" smtClean="0"/>
                        <a:t>kph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60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최소회전반경</a:t>
                      </a:r>
                      <a:r>
                        <a:rPr lang="en-US" altLang="ko-KR" sz="1600" dirty="0" smtClean="0"/>
                        <a:t>(m)</a:t>
                      </a:r>
                      <a:endParaRPr lang="ko-KR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46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76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111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130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적정회전반경</a:t>
                      </a:r>
                      <a:r>
                        <a:rPr lang="en-US" altLang="ko-KR" sz="1600" dirty="0" smtClean="0"/>
                        <a:t>(m)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111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평균주행속도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600" dirty="0" err="1" smtClean="0"/>
                        <a:t>kph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27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51</a:t>
                      </a:r>
                      <a:endParaRPr lang="ko-KR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000496" y="2500306"/>
            <a:ext cx="1143008" cy="1357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00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69127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교통섬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설치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652120" y="2564904"/>
            <a:ext cx="1368152" cy="792088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세로길이 </a:t>
            </a:r>
            <a:r>
              <a:rPr lang="en-US" altLang="ko-KR" sz="1200" dirty="0" smtClean="0"/>
              <a:t>: 25.1m</a:t>
            </a:r>
          </a:p>
          <a:p>
            <a:pPr algn="ctr"/>
            <a:r>
              <a:rPr lang="ko-KR" altLang="en-US" sz="1200" dirty="0" smtClean="0"/>
              <a:t>가로길이 </a:t>
            </a:r>
            <a:r>
              <a:rPr lang="en-US" altLang="ko-KR" sz="1200" dirty="0" smtClean="0"/>
              <a:t>: 25.6m</a:t>
            </a:r>
          </a:p>
          <a:p>
            <a:pPr algn="ctr"/>
            <a:r>
              <a:rPr lang="ko-KR" altLang="en-US" sz="1200" dirty="0" smtClean="0"/>
              <a:t>곡률반경 </a:t>
            </a:r>
            <a:r>
              <a:rPr lang="en-US" altLang="ko-KR" sz="1200" dirty="0" smtClean="0"/>
              <a:t>: 29.5m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1331640" y="2852936"/>
            <a:ext cx="1368152" cy="792088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세로길이 </a:t>
            </a:r>
            <a:r>
              <a:rPr lang="en-US" altLang="ko-KR" sz="1200" dirty="0" smtClean="0"/>
              <a:t>: 23.5m</a:t>
            </a:r>
          </a:p>
          <a:p>
            <a:pPr algn="ctr"/>
            <a:r>
              <a:rPr lang="ko-KR" altLang="en-US" sz="1200" dirty="0" smtClean="0"/>
              <a:t>가로길이 </a:t>
            </a:r>
            <a:r>
              <a:rPr lang="en-US" altLang="ko-KR" sz="1200" dirty="0" smtClean="0"/>
              <a:t>: 16.9m</a:t>
            </a:r>
          </a:p>
          <a:p>
            <a:pPr algn="ctr"/>
            <a:r>
              <a:rPr lang="ko-KR" altLang="en-US" sz="1200" dirty="0" smtClean="0"/>
              <a:t>곡률반경 </a:t>
            </a:r>
            <a:r>
              <a:rPr lang="en-US" altLang="ko-KR" sz="1200" dirty="0" smtClean="0"/>
              <a:t>: 72.6m</a:t>
            </a:r>
            <a:endParaRPr lang="ko-KR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400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69622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횡단보도 설치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580112" y="3645024"/>
            <a:ext cx="1368152" cy="432048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횡단보도 폭 </a:t>
            </a:r>
            <a:r>
              <a:rPr lang="en-US" altLang="ko-KR" sz="1200" dirty="0" smtClean="0"/>
              <a:t>: 4m</a:t>
            </a:r>
            <a:endParaRPr lang="ko-KR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400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691276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시거삼각형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372200" y="980728"/>
            <a:ext cx="2232248" cy="1152128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시거삼각형내</a:t>
            </a:r>
            <a:r>
              <a:rPr lang="ko-KR" altLang="en-US" dirty="0" smtClean="0"/>
              <a:t> 장애물 설치</a:t>
            </a:r>
            <a:r>
              <a:rPr lang="en-US" altLang="ko-KR" dirty="0" smtClean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00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4572000" y="3888432"/>
            <a:ext cx="4572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28707"/>
            <a:ext cx="2790992" cy="22322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63937" y="321297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결 과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5" y="3030743"/>
            <a:ext cx="1103754" cy="1103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69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결 과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69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15"/>
            <a:ext cx="85745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3205425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Q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&amp;A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0777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15"/>
            <a:ext cx="85745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3205425"/>
            <a:ext cx="1920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T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hank you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3635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31" y="5275583"/>
            <a:ext cx="1986369" cy="1588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51844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C00000"/>
                </a:solidFill>
                <a:latin typeface="-윤고딕330" pitchFamily="18" charset="-127"/>
                <a:ea typeface="-윤고딕330" pitchFamily="18" charset="-127"/>
              </a:rPr>
              <a:t>INDEX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C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5996753" y="-27384"/>
            <a:ext cx="3147247" cy="4320480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1776321" y="1929751"/>
            <a:ext cx="2346251" cy="491137"/>
            <a:chOff x="433857" y="1894126"/>
            <a:chExt cx="2346251" cy="491137"/>
          </a:xfrm>
        </p:grpSpPr>
        <p:sp>
          <p:nvSpPr>
            <p:cNvPr id="6" name="TextBox 5"/>
            <p:cNvSpPr txBox="1"/>
            <p:nvPr/>
          </p:nvSpPr>
          <p:spPr>
            <a:xfrm>
              <a:off x="971600" y="1985153"/>
              <a:ext cx="18085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교차로 문제점</a:t>
              </a:r>
              <a:endPara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57" y="1894126"/>
              <a:ext cx="477459" cy="477459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1776321" y="2793847"/>
            <a:ext cx="2089771" cy="491137"/>
            <a:chOff x="433857" y="1894126"/>
            <a:chExt cx="2089771" cy="491137"/>
          </a:xfrm>
        </p:grpSpPr>
        <p:sp>
          <p:nvSpPr>
            <p:cNvPr id="12" name="TextBox 11"/>
            <p:cNvSpPr txBox="1"/>
            <p:nvPr/>
          </p:nvSpPr>
          <p:spPr>
            <a:xfrm>
              <a:off x="971600" y="1985153"/>
              <a:ext cx="1552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교차로 설계</a:t>
              </a:r>
              <a:endPara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57" y="1894126"/>
              <a:ext cx="477459" cy="477459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1776321" y="3657943"/>
            <a:ext cx="1235370" cy="491137"/>
            <a:chOff x="433857" y="1894126"/>
            <a:chExt cx="1235370" cy="491137"/>
          </a:xfrm>
        </p:grpSpPr>
        <p:sp>
          <p:nvSpPr>
            <p:cNvPr id="15" name="TextBox 14"/>
            <p:cNvSpPr txBox="1"/>
            <p:nvPr/>
          </p:nvSpPr>
          <p:spPr>
            <a:xfrm>
              <a:off x="971600" y="198515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결과</a:t>
              </a:r>
              <a:endPara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57" y="1894126"/>
              <a:ext cx="477459" cy="477459"/>
            </a:xfrm>
            <a:prstGeom prst="rect">
              <a:avLst/>
            </a:prstGeom>
          </p:spPr>
        </p:pic>
      </p:grpSp>
      <p:sp>
        <p:nvSpPr>
          <p:cNvPr id="22" name="직사각형 2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60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4572000" y="3888432"/>
            <a:ext cx="4572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28707"/>
            <a:ext cx="2790992" cy="22322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63937" y="3212976"/>
            <a:ext cx="23775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교차로 문제점</a:t>
            </a:r>
            <a:endParaRPr lang="ko-KR" altLang="en-US" sz="27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5" y="3030743"/>
            <a:ext cx="1103754" cy="1103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69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문제점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1436" y="1988840"/>
            <a:ext cx="70009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2400" dirty="0" smtClean="0"/>
              <a:t>◆넓은 면적에 비해 도로 </a:t>
            </a:r>
            <a:r>
              <a:rPr lang="ko-KR" altLang="en-US" sz="2400" dirty="0" err="1" smtClean="0"/>
              <a:t>사용성이</a:t>
            </a:r>
            <a:r>
              <a:rPr lang="ko-KR" altLang="en-US" sz="2400" dirty="0" smtClean="0"/>
              <a:t> 떨어짐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◆부적절한 횡단보도 위치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◆좌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우회전에 대한 유도선이 없어 정확한 방향전환이 </a:t>
            </a:r>
            <a:r>
              <a:rPr lang="ko-KR" altLang="en-US" sz="2400" dirty="0" err="1" smtClean="0"/>
              <a:t>힘듬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78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4572000" y="3888432"/>
            <a:ext cx="4572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28707"/>
            <a:ext cx="2790992" cy="22322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63937" y="3212976"/>
            <a:ext cx="2031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교차로 설계</a:t>
            </a:r>
            <a:endParaRPr lang="ko-KR" altLang="en-US" sz="27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5" y="3030743"/>
            <a:ext cx="1103754" cy="1103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49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교차로 </a:t>
            </a:r>
            <a:r>
              <a:rPr lang="ko-KR" altLang="en-US" sz="2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설계시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고려요소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856" y="1196752"/>
            <a:ext cx="74295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2000" dirty="0" smtClean="0"/>
              <a:t>◆상충지점 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상충 면적 최소화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◆상대속도 최소화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◆설계와 교통통제의 조화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◆가장 타당한 교차방법 사용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◆회전교통경로 마련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◆복잡한 합류와 분류를 피함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◆연속된 </a:t>
            </a:r>
            <a:r>
              <a:rPr lang="ko-KR" altLang="en-US" sz="2000" dirty="0" err="1" smtClean="0"/>
              <a:t>상충점</a:t>
            </a:r>
            <a:r>
              <a:rPr lang="ko-KR" altLang="en-US" sz="2000" dirty="0" smtClean="0"/>
              <a:t> 격리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◆교통량이 많고 빠른 </a:t>
            </a:r>
            <a:r>
              <a:rPr lang="ko-KR" altLang="en-US" sz="2000" dirty="0" err="1" smtClean="0"/>
              <a:t>교통류에</a:t>
            </a:r>
            <a:r>
              <a:rPr lang="ko-KR" altLang="en-US" sz="2000" dirty="0" smtClean="0"/>
              <a:t> 우선권을 줌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◆이질 </a:t>
            </a:r>
            <a:r>
              <a:rPr lang="ko-KR" altLang="en-US" sz="2000" dirty="0" err="1" smtClean="0"/>
              <a:t>교통류</a:t>
            </a:r>
            <a:r>
              <a:rPr lang="ko-KR" altLang="en-US" sz="2000" dirty="0" smtClean="0"/>
              <a:t> 분리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8329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33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현 교차로 설계 시 제외요소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1842497"/>
            <a:ext cx="75724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2400" dirty="0" smtClean="0"/>
              <a:t>◆설계와 교통통제의 조화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→비교적 낮은 상대속도를 유지하는 교차로는 많은 교통통제설비가 불필요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◆이질 </a:t>
            </a:r>
            <a:r>
              <a:rPr lang="ko-KR" altLang="en-US" sz="2400" dirty="0" err="1" smtClean="0"/>
              <a:t>교통류</a:t>
            </a:r>
            <a:r>
              <a:rPr lang="ko-KR" altLang="en-US" sz="2400" dirty="0" smtClean="0"/>
              <a:t> 분리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→교내에는 일반차량의 속도와 차이가 나는 차량이 없으므로 전용차선 불필요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329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현재 교차로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pic>
        <p:nvPicPr>
          <p:cNvPr id="8" name="내용 개체 틀 11" descr="위성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556792"/>
            <a:ext cx="6715172" cy="4214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29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6602248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27670" y="592493"/>
            <a:ext cx="235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현재교차로 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- CAD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868"/>
            <a:ext cx="722672" cy="7226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2716"/>
            <a:ext cx="9144000" cy="260648"/>
          </a:xfrm>
          <a:prstGeom prst="rect">
            <a:avLst/>
          </a:prstGeom>
          <a:solidFill>
            <a:srgbClr val="A62625"/>
          </a:solidFill>
          <a:ln>
            <a:solidFill>
              <a:srgbClr val="A62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55"/>
          <a:stretch/>
        </p:blipFill>
        <p:spPr>
          <a:xfrm>
            <a:off x="7575356" y="5052325"/>
            <a:ext cx="1573623" cy="21602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6816824" cy="460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0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303</Words>
  <Application>Microsoft Office PowerPoint</Application>
  <PresentationFormat>화면 슬라이드 쇼(4:3)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KIL</cp:lastModifiedBy>
  <cp:revision>26</cp:revision>
  <dcterms:created xsi:type="dcterms:W3CDTF">2011-10-09T12:27:10Z</dcterms:created>
  <dcterms:modified xsi:type="dcterms:W3CDTF">2011-12-13T16:12:28Z</dcterms:modified>
</cp:coreProperties>
</file>