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59" r:id="rId9"/>
    <p:sldId id="260" r:id="rId10"/>
    <p:sldId id="261" r:id="rId11"/>
    <p:sldId id="262" r:id="rId12"/>
    <p:sldId id="268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제목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타원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날짜 개체 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C06E-C51A-4859-B558-1A67209F1C19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98BA33-8099-48F6-88AD-DB73D3AF84F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C06E-C51A-4859-B558-1A67209F1C19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BA33-8099-48F6-88AD-DB73D3AF84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C06E-C51A-4859-B558-1A67209F1C19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BA33-8099-48F6-88AD-DB73D3AF84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7FC06E-C51A-4859-B558-1A67209F1C19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098BA33-8099-48F6-88AD-DB73D3AF84F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6" name="바닥글 개체 틀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7" name="제목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C06E-C51A-4859-B558-1A67209F1C19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BA33-8099-48F6-88AD-DB73D3AF84F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C06E-C51A-4859-B558-1A67209F1C19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BA33-8099-48F6-88AD-DB73D3AF84F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BA33-8099-48F6-88AD-DB73D3AF84F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C06E-C51A-4859-B558-1A67209F1C19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2" name="내용 개체 틀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4" name="내용 개체 틀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C06E-C51A-4859-B558-1A67209F1C19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BA33-8099-48F6-88AD-DB73D3AF84F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C06E-C51A-4859-B558-1A67209F1C19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BA33-8099-48F6-88AD-DB73D3AF84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내용 개체 틀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1" name="제목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7FC06E-C51A-4859-B558-1A67209F1C19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98BA33-8099-48F6-88AD-DB73D3AF84F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C06E-C51A-4859-B558-1A67209F1C19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98BA33-8099-48F6-88AD-DB73D3AF84F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07FC06E-C51A-4859-B558-1A67209F1C19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098BA33-8099-48F6-88AD-DB73D3AF84F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제목 개체 틀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1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1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1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1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749106" y="3699804"/>
            <a:ext cx="3643338" cy="657890"/>
          </a:xfrm>
        </p:spPr>
        <p:txBody>
          <a:bodyPr/>
          <a:lstStyle/>
          <a:p>
            <a:r>
              <a:rPr lang="ko-KR" altLang="en-US" dirty="0" smtClean="0"/>
              <a:t>더 이상 내려갈 곳 없는 조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57200" y="857232"/>
            <a:ext cx="8305800" cy="1981200"/>
          </a:xfrm>
        </p:spPr>
        <p:txBody>
          <a:bodyPr/>
          <a:lstStyle/>
          <a:p>
            <a:r>
              <a:rPr lang="ko-KR" altLang="en-US" sz="6000" b="1" dirty="0" smtClean="0"/>
              <a:t>도로 기하 구조</a:t>
            </a:r>
            <a:r>
              <a:rPr altLang="ko-KR" sz="6000" b="1" smtClean="0"/>
              <a:t/>
            </a:r>
            <a:br>
              <a:rPr altLang="ko-KR" sz="6000" b="1" smtClean="0"/>
            </a:br>
            <a:r>
              <a:rPr altLang="ko-KR" sz="6000" b="1" smtClean="0"/>
              <a:t>-</a:t>
            </a:r>
            <a:r>
              <a:rPr lang="ko-KR" altLang="en-US" sz="6000" b="1" dirty="0" smtClean="0"/>
              <a:t>교차로 설계</a:t>
            </a:r>
            <a:r>
              <a:rPr altLang="ko-KR" sz="6000" b="1" smtClean="0"/>
              <a:t>-</a:t>
            </a:r>
            <a:endParaRPr lang="ko-KR" alt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86446" y="4572008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20526398   </a:t>
            </a:r>
            <a:r>
              <a:rPr lang="ko-KR" altLang="en-US" dirty="0" smtClean="0"/>
              <a:t>유승룡</a:t>
            </a:r>
            <a:endParaRPr lang="en-US" altLang="ko-KR" dirty="0" smtClean="0"/>
          </a:p>
          <a:p>
            <a:r>
              <a:rPr lang="en-US" altLang="ko-KR" dirty="0" smtClean="0"/>
              <a:t>20525836	   </a:t>
            </a:r>
            <a:r>
              <a:rPr lang="ko-KR" altLang="en-US" dirty="0" smtClean="0"/>
              <a:t>장호범</a:t>
            </a:r>
            <a:endParaRPr lang="en-US" altLang="ko-KR" dirty="0" smtClean="0"/>
          </a:p>
          <a:p>
            <a:r>
              <a:rPr lang="en-US" altLang="ko-KR" dirty="0" smtClean="0"/>
              <a:t>20726266   </a:t>
            </a:r>
            <a:r>
              <a:rPr lang="ko-KR" altLang="en-US" dirty="0" smtClean="0"/>
              <a:t>이종민</a:t>
            </a:r>
            <a:endParaRPr lang="en-US" altLang="ko-KR" dirty="0" smtClean="0"/>
          </a:p>
          <a:p>
            <a:r>
              <a:rPr lang="en-US" altLang="ko-KR" smtClean="0"/>
              <a:t>2092 </a:t>
            </a:r>
            <a:r>
              <a:rPr lang="en-US" altLang="ko-KR" smtClean="0"/>
              <a:t>5928  </a:t>
            </a:r>
            <a:r>
              <a:rPr lang="ko-KR" altLang="en-US" dirty="0" smtClean="0"/>
              <a:t>김진우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357950" y="2381256"/>
            <a:ext cx="2257412" cy="2547942"/>
          </a:xfrm>
        </p:spPr>
        <p:txBody>
          <a:bodyPr/>
          <a:lstStyle/>
          <a:p>
            <a:r>
              <a:rPr lang="ko-KR" altLang="en-US" dirty="0" smtClean="0"/>
              <a:t>멀리 위치하고 있는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횡단보도를 가깝게 배치한다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219200"/>
          </a:xfrm>
        </p:spPr>
        <p:txBody>
          <a:bodyPr/>
          <a:lstStyle/>
          <a:p>
            <a:r>
              <a:rPr lang="ko-KR" altLang="en-US" sz="5400" dirty="0" smtClean="0"/>
              <a:t>개선 방안</a:t>
            </a:r>
            <a:endParaRPr lang="ko-KR" altLang="en-US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4577" name="_x60106048" descr="EMB000008bc46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5400675" cy="4786346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6715140" y="3214686"/>
            <a:ext cx="1357322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꺾인 연결선 7"/>
          <p:cNvCxnSpPr/>
          <p:nvPr/>
        </p:nvCxnSpPr>
        <p:spPr>
          <a:xfrm rot="10800000" flipV="1">
            <a:off x="1571604" y="3429000"/>
            <a:ext cx="5143536" cy="1857388"/>
          </a:xfrm>
          <a:prstGeom prst="bentConnector3">
            <a:avLst>
              <a:gd name="adj1" fmla="val 19473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꺾인 연결선 10"/>
          <p:cNvCxnSpPr>
            <a:stCxn id="6" idx="1"/>
          </p:cNvCxnSpPr>
          <p:nvPr/>
        </p:nvCxnSpPr>
        <p:spPr>
          <a:xfrm rot="10800000" flipV="1">
            <a:off x="4714876" y="3429000"/>
            <a:ext cx="2000264" cy="1285884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꺾인 연결선 13"/>
          <p:cNvCxnSpPr>
            <a:stCxn id="6" idx="1"/>
          </p:cNvCxnSpPr>
          <p:nvPr/>
        </p:nvCxnSpPr>
        <p:spPr>
          <a:xfrm rot="10800000">
            <a:off x="3428992" y="1928802"/>
            <a:ext cx="3286148" cy="1500198"/>
          </a:xfrm>
          <a:prstGeom prst="bentConnector3">
            <a:avLst>
              <a:gd name="adj1" fmla="val 30325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 smtClean="0"/>
              <a:t>결과</a:t>
            </a:r>
            <a:endParaRPr lang="ko-KR" altLang="en-US" sz="5400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3553" name="_x60067760" descr="EMB000008bc467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67821"/>
            <a:ext cx="8358246" cy="5324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ko-KR" altLang="en-US" sz="6600" b="1" dirty="0" smtClean="0"/>
              <a:t>감사합니다</a:t>
            </a:r>
            <a:r>
              <a:rPr altLang="ko-KR" sz="6600" b="1" smtClean="0"/>
              <a:t>.</a:t>
            </a:r>
            <a:endParaRPr lang="ko-KR" alt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ko-KR" altLang="en-US" sz="3600" dirty="0" smtClean="0"/>
              <a:t>교차로의 문제점 및 분석</a:t>
            </a:r>
            <a:endParaRPr lang="en-US" altLang="ko-KR" sz="3600" dirty="0" smtClean="0"/>
          </a:p>
          <a:p>
            <a:endParaRPr lang="en-US" altLang="ko-KR" sz="3600" dirty="0" smtClean="0"/>
          </a:p>
          <a:p>
            <a:r>
              <a:rPr lang="ko-KR" altLang="en-US" sz="3600" dirty="0" smtClean="0"/>
              <a:t>고려사항 및 설계기준</a:t>
            </a:r>
            <a:endParaRPr lang="en-US" altLang="ko-KR" sz="3600" dirty="0" smtClean="0"/>
          </a:p>
          <a:p>
            <a:endParaRPr lang="en-US" altLang="ko-KR" sz="3600" dirty="0" smtClean="0"/>
          </a:p>
          <a:p>
            <a:r>
              <a:rPr lang="ko-KR" altLang="en-US" sz="3600" dirty="0" smtClean="0"/>
              <a:t>개선 방안</a:t>
            </a:r>
            <a:endParaRPr lang="en-US" altLang="ko-KR" sz="3600" dirty="0" smtClean="0"/>
          </a:p>
          <a:p>
            <a:endParaRPr lang="en-US" altLang="ko-KR" sz="3600" dirty="0" smtClean="0"/>
          </a:p>
          <a:p>
            <a:r>
              <a:rPr lang="ko-KR" altLang="en-US" sz="3600" dirty="0" smtClean="0"/>
              <a:t>결과</a:t>
            </a:r>
            <a:endParaRPr lang="ko-KR" altLang="en-US" sz="36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600" b="1" dirty="0" smtClean="0"/>
              <a:t>목차</a:t>
            </a:r>
            <a:endParaRPr lang="ko-KR" alt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857884" y="1524000"/>
            <a:ext cx="3071834" cy="4572000"/>
          </a:xfrm>
        </p:spPr>
        <p:txBody>
          <a:bodyPr/>
          <a:lstStyle/>
          <a:p>
            <a:r>
              <a:rPr lang="ko-KR" altLang="en-US" dirty="0" smtClean="0"/>
              <a:t>기존의 교차로는 좌회전 유도선이 없다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면적이 넓지만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활용도가 적다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횡단보도가 너무 멀리 위치하고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 smtClean="0"/>
              <a:t>교차로의 문제점</a:t>
            </a:r>
            <a:endParaRPr lang="ko-KR" altLang="en-US" sz="5400" dirty="0"/>
          </a:p>
        </p:txBody>
      </p:sp>
      <p:pic>
        <p:nvPicPr>
          <p:cNvPr id="5" name="그림 4" descr="제목 없음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00174"/>
            <a:ext cx="5143536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평면교차로 계획 시 기본적 고려사항</a:t>
            </a:r>
          </a:p>
          <a:p>
            <a:pPr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교차로를 계획할 때에는 교차로의 인지성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조망성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이해성과 </a:t>
            </a:r>
            <a:r>
              <a:rPr lang="ko-KR" altLang="en-US" dirty="0" err="1" smtClean="0"/>
              <a:t>통행성을</a:t>
            </a:r>
            <a:r>
              <a:rPr lang="ko-KR" altLang="en-US" dirty="0" smtClean="0"/>
              <a:t> 고려하며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모든 교차로 이용자</a:t>
            </a:r>
            <a:r>
              <a:rPr lang="en-US" altLang="ko-KR" dirty="0" smtClean="0"/>
              <a:t>(</a:t>
            </a:r>
            <a:r>
              <a:rPr lang="ko-KR" altLang="en-US" dirty="0" smtClean="0"/>
              <a:t>자동차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보행자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자전거 등</a:t>
            </a:r>
            <a:r>
              <a:rPr lang="en-US" altLang="ko-KR" dirty="0" smtClean="0"/>
              <a:t>)</a:t>
            </a:r>
            <a:r>
              <a:rPr lang="ko-KR" altLang="en-US" dirty="0" smtClean="0"/>
              <a:t>가 시설을 편리하고 안전하게 이용토록 계획한다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 smtClean="0"/>
              <a:t>고려사항 및 설계 기준</a:t>
            </a:r>
            <a:endParaRPr lang="ko-KR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설계절차 및 기하구조 기준</a:t>
            </a:r>
          </a:p>
          <a:p>
            <a:pPr>
              <a:buNone/>
            </a:pPr>
            <a:r>
              <a:rPr lang="ko-KR" altLang="en-US" dirty="0" smtClean="0"/>
              <a:t>  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가</a:t>
            </a:r>
            <a:r>
              <a:rPr lang="en-US" altLang="ko-KR" dirty="0" smtClean="0"/>
              <a:t>. </a:t>
            </a:r>
            <a:r>
              <a:rPr lang="ko-KR" altLang="en-US" dirty="0" smtClean="0"/>
              <a:t>평면교차로 설계 시 용량 감소를 최소화 한다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>
              <a:buNone/>
            </a:pPr>
            <a:r>
              <a:rPr lang="ko-KR" altLang="en-US" dirty="0" smtClean="0"/>
              <a:t>  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  나</a:t>
            </a:r>
            <a:r>
              <a:rPr lang="en-US" altLang="ko-KR" dirty="0" smtClean="0"/>
              <a:t>. </a:t>
            </a:r>
            <a:r>
              <a:rPr lang="ko-KR" altLang="en-US" dirty="0" smtClean="0"/>
              <a:t>교차하는 도로의 교차 각 은 직각에 가깝도록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    90</a:t>
            </a:r>
            <a:r>
              <a:rPr lang="ko-KR" altLang="en-US" dirty="0" smtClean="0"/>
              <a:t>도를 기준으로 </a:t>
            </a:r>
            <a:r>
              <a:rPr lang="en-US" altLang="ko-KR" dirty="0" smtClean="0"/>
              <a:t>±15</a:t>
            </a:r>
            <a:r>
              <a:rPr lang="ko-KR" altLang="en-US" dirty="0" smtClean="0"/>
              <a:t>도 이내로 교차 하도록 한다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  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교차로의 종단경사는 </a:t>
            </a:r>
            <a:r>
              <a:rPr lang="en-US" altLang="ko-KR" dirty="0" smtClean="0"/>
              <a:t>3</a:t>
            </a:r>
            <a:r>
              <a:rPr lang="ko-KR" altLang="en-US" dirty="0" smtClean="0"/>
              <a:t>퍼센트 이하로 한다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en-US" altLang="ko-KR" dirty="0" smtClean="0"/>
              <a:t>     </a:t>
            </a:r>
            <a:r>
              <a:rPr lang="ko-KR" altLang="en-US" dirty="0" smtClean="0"/>
              <a:t>다만 주변 지장물과 경제성을 고려하여 필요하다고      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  </a:t>
            </a:r>
            <a:r>
              <a:rPr lang="ko-KR" altLang="en-US" dirty="0" smtClean="0"/>
              <a:t>인정되는 경우에는 이를 </a:t>
            </a:r>
            <a:r>
              <a:rPr lang="en-US" altLang="ko-KR" dirty="0" smtClean="0"/>
              <a:t>6</a:t>
            </a:r>
            <a:r>
              <a:rPr lang="ko-KR" altLang="en-US" dirty="0" smtClean="0"/>
              <a:t>퍼센트 이하로 할 수 있다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 smtClean="0"/>
              <a:t>고려사항 및 설계 기준</a:t>
            </a:r>
            <a:endParaRPr lang="ko-KR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 smtClean="0"/>
              <a:t>고려사항 및 설계 기준</a:t>
            </a:r>
            <a:endParaRPr lang="ko-KR" altLang="en-US" sz="54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60060352" descr="EMB000008bc46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6929486" cy="4519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215074" y="2381256"/>
            <a:ext cx="2471726" cy="2405066"/>
          </a:xfrm>
        </p:spPr>
        <p:txBody>
          <a:bodyPr/>
          <a:lstStyle/>
          <a:p>
            <a:r>
              <a:rPr lang="ko-KR" altLang="en-US" dirty="0" err="1" smtClean="0"/>
              <a:t>두개의</a:t>
            </a:r>
            <a:r>
              <a:rPr lang="ko-KR" altLang="en-US" dirty="0" smtClean="0"/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err="1" smtClean="0"/>
              <a:t>교통섬을</a:t>
            </a:r>
            <a:r>
              <a:rPr lang="ko-KR" altLang="en-US" dirty="0" smtClean="0"/>
              <a:t> 설치한다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5400" dirty="0" smtClean="0"/>
              <a:t>개선 방안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572264" y="2857496"/>
            <a:ext cx="1000132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9697" name="_x60136496" descr="EMB000008bc46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5400675" cy="4357718"/>
          </a:xfrm>
          <a:prstGeom prst="rect">
            <a:avLst/>
          </a:prstGeom>
          <a:noFill/>
        </p:spPr>
      </p:pic>
      <p:cxnSp>
        <p:nvCxnSpPr>
          <p:cNvPr id="8" name="꺾인 연결선 7"/>
          <p:cNvCxnSpPr>
            <a:stCxn id="4" idx="1"/>
          </p:cNvCxnSpPr>
          <p:nvPr/>
        </p:nvCxnSpPr>
        <p:spPr>
          <a:xfrm rot="10800000" flipV="1">
            <a:off x="3786182" y="3036090"/>
            <a:ext cx="2786082" cy="1107289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꺾인 연결선 11"/>
          <p:cNvCxnSpPr>
            <a:stCxn id="4" idx="1"/>
          </p:cNvCxnSpPr>
          <p:nvPr/>
        </p:nvCxnSpPr>
        <p:spPr>
          <a:xfrm rot="10800000" flipV="1">
            <a:off x="2928926" y="3036090"/>
            <a:ext cx="3643338" cy="1321603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786446" y="3286124"/>
            <a:ext cx="2900354" cy="1285884"/>
          </a:xfrm>
        </p:spPr>
        <p:txBody>
          <a:bodyPr/>
          <a:lstStyle/>
          <a:p>
            <a:r>
              <a:rPr lang="ko-KR" altLang="en-US" dirty="0" smtClean="0"/>
              <a:t>좌회전 유도선을 설치한다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 smtClean="0"/>
              <a:t>개선 방안</a:t>
            </a:r>
            <a:endParaRPr lang="ko-KR" altLang="en-US" sz="5400" dirty="0"/>
          </a:p>
        </p:txBody>
      </p:sp>
      <p:pic>
        <p:nvPicPr>
          <p:cNvPr id="4" name="그림 3" descr="제목 없음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500174"/>
            <a:ext cx="5214942" cy="4500594"/>
          </a:xfrm>
          <a:prstGeom prst="rect">
            <a:avLst/>
          </a:prstGeom>
        </p:spPr>
      </p:pic>
      <p:grpSp>
        <p:nvGrpSpPr>
          <p:cNvPr id="22" name="그룹 21"/>
          <p:cNvGrpSpPr/>
          <p:nvPr/>
        </p:nvGrpSpPr>
        <p:grpSpPr>
          <a:xfrm>
            <a:off x="3070400" y="3286124"/>
            <a:ext cx="5144938" cy="1428760"/>
            <a:chOff x="3070400" y="3286124"/>
            <a:chExt cx="5144938" cy="1428760"/>
          </a:xfrm>
        </p:grpSpPr>
        <p:sp>
          <p:nvSpPr>
            <p:cNvPr id="5" name="직사각형 4"/>
            <p:cNvSpPr/>
            <p:nvPr/>
          </p:nvSpPr>
          <p:spPr>
            <a:xfrm>
              <a:off x="6072198" y="3286124"/>
              <a:ext cx="2143140" cy="42862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" name="꺾인 연결선 6"/>
            <p:cNvCxnSpPr>
              <a:stCxn id="5" idx="0"/>
            </p:cNvCxnSpPr>
            <p:nvPr/>
          </p:nvCxnSpPr>
          <p:spPr>
            <a:xfrm rot="16200000" flipH="1" flipV="1">
              <a:off x="4392704" y="1963820"/>
              <a:ext cx="1428760" cy="4073368"/>
            </a:xfrm>
            <a:prstGeom prst="bentConnector4">
              <a:avLst>
                <a:gd name="adj1" fmla="val -16000"/>
                <a:gd name="adj2" fmla="val 63153"/>
              </a:avLst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00760" y="1524000"/>
            <a:ext cx="2686040" cy="1547810"/>
          </a:xfrm>
        </p:spPr>
        <p:txBody>
          <a:bodyPr>
            <a:normAutofit/>
          </a:bodyPr>
          <a:lstStyle/>
          <a:p>
            <a:r>
              <a:rPr lang="ko-KR" altLang="en-US" dirty="0" err="1" smtClean="0"/>
              <a:t>교통섬에</a:t>
            </a:r>
            <a:r>
              <a:rPr lang="ko-KR" altLang="en-US" dirty="0" smtClean="0"/>
              <a:t> 회양목을 </a:t>
            </a:r>
            <a:r>
              <a:rPr lang="ko-KR" altLang="en-US" dirty="0" smtClean="0"/>
              <a:t>설치한다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 smtClean="0"/>
              <a:t>개선 방안</a:t>
            </a:r>
            <a:endParaRPr lang="ko-KR" altLang="en-US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500066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그림 4" descr="회양목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3429000"/>
            <a:ext cx="3172973" cy="2490784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7" name="꺾인 연결선 6"/>
          <p:cNvCxnSpPr>
            <a:stCxn id="5" idx="0"/>
          </p:cNvCxnSpPr>
          <p:nvPr/>
        </p:nvCxnSpPr>
        <p:spPr>
          <a:xfrm rot="16200000" flipH="1" flipV="1">
            <a:off x="4972335" y="1885657"/>
            <a:ext cx="642942" cy="3729627"/>
          </a:xfrm>
          <a:prstGeom prst="bentConnector4">
            <a:avLst>
              <a:gd name="adj1" fmla="val -35555"/>
              <a:gd name="adj2" fmla="val 71269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꺾인 연결선 29"/>
          <p:cNvCxnSpPr>
            <a:stCxn id="5" idx="1"/>
          </p:cNvCxnSpPr>
          <p:nvPr/>
        </p:nvCxnSpPr>
        <p:spPr>
          <a:xfrm rot="10800000">
            <a:off x="2643174" y="4286256"/>
            <a:ext cx="2928958" cy="388136"/>
          </a:xfrm>
          <a:prstGeom prst="bentConnector3">
            <a:avLst>
              <a:gd name="adj1" fmla="val 84372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종이">
  <a:themeElements>
    <a:clrScheme name="종이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종이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종이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53</TotalTime>
  <Words>141</Words>
  <Application>Microsoft Office PowerPoint</Application>
  <PresentationFormat>화면 슬라이드 쇼(4:3)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종이</vt:lpstr>
      <vt:lpstr>도로 기하 구조 -교차로 설계-</vt:lpstr>
      <vt:lpstr>목차</vt:lpstr>
      <vt:lpstr>교차로의 문제점</vt:lpstr>
      <vt:lpstr>고려사항 및 설계 기준</vt:lpstr>
      <vt:lpstr>고려사항 및 설계 기준</vt:lpstr>
      <vt:lpstr>고려사항 및 설계 기준</vt:lpstr>
      <vt:lpstr>개선 방안</vt:lpstr>
      <vt:lpstr>개선 방안</vt:lpstr>
      <vt:lpstr>개선 방안</vt:lpstr>
      <vt:lpstr>개선 방안</vt:lpstr>
      <vt:lpstr>결과</vt:lpstr>
      <vt:lpstr>감사합니다.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도로 기하 구조 -교차로 설계-</dc:title>
  <dc:creator>s</dc:creator>
  <cp:lastModifiedBy>s</cp:lastModifiedBy>
  <cp:revision>14</cp:revision>
  <dcterms:created xsi:type="dcterms:W3CDTF">2011-12-12T10:10:08Z</dcterms:created>
  <dcterms:modified xsi:type="dcterms:W3CDTF">2011-12-12T11:16:48Z</dcterms:modified>
</cp:coreProperties>
</file>