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07" r:id="rId2"/>
    <p:sldId id="259" r:id="rId3"/>
    <p:sldId id="268" r:id="rId4"/>
    <p:sldId id="283" r:id="rId5"/>
    <p:sldId id="538" r:id="rId6"/>
    <p:sldId id="539" r:id="rId7"/>
    <p:sldId id="574" r:id="rId8"/>
    <p:sldId id="554" r:id="rId9"/>
    <p:sldId id="569" r:id="rId10"/>
    <p:sldId id="540" r:id="rId11"/>
    <p:sldId id="570" r:id="rId12"/>
    <p:sldId id="575" r:id="rId13"/>
    <p:sldId id="542" r:id="rId14"/>
    <p:sldId id="543" r:id="rId15"/>
    <p:sldId id="544" r:id="rId16"/>
    <p:sldId id="545" r:id="rId17"/>
    <p:sldId id="546" r:id="rId18"/>
    <p:sldId id="515" r:id="rId19"/>
    <p:sldId id="516" r:id="rId20"/>
    <p:sldId id="576" r:id="rId21"/>
    <p:sldId id="565" r:id="rId22"/>
    <p:sldId id="556" r:id="rId23"/>
    <p:sldId id="55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78" r:id="rId33"/>
    <p:sldId id="571" r:id="rId34"/>
    <p:sldId id="562" r:id="rId35"/>
    <p:sldId id="558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72" r:id="rId46"/>
    <p:sldId id="561" r:id="rId47"/>
    <p:sldId id="535" r:id="rId48"/>
    <p:sldId id="536" r:id="rId49"/>
    <p:sldId id="537" r:id="rId50"/>
    <p:sldId id="547" r:id="rId51"/>
    <p:sldId id="579" r:id="rId52"/>
    <p:sldId id="549" r:id="rId53"/>
    <p:sldId id="566" r:id="rId54"/>
    <p:sldId id="550" r:id="rId55"/>
    <p:sldId id="568" r:id="rId56"/>
    <p:sldId id="552" r:id="rId57"/>
    <p:sldId id="553" r:id="rId58"/>
    <p:sldId id="491" r:id="rId59"/>
    <p:sldId id="492" r:id="rId60"/>
    <p:sldId id="573" r:id="rId61"/>
    <p:sldId id="567" r:id="rId62"/>
    <p:sldId id="560" r:id="rId63"/>
    <p:sldId id="493" r:id="rId64"/>
    <p:sldId id="494" r:id="rId65"/>
    <p:sldId id="495" r:id="rId66"/>
    <p:sldId id="461" r:id="rId67"/>
    <p:sldId id="273" r:id="rId68"/>
    <p:sldId id="310" r:id="rId69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336600"/>
    <a:srgbClr val="3333CC"/>
    <a:srgbClr val="3366FF"/>
    <a:srgbClr val="99FF66"/>
    <a:srgbClr val="99FF33"/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6659" autoAdjust="0"/>
  </p:normalViewPr>
  <p:slideViewPr>
    <p:cSldViewPr showGuides="1">
      <p:cViewPr varScale="1">
        <p:scale>
          <a:sx n="112" d="100"/>
          <a:sy n="112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96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t" anchorCtr="0" compatLnSpc="1">
            <a:prstTxWarp prst="textNoShape">
              <a:avLst/>
            </a:prstTxWarp>
          </a:bodyPr>
          <a:lstStyle>
            <a:lvl1pPr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84" y="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t" anchorCtr="0" compatLnSpc="1">
            <a:prstTxWarp prst="textNoShape">
              <a:avLst/>
            </a:prstTxWarp>
          </a:bodyPr>
          <a:lstStyle>
            <a:lvl1pPr algn="r"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995"/>
            <a:ext cx="294460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b" anchorCtr="0" compatLnSpc="1">
            <a:prstTxWarp prst="textNoShape">
              <a:avLst/>
            </a:prstTxWarp>
          </a:bodyPr>
          <a:lstStyle>
            <a:lvl1pPr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84" y="9429995"/>
            <a:ext cx="294460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b" anchorCtr="0" compatLnSpc="1">
            <a:prstTxWarp prst="textNoShape">
              <a:avLst/>
            </a:prstTxWarp>
          </a:bodyPr>
          <a:lstStyle>
            <a:lvl1pPr algn="r"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8B6A2CB-7F54-4727-9B1C-2D4D050AE2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320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t" anchorCtr="0" compatLnSpc="1">
            <a:prstTxWarp prst="textNoShape">
              <a:avLst/>
            </a:prstTxWarp>
          </a:bodyPr>
          <a:lstStyle>
            <a:lvl1pPr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84" y="9"/>
            <a:ext cx="2944600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t" anchorCtr="0" compatLnSpc="1">
            <a:prstTxWarp prst="textNoShape">
              <a:avLst/>
            </a:prstTxWarp>
          </a:bodyPr>
          <a:lstStyle>
            <a:lvl1pPr algn="r"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4" y="4714208"/>
            <a:ext cx="4983902" cy="446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995"/>
            <a:ext cx="294460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b" anchorCtr="0" compatLnSpc="1">
            <a:prstTxWarp prst="textNoShape">
              <a:avLst/>
            </a:prstTxWarp>
          </a:bodyPr>
          <a:lstStyle>
            <a:lvl1pPr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84" y="9429995"/>
            <a:ext cx="294460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7" tIns="47715" rIns="95427" bIns="47715" numCol="1" anchor="b" anchorCtr="0" compatLnSpc="1">
            <a:prstTxWarp prst="textNoShape">
              <a:avLst/>
            </a:prstTxWarp>
          </a:bodyPr>
          <a:lstStyle>
            <a:lvl1pPr algn="r" defTabSz="953908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7498DD6-9863-476E-B1C5-531E43EEC9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1356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98DD6-9863-476E-B1C5-531E43EEC910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535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588"/>
            <a:fld id="{BA91CC04-5508-4585-8FA6-F59AFCE9B7F8}" type="slidenum">
              <a:rPr lang="en-US" altLang="ko-KR" smtClean="0">
                <a:latin typeface="굴림" pitchFamily="50" charset="-127"/>
                <a:ea typeface="굴림" pitchFamily="50" charset="-127"/>
              </a:rPr>
              <a:pPr defTabSz="946588"/>
              <a:t>3</a:t>
            </a:fld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588"/>
            <a:fld id="{D9CDF069-0FE0-4EB6-A136-8661987AADF4}" type="slidenum">
              <a:rPr lang="en-US" altLang="ko-KR" smtClean="0">
                <a:latin typeface="굴림" pitchFamily="50" charset="-127"/>
                <a:ea typeface="굴림" pitchFamily="50" charset="-127"/>
              </a:rPr>
              <a:pPr defTabSz="946588"/>
              <a:t>4</a:t>
            </a:fld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ko-KR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588"/>
            <a:fld id="{97E1F736-1052-42F6-B728-A93557F9EB3E}" type="slidenum">
              <a:rPr lang="en-US" altLang="ko-KR" smtClean="0">
                <a:latin typeface="굴림" pitchFamily="50" charset="-127"/>
                <a:ea typeface="굴림" pitchFamily="50" charset="-127"/>
              </a:rPr>
              <a:pPr defTabSz="946588"/>
              <a:t>56</a:t>
            </a:fld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588"/>
            <a:fld id="{97E1F736-1052-42F6-B728-A93557F9EB3E}" type="slidenum">
              <a:rPr lang="en-US" altLang="ko-KR" smtClean="0">
                <a:latin typeface="굴림" pitchFamily="50" charset="-127"/>
                <a:ea typeface="굴림" pitchFamily="50" charset="-127"/>
              </a:rPr>
              <a:pPr defTabSz="946588"/>
              <a:t>57</a:t>
            </a:fld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B81E-71AD-4D1A-83B9-852F159D03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2345-C6EB-4A06-8C32-9FD9B94F8F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8EB8-B59B-4400-8D82-229E48047D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15DB-270D-4D1E-9968-4D914CCE2E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67E8-CAE9-468D-87A6-8E28F5DEA9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7514-229C-405E-8833-CB46B04CC2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4B9B-20B9-471C-A8FE-5C503C69AA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88D64-2E18-4B05-BAF2-01030E5881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9074-03B2-4188-B333-AF668697E1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5DE4-1BEA-4EA1-B61B-D546D0F3F7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81C8-B5B8-4E66-A85F-244F44F78F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6200-1630-47C5-8979-7825B742C3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A921-D97D-4AA0-9EAA-833D964AFC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2B58-DC1F-4B09-BA48-AF0B676439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97197A0-3F49-40CC-BBA4-F70857A522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ceric.net/technology/civil_dic_view.asp?seq=81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0"/>
          <p:cNvSpPr txBox="1">
            <a:spLocks noChangeArrowheads="1"/>
          </p:cNvSpPr>
          <p:nvPr/>
        </p:nvSpPr>
        <p:spPr bwMode="auto">
          <a:xfrm>
            <a:off x="971550" y="1268413"/>
            <a:ext cx="3743325" cy="6985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ko-KR" altLang="en-US" sz="4000" b="0">
                <a:latin typeface="HY견고딕" pitchFamily="18" charset="-127"/>
                <a:ea typeface="HY견고딕" pitchFamily="18" charset="-127"/>
              </a:rPr>
              <a:t>설계 지명원</a:t>
            </a:r>
          </a:p>
        </p:txBody>
      </p:sp>
      <p:pic>
        <p:nvPicPr>
          <p:cNvPr id="2051" name="Picture 21" descr="EMB000009a002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2478088"/>
            <a:ext cx="4492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Line 22"/>
          <p:cNvSpPr>
            <a:spLocks noChangeShapeType="1"/>
          </p:cNvSpPr>
          <p:nvPr/>
        </p:nvSpPr>
        <p:spPr bwMode="auto">
          <a:xfrm>
            <a:off x="2579688" y="2668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" name="Text Box 23"/>
          <p:cNvSpPr txBox="1">
            <a:spLocks noChangeArrowheads="1"/>
          </p:cNvSpPr>
          <p:nvPr/>
        </p:nvSpPr>
        <p:spPr bwMode="auto">
          <a:xfrm>
            <a:off x="1638300" y="2420938"/>
            <a:ext cx="1800225" cy="363537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800">
                <a:latin typeface="HY견고딕" pitchFamily="18" charset="-127"/>
                <a:ea typeface="HY견고딕" pitchFamily="18" charset="-127"/>
              </a:rPr>
              <a:t>㈜</a:t>
            </a:r>
            <a:r>
              <a:rPr kumimoji="0" lang="ko-KR" altLang="en-US" sz="1800">
                <a:latin typeface="HY견고딕" pitchFamily="18" charset="-127"/>
                <a:ea typeface="HY견고딕" pitchFamily="18" charset="-127"/>
              </a:rPr>
              <a:t>세진</a:t>
            </a:r>
            <a:r>
              <a:rPr kumimoji="0" lang="en-US" altLang="ko-KR" sz="1800">
                <a:latin typeface="HY견고딕" pitchFamily="18" charset="-127"/>
                <a:ea typeface="HY견고딕" pitchFamily="18" charset="-127"/>
              </a:rPr>
              <a:t>E&amp;C</a:t>
            </a:r>
          </a:p>
        </p:txBody>
      </p:sp>
      <p:sp>
        <p:nvSpPr>
          <p:cNvPr id="2054" name="Rectangle 24"/>
          <p:cNvSpPr>
            <a:spLocks noChangeArrowheads="1"/>
          </p:cNvSpPr>
          <p:nvPr/>
        </p:nvSpPr>
        <p:spPr bwMode="auto">
          <a:xfrm>
            <a:off x="1763713" y="2693988"/>
            <a:ext cx="1944687" cy="358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0785" tIns="36808" rIns="71918" bIns="35959">
            <a:spAutoFit/>
          </a:bodyPr>
          <a:lstStyle/>
          <a:p>
            <a:pPr defTabSz="893763">
              <a:lnSpc>
                <a:spcPts val="2250"/>
              </a:lnSpc>
              <a:buFont typeface="Wingdings" pitchFamily="2" charset="2"/>
              <a:buNone/>
            </a:pPr>
            <a:r>
              <a:rPr lang="en-US" altLang="ko-KR" sz="600" b="0">
                <a:latin typeface="휴먼엑스포" pitchFamily="18" charset="-127"/>
                <a:ea typeface="휴먼엑스포" pitchFamily="18" charset="-127"/>
              </a:rPr>
              <a:t>SEJIN Engineering &amp; Construction CO.,LTD</a:t>
            </a:r>
          </a:p>
        </p:txBody>
      </p:sp>
      <p:sp>
        <p:nvSpPr>
          <p:cNvPr id="2055" name="Line 25"/>
          <p:cNvSpPr>
            <a:spLocks noChangeShapeType="1"/>
          </p:cNvSpPr>
          <p:nvPr/>
        </p:nvSpPr>
        <p:spPr bwMode="auto">
          <a:xfrm>
            <a:off x="1862138" y="2814638"/>
            <a:ext cx="1800225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6" name="Picture 28" descr="도로사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29"/>
          <p:cNvSpPr txBox="1">
            <a:spLocks noChangeArrowheads="1"/>
          </p:cNvSpPr>
          <p:nvPr/>
        </p:nvSpPr>
        <p:spPr bwMode="auto">
          <a:xfrm>
            <a:off x="5580063" y="2852738"/>
            <a:ext cx="2736850" cy="638175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ko-KR" altLang="en-US" sz="3600" b="0" dirty="0" smtClean="0">
                <a:latin typeface="HY견고딕" pitchFamily="18" charset="-127"/>
                <a:ea typeface="HY견고딕" pitchFamily="18" charset="-127"/>
              </a:rPr>
              <a:t>회사소개서</a:t>
            </a:r>
            <a:endParaRPr kumimoji="0" lang="ko-KR" altLang="en-US" sz="3600" b="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8" name="Picture 30" descr="EMB000009a002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035" y="5803685"/>
            <a:ext cx="555418" cy="5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Line 31"/>
          <p:cNvSpPr>
            <a:spLocks noChangeShapeType="1"/>
          </p:cNvSpPr>
          <p:nvPr/>
        </p:nvSpPr>
        <p:spPr bwMode="auto">
          <a:xfrm>
            <a:off x="7010400" y="60309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0" name="Text Box 32"/>
          <p:cNvSpPr txBox="1">
            <a:spLocks noChangeArrowheads="1"/>
          </p:cNvSpPr>
          <p:nvPr/>
        </p:nvSpPr>
        <p:spPr bwMode="auto">
          <a:xfrm>
            <a:off x="6274766" y="5803685"/>
            <a:ext cx="1800225" cy="321107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500" dirty="0">
                <a:latin typeface="HY견고딕" pitchFamily="18" charset="-127"/>
                <a:ea typeface="HY견고딕" pitchFamily="18" charset="-127"/>
              </a:rPr>
              <a:t>㈜</a:t>
            </a:r>
            <a:r>
              <a:rPr kumimoji="0" lang="ko-KR" altLang="en-US" sz="1500" dirty="0" err="1" smtClean="0">
                <a:latin typeface="HY견고딕" pitchFamily="18" charset="-127"/>
                <a:ea typeface="HY견고딕" pitchFamily="18" charset="-127"/>
              </a:rPr>
              <a:t>세진이엔씨</a:t>
            </a:r>
            <a:endParaRPr kumimoji="0" lang="en-US" altLang="ko-KR" sz="15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61" name="Rectangle 33"/>
          <p:cNvSpPr>
            <a:spLocks noChangeArrowheads="1"/>
          </p:cNvSpPr>
          <p:nvPr/>
        </p:nvSpPr>
        <p:spPr bwMode="auto">
          <a:xfrm>
            <a:off x="6524683" y="5969000"/>
            <a:ext cx="1617663" cy="358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70785" tIns="36808" rIns="71918" bIns="35959">
            <a:spAutoFit/>
          </a:bodyPr>
          <a:lstStyle/>
          <a:p>
            <a:pPr defTabSz="893763">
              <a:lnSpc>
                <a:spcPts val="2250"/>
              </a:lnSpc>
              <a:buFont typeface="Wingdings" pitchFamily="2" charset="2"/>
              <a:buNone/>
            </a:pPr>
            <a:r>
              <a:rPr lang="en-US" altLang="ko-KR" sz="400" b="0" dirty="0">
                <a:latin typeface="휴먼엑스포" pitchFamily="18" charset="-127"/>
                <a:ea typeface="휴먼엑스포" pitchFamily="18" charset="-127"/>
              </a:rPr>
              <a:t>SEJIN Engineering &amp; Construction CO.,LTD</a:t>
            </a:r>
          </a:p>
        </p:txBody>
      </p:sp>
      <p:sp>
        <p:nvSpPr>
          <p:cNvPr id="2062" name="Line 34"/>
          <p:cNvSpPr>
            <a:spLocks noChangeShapeType="1"/>
          </p:cNvSpPr>
          <p:nvPr/>
        </p:nvSpPr>
        <p:spPr bwMode="auto">
          <a:xfrm>
            <a:off x="6540772" y="6111875"/>
            <a:ext cx="1271588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71438" y="260350"/>
            <a:ext cx="1763712" cy="6985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 i="1">
                <a:solidFill>
                  <a:srgbClr val="B2B2B2"/>
                </a:solidFill>
                <a:latin typeface="Georgia" pitchFamily="18" charset="0"/>
                <a:ea typeface="궁서체" pitchFamily="17" charset="-127"/>
              </a:rPr>
              <a:t>An inventor of </a:t>
            </a:r>
          </a:p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 i="1">
                <a:solidFill>
                  <a:srgbClr val="B2B2B2"/>
                </a:solidFill>
                <a:latin typeface="Georgia" pitchFamily="18" charset="0"/>
                <a:ea typeface="궁서체" pitchFamily="17" charset="-127"/>
              </a:rPr>
              <a:t>tomorrow’s </a:t>
            </a:r>
          </a:p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 i="1">
                <a:solidFill>
                  <a:srgbClr val="B2B2B2"/>
                </a:solidFill>
                <a:latin typeface="Georgia" pitchFamily="18" charset="0"/>
                <a:ea typeface="궁서체" pitchFamily="17" charset="-127"/>
              </a:rPr>
              <a:t>engineering service</a:t>
            </a:r>
          </a:p>
        </p:txBody>
      </p:sp>
      <p:sp>
        <p:nvSpPr>
          <p:cNvPr id="2064" name="AutoShape 37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65" name="Picture 38" descr="o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4163" y="317500"/>
            <a:ext cx="7731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AutoShape 39"/>
          <p:cNvSpPr>
            <a:spLocks noChangeArrowheads="1"/>
          </p:cNvSpPr>
          <p:nvPr/>
        </p:nvSpPr>
        <p:spPr bwMode="auto">
          <a:xfrm>
            <a:off x="7893050" y="325438"/>
            <a:ext cx="800100" cy="64770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67" name="Picture 40" descr="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325" y="333375"/>
            <a:ext cx="82708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41" descr="ll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350" y="334963"/>
            <a:ext cx="782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AutoShape 42"/>
          <p:cNvSpPr>
            <a:spLocks noChangeArrowheads="1"/>
          </p:cNvSpPr>
          <p:nvPr/>
        </p:nvSpPr>
        <p:spPr bwMode="auto">
          <a:xfrm>
            <a:off x="6013450" y="317500"/>
            <a:ext cx="855663" cy="64770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70" name="AutoShape 43"/>
          <p:cNvSpPr>
            <a:spLocks noChangeArrowheads="1"/>
          </p:cNvSpPr>
          <p:nvPr/>
        </p:nvSpPr>
        <p:spPr bwMode="auto">
          <a:xfrm>
            <a:off x="6981825" y="325438"/>
            <a:ext cx="792163" cy="64770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71" name="Picture 46" descr="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33375"/>
            <a:ext cx="849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AutoShape 47"/>
          <p:cNvSpPr>
            <a:spLocks noChangeArrowheads="1"/>
          </p:cNvSpPr>
          <p:nvPr/>
        </p:nvSpPr>
        <p:spPr bwMode="auto">
          <a:xfrm>
            <a:off x="5076825" y="322263"/>
            <a:ext cx="849313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지하안전영향평가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46152"/>
              </p:ext>
            </p:extLst>
          </p:nvPr>
        </p:nvGraphicFramePr>
        <p:xfrm>
          <a:off x="2267744" y="1715056"/>
          <a:ext cx="5760000" cy="4450248"/>
        </p:xfrm>
        <a:graphic>
          <a:graphicData uri="http://schemas.openxmlformats.org/drawingml/2006/table">
            <a:tbl>
              <a:tblPr/>
              <a:tblGrid>
                <a:gridCol w="3904827"/>
                <a:gridCol w="1153051"/>
                <a:gridCol w="702122"/>
              </a:tblGrid>
              <a:tr h="369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3661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대구 남구 대명동 임대주택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2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단지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이랜드건설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대구 남구 대명동 임대주택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1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단지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이랜드건설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대구국가산업단지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A2-1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블럭 대방노블랜드 신축공사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소규모 지하안전영향평가 보고서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대방건설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수성 알파시티 지식산업센터 신축공사 소규모지하안전영향평가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비젼디엔씨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주식회사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수성구 만촌동 공동주택 건립에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경주건설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달서구 죽전동 주거복합 신축공사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금포지구 우신미가뷰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단지 공동주택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우신건설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신천동 근린생활 및 오피스텔 신축에 따른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청우디에이㈜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I-WISH TOWER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감삼 주상복합 신축 소규모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동화건설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baseline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중구 동성로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가 복합시설 신축공사에 따른 지하철 영향성검토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주식회사</a:t>
                      </a:r>
                      <a:b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동성로씨앤디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3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경산시 중방동 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897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주차전용건축물 신축 소규모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동양종합건설㈜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84122"/>
              </p:ext>
            </p:extLst>
          </p:nvPr>
        </p:nvGraphicFramePr>
        <p:xfrm>
          <a:off x="2267744" y="1628800"/>
          <a:ext cx="5760000" cy="4464495"/>
        </p:xfrm>
        <a:graphic>
          <a:graphicData uri="http://schemas.openxmlformats.org/drawingml/2006/table">
            <a:tbl>
              <a:tblPr/>
              <a:tblGrid>
                <a:gridCol w="3744416"/>
                <a:gridCol w="1313463"/>
                <a:gridCol w="702121"/>
              </a:tblGrid>
              <a:tr h="418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중동희망지구 주택재건축정비사업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가설토류벽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달성군 판매시설 신축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포항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펜타시티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A5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블럭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신축공사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위드건축사사무소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대명동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오피스텔 건립에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지하철영향성검토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군월드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봉덕동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태평로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211-1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주거복합 신축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성주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선남면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선원리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연립주택 건립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대성이앤시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남산동 행복가로주택정비사업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기본설계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남산행복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가로주택정비사업조합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두류동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두류야외음악당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지역주택조합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주택재개발정비사업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 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72583"/>
              </p:ext>
            </p:extLst>
          </p:nvPr>
        </p:nvGraphicFramePr>
        <p:xfrm>
          <a:off x="2267744" y="1628801"/>
          <a:ext cx="5760000" cy="4543169"/>
        </p:xfrm>
        <a:graphic>
          <a:graphicData uri="http://schemas.openxmlformats.org/drawingml/2006/table">
            <a:tbl>
              <a:tblPr/>
              <a:tblGrid>
                <a:gridCol w="3744416"/>
                <a:gridCol w="1313463"/>
                <a:gridCol w="702121"/>
              </a:tblGrid>
              <a:tr h="358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노원동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228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일원 주거복합 신축공사에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엠엘코리아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신천동 근린생활시설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츩막이가시설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대성이앤시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시원건축사사무소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가톨릭대학교 의료원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리모델링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증축공사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㈜현대건축사사무소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반월당사랑마을가로주택정비사업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반월당 사랑마을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가로주택정비사업조합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대구광역시 남부정류장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후적지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지구단위계획 수립 및 지하철연결통로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식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설치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계획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수립 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티에스티홀딩스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지구 주택재건축정비사업에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주택재건축정비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공동주택건립에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건우리건축사사무소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팔달동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주택재건축 정비사업 신축에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건우리건축사사무소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파동 공동주택 신축에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태평아파트주택재건축정비사업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제이케이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수성유원지 편익시설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4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I-WISH TOWER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감삼동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주상복합 신축공사에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0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61793"/>
              </p:ext>
            </p:extLst>
          </p:nvPr>
        </p:nvGraphicFramePr>
        <p:xfrm>
          <a:off x="2267744" y="1641529"/>
          <a:ext cx="5760000" cy="4523774"/>
        </p:xfrm>
        <a:graphic>
          <a:graphicData uri="http://schemas.openxmlformats.org/drawingml/2006/table">
            <a:tbl>
              <a:tblPr/>
              <a:tblGrid>
                <a:gridCol w="3672408"/>
                <a:gridCol w="1385471"/>
                <a:gridCol w="702121"/>
              </a:tblGrid>
              <a:tr h="42643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 설계용역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가설토류벽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안심뉴타운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행복주택건립 설계용역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가설토류벽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DNK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종로 생활형 숙박시설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도시이십일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범어풀비채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가시설설계용역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도시이십일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서봉덕 주택재개발사업 시행인가를 위한 지질조사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굴토설계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서봉덕주택재개발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죽전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 주택재건축 정비사업 신축공사에 따른 설계용역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흙막이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㈜대도건축사사무소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㈜종합건축사사무소남양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건립에 따른 설계 변경 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가시설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수성알파시티 스마트비즈니스센터 설계용역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가설토류벽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남구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지하철안전성검토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이랜드건설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남구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지하철안전성검토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이랜드건설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8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중방동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897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주차전용건축물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주식회사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기단건축사사무소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43898"/>
              </p:ext>
            </p:extLst>
          </p:nvPr>
        </p:nvGraphicFramePr>
        <p:xfrm>
          <a:off x="2267744" y="1641537"/>
          <a:ext cx="5760000" cy="4523766"/>
        </p:xfrm>
        <a:graphic>
          <a:graphicData uri="http://schemas.openxmlformats.org/drawingml/2006/table">
            <a:tbl>
              <a:tblPr/>
              <a:tblGrid>
                <a:gridCol w="3672408"/>
                <a:gridCol w="1385471"/>
                <a:gridCol w="702121"/>
              </a:tblGrid>
              <a:tr h="347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수성용두지구 주택재개발 정비사업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동대구벤처밸리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기업성장지원센터 건립에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 알파시티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근생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푸른마루건축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북구 보훈회관 신축에 따른 가시설 설계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프로세스건축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봉화구시장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활성화센터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건립공사에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㈜대상건설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대명역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골안주택재건축정비사업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누리이엔지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 포항시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남옥지구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흥해남옥지역주택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조합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장병익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 알파시티 지식산업센터 신축공사 지질조사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㈜우람건축사사무소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만촌동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건립에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</a:t>
                      </a: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㈜건축사사무소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정건사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대구대표도서관 건립공사에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행림종합건축사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달서구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죽전동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주거복합 신축공사에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금포지구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우신미가뷰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공동주택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343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2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59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5060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5062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5063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5065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70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46845"/>
              </p:ext>
            </p:extLst>
          </p:nvPr>
        </p:nvGraphicFramePr>
        <p:xfrm>
          <a:off x="2267744" y="1643050"/>
          <a:ext cx="5759999" cy="4572032"/>
        </p:xfrm>
        <a:graphic>
          <a:graphicData uri="http://schemas.openxmlformats.org/drawingml/2006/table">
            <a:tbl>
              <a:tblPr/>
              <a:tblGrid>
                <a:gridCol w="3681323"/>
                <a:gridCol w="1398757"/>
                <a:gridCol w="679919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성서 첨단산업 플랫폼 건립에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동부시장 재개발 주거복합 빌딩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도시건축이엔씨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I-WISH TOWER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감삼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설계용역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대구국가산업단지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A2-1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블록 공동주택 건립에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대방건설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평리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재정비 촉진구역 주택재개발정비사업 흙막이 가시설 설계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재정비촉진구역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주택재개발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정비사업조합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광평지구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지역조합아파트 주택건설사업을 위한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㈜태현디앤디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선수훈련시설 및 합숙소 건립공사에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신천동 근린생활시설 및 오피스텔 신축공사에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동대구밸리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지역주택조합아파트 신축공사에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동자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02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지구 주택재개발정비사업 사전재해영향성검토 및 굴토설계 도서작성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동자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02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택재개발정비사업조합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동구 각산동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392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번지 공동주택신축 가시설 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우진건축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현풍 테크노폴리스 테크노플라자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-5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신축공사 가시설설계 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건축사사무소 청아람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현풍 테크노폴리스 테크노플라자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-3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신축공사 가시설설계 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건축사사무소 청아람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상주시 낙양동 지엘리베라움 아파트 흙막이 설계용역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울산시 울주군 온산읍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00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신축공사 가시설 설계</a:t>
                      </a:r>
                    </a:p>
                  </a:txBody>
                  <a:tcPr marL="10633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영성건설㈜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3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83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6084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6086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6087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6089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94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45086"/>
              </p:ext>
            </p:extLst>
          </p:nvPr>
        </p:nvGraphicFramePr>
        <p:xfrm>
          <a:off x="2215499" y="1643050"/>
          <a:ext cx="5760000" cy="4572032"/>
        </p:xfrm>
        <a:graphic>
          <a:graphicData uri="http://schemas.openxmlformats.org/drawingml/2006/table">
            <a:tbl>
              <a:tblPr/>
              <a:tblGrid>
                <a:gridCol w="3896359"/>
                <a:gridCol w="1175996"/>
                <a:gridCol w="687645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제네스타워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오피스텔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지하철영향성검토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제네스타워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오피스텔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가설토류벽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중구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동성로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 복합시설 신축공사에 따른 지하철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동성로씨앤디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경산백천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삼도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뷰엔빌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각산동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392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공동주택신축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기본설계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우진건축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침산동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주거복합 건물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가실파트너스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달서구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진천동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인주종합건설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학성동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유밸리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지식산업센터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서진토건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미르병원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㈜대상건축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Daegu CBD Commercial complex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신축공사에 따른 흙막이 설계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공평동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성당 보성아파트 주택재건축 정비사업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용두지구 주택재개발정비사업 흙막이 가시설 설계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내당동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주거복합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혜윰건축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봉덕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3-20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구역 주택재건축사업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경산백천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삼도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뷰엔빌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78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83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6084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6086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6087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6089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6094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18701"/>
              </p:ext>
            </p:extLst>
          </p:nvPr>
        </p:nvGraphicFramePr>
        <p:xfrm>
          <a:off x="2241907" y="1643050"/>
          <a:ext cx="5760000" cy="4572032"/>
        </p:xfrm>
        <a:graphic>
          <a:graphicData uri="http://schemas.openxmlformats.org/drawingml/2006/table">
            <a:tbl>
              <a:tblPr/>
              <a:tblGrid>
                <a:gridCol w="3768890"/>
                <a:gridCol w="1303465"/>
                <a:gridCol w="687645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옥계동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휴엔하임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아파트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죽곡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삼정그린코아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더베스트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칠성동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경북아파트 공동주택 신축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복공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도홍건축사사무소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대구역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유림노르웨이숲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재건축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㈜유림이엔씨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충북 옥천군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옥천읍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양수리 아파트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신명건축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차아파트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안심타워신축공사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명문건축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비산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새마을금고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명문건축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성서우체국 증축공사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우리이앤씨건축사사무소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근린생활시설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㈜건축사사무소 두인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수성지구 우방타운재건축정비사업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칠성동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나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-1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블럭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주거복합 신축공사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㈜태경건설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삼덕교회 종합관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흙막이설계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㈜서진산업개발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안경산업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토탈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비즈니스센터 건립공사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흙막이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가시설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예진개발㈜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디케이모터스㈜ 신축공사 흙막이 가시설 설계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749"/>
          <p:cNvSpPr>
            <a:spLocks noChangeArrowheads="1"/>
          </p:cNvSpPr>
          <p:nvPr/>
        </p:nvSpPr>
        <p:spPr bwMode="auto">
          <a:xfrm>
            <a:off x="178817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흙막이가시설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설계 등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17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428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6686" name="Rectangle 430"/>
          <p:cNvSpPr>
            <a:spLocks noChangeArrowheads="1"/>
          </p:cNvSpPr>
          <p:nvPr/>
        </p:nvSpPr>
        <p:spPr bwMode="auto">
          <a:xfrm>
            <a:off x="457200" y="2424113"/>
            <a:ext cx="1944688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Highway &amp; Roads</a:t>
            </a:r>
          </a:p>
        </p:txBody>
      </p:sp>
      <p:sp>
        <p:nvSpPr>
          <p:cNvPr id="96687" name="Rectangle 431"/>
          <p:cNvSpPr>
            <a:spLocks noChangeArrowheads="1"/>
          </p:cNvSpPr>
          <p:nvPr/>
        </p:nvSpPr>
        <p:spPr bwMode="auto">
          <a:xfrm>
            <a:off x="439738" y="3151188"/>
            <a:ext cx="230505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Structure Engineering</a:t>
            </a:r>
          </a:p>
        </p:txBody>
      </p:sp>
      <p:sp>
        <p:nvSpPr>
          <p:cNvPr id="96688" name="Rectangle 432"/>
          <p:cNvSpPr>
            <a:spLocks noChangeArrowheads="1"/>
          </p:cNvSpPr>
          <p:nvPr/>
        </p:nvSpPr>
        <p:spPr bwMode="auto">
          <a:xfrm>
            <a:off x="395288" y="3946525"/>
            <a:ext cx="194468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Water Resources</a:t>
            </a:r>
          </a:p>
        </p:txBody>
      </p:sp>
      <p:sp>
        <p:nvSpPr>
          <p:cNvPr id="96690" name="Rectangle 434"/>
          <p:cNvSpPr>
            <a:spLocks noChangeArrowheads="1"/>
          </p:cNvSpPr>
          <p:nvPr/>
        </p:nvSpPr>
        <p:spPr bwMode="auto">
          <a:xfrm>
            <a:off x="466725" y="2711450"/>
            <a:ext cx="115093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도로 </a:t>
            </a:r>
            <a:r>
              <a:rPr kumimoji="0" lang="ko-KR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및 </a:t>
            </a: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공항</a:t>
            </a:r>
          </a:p>
        </p:txBody>
      </p:sp>
      <p:sp>
        <p:nvSpPr>
          <p:cNvPr id="96691" name="Rectangle 435"/>
          <p:cNvSpPr>
            <a:spLocks noChangeArrowheads="1"/>
          </p:cNvSpPr>
          <p:nvPr/>
        </p:nvSpPr>
        <p:spPr bwMode="auto">
          <a:xfrm>
            <a:off x="385763" y="3438525"/>
            <a:ext cx="115093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토목 구조</a:t>
            </a:r>
          </a:p>
        </p:txBody>
      </p:sp>
      <p:sp>
        <p:nvSpPr>
          <p:cNvPr id="96692" name="Rectangle 436"/>
          <p:cNvSpPr>
            <a:spLocks noChangeArrowheads="1"/>
          </p:cNvSpPr>
          <p:nvPr/>
        </p:nvSpPr>
        <p:spPr bwMode="auto">
          <a:xfrm>
            <a:off x="466725" y="4233863"/>
            <a:ext cx="1150938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수자원 개발</a:t>
            </a:r>
          </a:p>
        </p:txBody>
      </p:sp>
      <p:sp>
        <p:nvSpPr>
          <p:cNvPr id="96694" name="Rectangle 438"/>
          <p:cNvSpPr>
            <a:spLocks noChangeArrowheads="1"/>
          </p:cNvSpPr>
          <p:nvPr/>
        </p:nvSpPr>
        <p:spPr bwMode="auto">
          <a:xfrm>
            <a:off x="468313" y="1584325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96695" name="Rectangle 439"/>
          <p:cNvSpPr>
            <a:spLocks noChangeArrowheads="1"/>
          </p:cNvSpPr>
          <p:nvPr/>
        </p:nvSpPr>
        <p:spPr bwMode="auto">
          <a:xfrm>
            <a:off x="485775" y="1482725"/>
            <a:ext cx="163830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>
                <a:latin typeface="굴림" charset="-127"/>
                <a:ea typeface="굴림" charset="-127"/>
              </a:rPr>
              <a:t>토목사업분야</a:t>
            </a:r>
          </a:p>
        </p:txBody>
      </p:sp>
      <p:sp>
        <p:nvSpPr>
          <p:cNvPr id="15" name="Rectangle 432"/>
          <p:cNvSpPr>
            <a:spLocks noChangeArrowheads="1"/>
          </p:cNvSpPr>
          <p:nvPr/>
        </p:nvSpPr>
        <p:spPr bwMode="auto">
          <a:xfrm>
            <a:off x="482600" y="4724400"/>
            <a:ext cx="194468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Water and Sewage</a:t>
            </a:r>
          </a:p>
        </p:txBody>
      </p:sp>
      <p:sp>
        <p:nvSpPr>
          <p:cNvPr id="17" name="Rectangle 436"/>
          <p:cNvSpPr>
            <a:spLocks noChangeArrowheads="1"/>
          </p:cNvSpPr>
          <p:nvPr/>
        </p:nvSpPr>
        <p:spPr bwMode="auto">
          <a:xfrm>
            <a:off x="428625" y="5068888"/>
            <a:ext cx="1150938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상하수도</a:t>
            </a:r>
          </a:p>
        </p:txBody>
      </p:sp>
      <p:pic>
        <p:nvPicPr>
          <p:cNvPr id="16" name="Picture 2" descr="도로사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987" y="-27384"/>
            <a:ext cx="572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29"/>
          <p:cNvSpPr>
            <a:spLocks noChangeArrowheads="1"/>
          </p:cNvSpPr>
          <p:nvPr/>
        </p:nvSpPr>
        <p:spPr bwMode="auto">
          <a:xfrm>
            <a:off x="1258888" y="115888"/>
            <a:ext cx="6481762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 dirty="0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 dirty="0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 dirty="0">
                <a:latin typeface="굴림" charset="-127"/>
                <a:ea typeface="굴림" charset="-127"/>
              </a:rPr>
              <a:t>s engineering service</a:t>
            </a:r>
          </a:p>
        </p:txBody>
      </p:sp>
    </p:spTree>
    <p:extLst>
      <p:ext uri="{BB962C8B-B14F-4D97-AF65-F5344CB8AC3E}">
        <p14:creationId xmlns:p14="http://schemas.microsoft.com/office/powerpoint/2010/main" val="37245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9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9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9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9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9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9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96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96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9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9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9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9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96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96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86" grpId="0" autoUpdateAnimBg="0"/>
      <p:bldP spid="96687" grpId="0" autoUpdateAnimBg="0"/>
      <p:bldP spid="96688" grpId="0" autoUpdateAnimBg="0"/>
      <p:bldP spid="96690" grpId="0" autoUpdateAnimBg="0"/>
      <p:bldP spid="96691" grpId="0" autoUpdateAnimBg="0"/>
      <p:bldP spid="96692" grpId="0" autoUpdateAnimBg="0"/>
      <p:bldP spid="96694" grpId="0" autoUpdateAnimBg="0"/>
      <p:bldP spid="96695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52923"/>
              </p:ext>
            </p:extLst>
          </p:nvPr>
        </p:nvGraphicFramePr>
        <p:xfrm>
          <a:off x="2267744" y="1355031"/>
          <a:ext cx="5714379" cy="4791944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554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백옥동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살티고개길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일원 급수구역 확장공사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 지방공기업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상수도사업관리자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샙띠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마을안길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교동 한일여고 주변 도로확장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광천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마을안길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사면정비공사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21-0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전단 헬기조종훈련장 신축 등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5738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공군방공관제사령부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아포읍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득골소하천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대항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세송터널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배수로정비 실시설계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감문면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은림리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군도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아스콘덧씌우기공사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대덕면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화전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광신원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소규모급수시설 개량공사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양천동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우시장뒤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아스콘덧씌우기공사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문당동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당곡마을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노후관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개량공사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김천시지방공기업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상수도사업소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94667" y="1428736"/>
            <a:ext cx="7705725" cy="4785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ko-KR" sz="1500" dirty="0">
                <a:latin typeface="+mn-ea"/>
                <a:ea typeface="+mn-ea"/>
              </a:rPr>
              <a:t> ㈜</a:t>
            </a:r>
            <a:r>
              <a:rPr lang="ko-KR" altLang="en-US" sz="1500" dirty="0">
                <a:latin typeface="+mn-ea"/>
                <a:ea typeface="+mn-ea"/>
              </a:rPr>
              <a:t>세진 </a:t>
            </a:r>
            <a:r>
              <a:rPr lang="en-US" altLang="ko-KR" sz="1500" dirty="0">
                <a:latin typeface="+mn-ea"/>
                <a:ea typeface="+mn-ea"/>
              </a:rPr>
              <a:t>E&amp;C</a:t>
            </a:r>
            <a:r>
              <a:rPr lang="ko-KR" altLang="en-US" sz="1500" dirty="0">
                <a:latin typeface="+mn-ea"/>
                <a:ea typeface="+mn-ea"/>
              </a:rPr>
              <a:t>는  </a:t>
            </a:r>
          </a:p>
          <a:p>
            <a:r>
              <a:rPr lang="ko-KR" altLang="en-US" sz="1500" b="0" dirty="0">
                <a:latin typeface="+mn-ea"/>
                <a:ea typeface="+mn-ea"/>
              </a:rPr>
              <a:t>긍정적이고 </a:t>
            </a:r>
            <a:r>
              <a:rPr lang="ko-KR" altLang="en-US" sz="1500" dirty="0">
                <a:latin typeface="+mn-ea"/>
                <a:ea typeface="+mn-ea"/>
              </a:rPr>
              <a:t>창의적인 생각</a:t>
            </a:r>
            <a:r>
              <a:rPr lang="ko-KR" altLang="en-US" sz="1500" b="0" dirty="0">
                <a:latin typeface="+mn-ea"/>
                <a:ea typeface="+mn-ea"/>
              </a:rPr>
              <a:t>과 </a:t>
            </a:r>
            <a:r>
              <a:rPr lang="ko-KR" altLang="en-US" sz="1500" dirty="0">
                <a:latin typeface="+mn-ea"/>
                <a:ea typeface="+mn-ea"/>
              </a:rPr>
              <a:t>전문적인 기술능력</a:t>
            </a:r>
            <a:r>
              <a:rPr lang="ko-KR" altLang="en-US" sz="1500" b="0" dirty="0">
                <a:latin typeface="+mn-ea"/>
                <a:ea typeface="+mn-ea"/>
              </a:rPr>
              <a:t>을 </a:t>
            </a:r>
          </a:p>
          <a:p>
            <a:r>
              <a:rPr lang="ko-KR" altLang="en-US" sz="1500" b="0" dirty="0">
                <a:latin typeface="+mn-ea"/>
                <a:ea typeface="+mn-ea"/>
              </a:rPr>
              <a:t>바탕으로 합리적으로 결정하며 </a:t>
            </a:r>
            <a:r>
              <a:rPr lang="ko-KR" altLang="en-US" sz="1500" dirty="0">
                <a:latin typeface="+mn-ea"/>
                <a:ea typeface="+mn-ea"/>
              </a:rPr>
              <a:t>인간중심의 친환경 </a:t>
            </a:r>
          </a:p>
          <a:p>
            <a:r>
              <a:rPr lang="ko-KR" altLang="en-US" sz="1500" dirty="0">
                <a:latin typeface="+mn-ea"/>
                <a:ea typeface="+mn-ea"/>
              </a:rPr>
              <a:t>공간</a:t>
            </a:r>
            <a:r>
              <a:rPr lang="ko-KR" altLang="en-US" sz="1500" b="0" dirty="0">
                <a:latin typeface="+mn-ea"/>
                <a:ea typeface="+mn-ea"/>
              </a:rPr>
              <a:t>을 창조해가는 건설 분야 </a:t>
            </a:r>
            <a:r>
              <a:rPr lang="ko-KR" altLang="en-US" sz="1500" b="0" dirty="0" smtClean="0">
                <a:latin typeface="+mn-ea"/>
                <a:ea typeface="+mn-ea"/>
              </a:rPr>
              <a:t>종합엔지니어링 회사입니다</a:t>
            </a:r>
            <a:r>
              <a:rPr lang="en-US" altLang="ko-KR" sz="1500" b="0" dirty="0">
                <a:latin typeface="+mn-ea"/>
                <a:ea typeface="+mn-ea"/>
              </a:rPr>
              <a:t>.</a:t>
            </a:r>
          </a:p>
          <a:p>
            <a:endParaRPr lang="en-US" altLang="ko-KR" sz="1000" b="0" dirty="0">
              <a:latin typeface="+mn-ea"/>
              <a:ea typeface="+mn-ea"/>
            </a:endParaRPr>
          </a:p>
          <a:p>
            <a:r>
              <a:rPr lang="en-US" altLang="ko-KR" sz="1500" dirty="0">
                <a:latin typeface="+mn-ea"/>
                <a:ea typeface="+mn-ea"/>
              </a:rPr>
              <a:t> ㈜</a:t>
            </a:r>
            <a:r>
              <a:rPr lang="ko-KR" altLang="en-US" sz="1500" dirty="0">
                <a:latin typeface="+mn-ea"/>
                <a:ea typeface="+mn-ea"/>
              </a:rPr>
              <a:t>세진 </a:t>
            </a:r>
            <a:r>
              <a:rPr lang="en-US" altLang="ko-KR" sz="1500" dirty="0">
                <a:latin typeface="+mn-ea"/>
                <a:ea typeface="+mn-ea"/>
              </a:rPr>
              <a:t>E&amp;C</a:t>
            </a:r>
            <a:r>
              <a:rPr lang="ko-KR" altLang="en-US" sz="1500" dirty="0">
                <a:latin typeface="+mn-ea"/>
                <a:ea typeface="+mn-ea"/>
              </a:rPr>
              <a:t>는</a:t>
            </a:r>
            <a:r>
              <a:rPr lang="ko-KR" altLang="en-US" sz="15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</a:p>
          <a:p>
            <a:r>
              <a:rPr lang="ko-KR" altLang="en-US" sz="1500" b="0" dirty="0" smtClean="0">
                <a:latin typeface="+mn-ea"/>
                <a:ea typeface="+mn-ea"/>
              </a:rPr>
              <a:t>“</a:t>
            </a:r>
            <a:r>
              <a:rPr lang="ko-KR" altLang="en-US" sz="1500" dirty="0" smtClean="0">
                <a:latin typeface="+mn-ea"/>
                <a:ea typeface="+mn-ea"/>
              </a:rPr>
              <a:t>도시계획</a:t>
            </a:r>
            <a:r>
              <a:rPr lang="en-US" altLang="ko-KR" sz="1500" b="0" dirty="0">
                <a:latin typeface="+mn-ea"/>
                <a:ea typeface="+mn-ea"/>
              </a:rPr>
              <a:t>, </a:t>
            </a:r>
            <a:r>
              <a:rPr lang="ko-KR" altLang="en-US" sz="1500" dirty="0" smtClean="0">
                <a:latin typeface="+mn-ea"/>
                <a:ea typeface="+mn-ea"/>
              </a:rPr>
              <a:t>조경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  <a:r>
              <a:rPr lang="ko-KR" altLang="en-US" sz="1500" dirty="0">
                <a:latin typeface="+mn-ea"/>
                <a:ea typeface="+mn-ea"/>
              </a:rPr>
              <a:t>토질 </a:t>
            </a:r>
            <a:r>
              <a:rPr lang="ko-KR" altLang="en-US" sz="1500" dirty="0" smtClean="0">
                <a:latin typeface="+mn-ea"/>
                <a:ea typeface="+mn-ea"/>
              </a:rPr>
              <a:t>지질</a:t>
            </a:r>
            <a:r>
              <a:rPr lang="en-US" altLang="ko-KR" sz="1500" dirty="0">
                <a:latin typeface="+mn-ea"/>
                <a:ea typeface="+mn-ea"/>
              </a:rPr>
              <a:t>, </a:t>
            </a:r>
            <a:r>
              <a:rPr lang="ko-KR" altLang="en-US" sz="1500" dirty="0">
                <a:latin typeface="+mn-ea"/>
                <a:ea typeface="+mn-ea"/>
              </a:rPr>
              <a:t>구조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</a:p>
          <a:p>
            <a:r>
              <a:rPr lang="ko-KR" altLang="en-US" sz="1500" dirty="0" smtClean="0">
                <a:latin typeface="+mn-ea"/>
                <a:ea typeface="+mn-ea"/>
              </a:rPr>
              <a:t>도로공항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  <a:r>
              <a:rPr lang="ko-KR" altLang="en-US" sz="1500" dirty="0" smtClean="0">
                <a:latin typeface="+mn-ea"/>
                <a:ea typeface="+mn-ea"/>
              </a:rPr>
              <a:t>교통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  <a:r>
              <a:rPr lang="ko-KR" altLang="en-US" sz="1500" dirty="0" smtClean="0">
                <a:latin typeface="+mn-ea"/>
                <a:ea typeface="+mn-ea"/>
              </a:rPr>
              <a:t>수자원개발</a:t>
            </a:r>
            <a:r>
              <a:rPr lang="en-US" altLang="ko-KR" sz="1500" dirty="0">
                <a:latin typeface="+mn-ea"/>
                <a:ea typeface="+mn-ea"/>
              </a:rPr>
              <a:t>,</a:t>
            </a:r>
            <a:r>
              <a:rPr lang="ko-KR" altLang="en-US" sz="1500" dirty="0">
                <a:latin typeface="+mn-ea"/>
                <a:ea typeface="+mn-ea"/>
              </a:rPr>
              <a:t> 상하수도</a:t>
            </a:r>
            <a:r>
              <a:rPr lang="en-US" altLang="ko-KR" sz="1500" dirty="0">
                <a:latin typeface="+mn-ea"/>
                <a:ea typeface="+mn-ea"/>
              </a:rPr>
              <a:t>, </a:t>
            </a:r>
            <a:endParaRPr lang="en-US" altLang="ko-KR" sz="1500" dirty="0" smtClean="0">
              <a:latin typeface="+mn-ea"/>
              <a:ea typeface="+mn-ea"/>
            </a:endParaRPr>
          </a:p>
          <a:p>
            <a:r>
              <a:rPr lang="ko-KR" altLang="en-US" sz="1500" dirty="0" smtClean="0">
                <a:latin typeface="+mn-ea"/>
                <a:ea typeface="+mn-ea"/>
              </a:rPr>
              <a:t>측량지적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  <a:r>
              <a:rPr lang="ko-KR" altLang="en-US" sz="1500" dirty="0" smtClean="0">
                <a:latin typeface="+mn-ea"/>
                <a:ea typeface="+mn-ea"/>
              </a:rPr>
              <a:t>공공측량</a:t>
            </a:r>
            <a:r>
              <a:rPr lang="en-US" altLang="ko-KR" sz="1500" b="0" dirty="0" smtClean="0">
                <a:latin typeface="+mn-ea"/>
                <a:ea typeface="+mn-ea"/>
              </a:rPr>
              <a:t>,</a:t>
            </a:r>
            <a:r>
              <a:rPr lang="ko-KR" altLang="en-US" sz="1500" dirty="0" smtClean="0">
                <a:latin typeface="+mn-ea"/>
                <a:ea typeface="+mn-ea"/>
              </a:rPr>
              <a:t> </a:t>
            </a:r>
            <a:endParaRPr lang="en-US" altLang="ko-KR" sz="1500" dirty="0" smtClean="0">
              <a:latin typeface="+mn-ea"/>
              <a:ea typeface="+mn-ea"/>
            </a:endParaRPr>
          </a:p>
          <a:p>
            <a:r>
              <a:rPr lang="ko-KR" altLang="en-US" sz="1500" dirty="0" err="1" smtClean="0">
                <a:latin typeface="+mn-ea"/>
                <a:ea typeface="+mn-ea"/>
              </a:rPr>
              <a:t>방재관리대책대행자</a:t>
            </a:r>
            <a:r>
              <a:rPr lang="ko-KR" altLang="en-US" sz="1500" dirty="0" smtClean="0">
                <a:latin typeface="+mn-ea"/>
                <a:ea typeface="+mn-ea"/>
              </a:rPr>
              <a:t> </a:t>
            </a:r>
            <a:r>
              <a:rPr lang="en-US" altLang="ko-KR" sz="1500" b="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재해영향평가 등의 협의업무</a:t>
            </a:r>
            <a:r>
              <a:rPr lang="en-US" altLang="ko-KR" sz="1500" b="0" dirty="0" smtClean="0">
                <a:latin typeface="+mn-ea"/>
                <a:ea typeface="+mn-ea"/>
              </a:rPr>
              <a:t>), </a:t>
            </a:r>
          </a:p>
          <a:p>
            <a:r>
              <a:rPr lang="ko-KR" altLang="en-US" sz="1500" dirty="0" smtClean="0">
                <a:latin typeface="+mn-ea"/>
                <a:ea typeface="+mn-ea"/>
              </a:rPr>
              <a:t>지하안전영향평가</a:t>
            </a:r>
            <a:r>
              <a:rPr lang="en-US" altLang="ko-KR" sz="1500" dirty="0" smtClean="0">
                <a:latin typeface="+mn-ea"/>
                <a:ea typeface="+mn-ea"/>
              </a:rPr>
              <a:t>, </a:t>
            </a:r>
            <a:r>
              <a:rPr lang="ko-KR" altLang="en-US" sz="1500" dirty="0" err="1" smtClean="0">
                <a:latin typeface="+mn-ea"/>
                <a:ea typeface="+mn-ea"/>
              </a:rPr>
              <a:t>교통영향평가대행자</a:t>
            </a:r>
            <a:r>
              <a:rPr lang="en-US" altLang="ko-KR" sz="1500" dirty="0" smtClean="0">
                <a:latin typeface="+mn-ea"/>
                <a:ea typeface="+mn-ea"/>
              </a:rPr>
              <a:t> </a:t>
            </a:r>
            <a:r>
              <a:rPr lang="ko-KR" altLang="en-US" sz="1500" b="0" dirty="0" smtClean="0">
                <a:latin typeface="+mn-ea"/>
                <a:ea typeface="+mn-ea"/>
              </a:rPr>
              <a:t>등</a:t>
            </a:r>
            <a:endParaRPr lang="en-US" altLang="ko-KR" sz="1500" b="0" dirty="0" smtClean="0">
              <a:latin typeface="+mn-ea"/>
              <a:ea typeface="+mn-ea"/>
            </a:endParaRPr>
          </a:p>
          <a:p>
            <a:r>
              <a:rPr lang="ko-KR" altLang="en-US" sz="1500" b="0" dirty="0" smtClean="0">
                <a:latin typeface="+mn-ea"/>
                <a:ea typeface="+mn-ea"/>
              </a:rPr>
              <a:t>일반 </a:t>
            </a:r>
            <a:r>
              <a:rPr lang="ko-KR" altLang="en-US" sz="1500" b="0" dirty="0">
                <a:latin typeface="+mn-ea"/>
                <a:ea typeface="+mn-ea"/>
              </a:rPr>
              <a:t>건설</a:t>
            </a:r>
            <a:r>
              <a:rPr lang="en-US" altLang="ko-KR" sz="1500" b="0" dirty="0">
                <a:latin typeface="+mn-ea"/>
                <a:ea typeface="+mn-ea"/>
              </a:rPr>
              <a:t>ENG</a:t>
            </a:r>
            <a:r>
              <a:rPr lang="ko-KR" altLang="en-US" sz="1500" b="0" dirty="0" smtClean="0">
                <a:latin typeface="+mn-ea"/>
                <a:ea typeface="+mn-ea"/>
              </a:rPr>
              <a:t>분야 외에도 </a:t>
            </a:r>
            <a:r>
              <a:rPr lang="ko-KR" altLang="en-US" sz="1500" dirty="0">
                <a:latin typeface="+mn-ea"/>
                <a:ea typeface="+mn-ea"/>
              </a:rPr>
              <a:t>단지설계</a:t>
            </a:r>
            <a:r>
              <a:rPr lang="en-US" altLang="ko-KR" sz="1500" dirty="0">
                <a:latin typeface="+mn-ea"/>
                <a:ea typeface="+mn-ea"/>
              </a:rPr>
              <a:t>, </a:t>
            </a:r>
            <a:r>
              <a:rPr lang="ko-KR" altLang="en-US" sz="1500" dirty="0" smtClean="0">
                <a:latin typeface="+mn-ea"/>
                <a:ea typeface="+mn-ea"/>
              </a:rPr>
              <a:t>이동통신</a:t>
            </a:r>
            <a:r>
              <a:rPr lang="ko-KR" altLang="en-US" sz="1500" b="0" dirty="0" smtClean="0">
                <a:latin typeface="+mn-ea"/>
                <a:ea typeface="+mn-ea"/>
              </a:rPr>
              <a:t> </a:t>
            </a:r>
            <a:r>
              <a:rPr lang="ko-KR" altLang="en-US" sz="1500" b="0" dirty="0">
                <a:latin typeface="+mn-ea"/>
                <a:ea typeface="+mn-ea"/>
              </a:rPr>
              <a:t>분야와 </a:t>
            </a:r>
            <a:endParaRPr lang="en-US" altLang="ko-KR" sz="1500" b="0" dirty="0" smtClean="0">
              <a:latin typeface="+mn-ea"/>
              <a:ea typeface="+mn-ea"/>
            </a:endParaRPr>
          </a:p>
          <a:p>
            <a:r>
              <a:rPr lang="ko-KR" altLang="en-US" sz="1500" b="0" dirty="0" smtClean="0">
                <a:latin typeface="+mn-ea"/>
                <a:ea typeface="+mn-ea"/>
              </a:rPr>
              <a:t>관련된 </a:t>
            </a:r>
            <a:r>
              <a:rPr lang="ko-KR" altLang="en-US" sz="1500" b="0" dirty="0">
                <a:latin typeface="+mn-ea"/>
                <a:ea typeface="+mn-ea"/>
              </a:rPr>
              <a:t>업무를 </a:t>
            </a:r>
            <a:r>
              <a:rPr lang="ko-KR" altLang="en-US" sz="1500" b="0" dirty="0" smtClean="0">
                <a:latin typeface="+mn-ea"/>
                <a:ea typeface="+mn-ea"/>
              </a:rPr>
              <a:t>수행하고 </a:t>
            </a:r>
            <a:r>
              <a:rPr lang="ko-KR" altLang="en-US" sz="1500" b="0" dirty="0">
                <a:latin typeface="+mn-ea"/>
                <a:ea typeface="+mn-ea"/>
              </a:rPr>
              <a:t>있습니다</a:t>
            </a:r>
            <a:r>
              <a:rPr lang="en-US" altLang="ko-KR" sz="1500" b="0" dirty="0">
                <a:latin typeface="+mn-ea"/>
                <a:ea typeface="+mn-ea"/>
              </a:rPr>
              <a:t>.</a:t>
            </a:r>
          </a:p>
          <a:p>
            <a:endParaRPr lang="en-US" altLang="ko-KR" sz="1000" b="0" dirty="0">
              <a:latin typeface="+mn-ea"/>
              <a:ea typeface="+mn-ea"/>
            </a:endParaRPr>
          </a:p>
          <a:p>
            <a:r>
              <a:rPr lang="en-US" altLang="ko-KR" sz="1500" dirty="0">
                <a:latin typeface="+mn-ea"/>
                <a:ea typeface="+mn-ea"/>
              </a:rPr>
              <a:t> ㈜</a:t>
            </a:r>
            <a:r>
              <a:rPr lang="ko-KR" altLang="en-US" sz="1500" dirty="0">
                <a:latin typeface="+mn-ea"/>
                <a:ea typeface="+mn-ea"/>
              </a:rPr>
              <a:t>세진 </a:t>
            </a:r>
            <a:r>
              <a:rPr lang="en-US" altLang="ko-KR" sz="1500" dirty="0">
                <a:latin typeface="+mn-ea"/>
                <a:ea typeface="+mn-ea"/>
              </a:rPr>
              <a:t>E&amp;C</a:t>
            </a:r>
            <a:r>
              <a:rPr lang="ko-KR" altLang="en-US" sz="1500" dirty="0">
                <a:latin typeface="+mn-ea"/>
                <a:ea typeface="+mn-ea"/>
              </a:rPr>
              <a:t>는</a:t>
            </a:r>
          </a:p>
          <a:p>
            <a:r>
              <a:rPr lang="ko-KR" altLang="en-US" sz="1500" b="0" dirty="0" smtClean="0">
                <a:latin typeface="+mn-ea"/>
                <a:ea typeface="+mn-ea"/>
              </a:rPr>
              <a:t>축적된 </a:t>
            </a:r>
            <a:r>
              <a:rPr lang="ko-KR" altLang="en-US" sz="1500" dirty="0" smtClean="0">
                <a:latin typeface="+mn-ea"/>
                <a:ea typeface="+mn-ea"/>
              </a:rPr>
              <a:t>기술</a:t>
            </a:r>
            <a:r>
              <a:rPr lang="ko-KR" altLang="en-US" sz="1500" b="0" dirty="0" smtClean="0">
                <a:latin typeface="+mn-ea"/>
                <a:ea typeface="+mn-ea"/>
              </a:rPr>
              <a:t>과 </a:t>
            </a:r>
            <a:r>
              <a:rPr lang="ko-KR" altLang="en-US" sz="1500" dirty="0">
                <a:latin typeface="+mn-ea"/>
                <a:ea typeface="+mn-ea"/>
              </a:rPr>
              <a:t>우수한 기술자</a:t>
            </a:r>
            <a:r>
              <a:rPr lang="ko-KR" altLang="en-US" sz="1500" b="0" dirty="0">
                <a:latin typeface="+mn-ea"/>
                <a:ea typeface="+mn-ea"/>
              </a:rPr>
              <a:t> </a:t>
            </a:r>
            <a:r>
              <a:rPr lang="ko-KR" altLang="en-US" sz="1500" b="0" dirty="0" smtClean="0">
                <a:latin typeface="+mn-ea"/>
                <a:ea typeface="+mn-ea"/>
              </a:rPr>
              <a:t>보유로 기술 </a:t>
            </a:r>
            <a:r>
              <a:rPr lang="ko-KR" altLang="en-US" sz="1500" b="0" dirty="0">
                <a:latin typeface="+mn-ea"/>
                <a:ea typeface="+mn-ea"/>
              </a:rPr>
              <a:t>개발에 </a:t>
            </a:r>
          </a:p>
          <a:p>
            <a:r>
              <a:rPr lang="ko-KR" altLang="en-US" sz="1500" b="0" dirty="0">
                <a:latin typeface="+mn-ea"/>
                <a:ea typeface="+mn-ea"/>
              </a:rPr>
              <a:t>앞장서며 신뢰성에 바탕을 두고 기본에 충실하며 </a:t>
            </a:r>
            <a:r>
              <a:rPr lang="ko-KR" altLang="en-US" sz="1500" dirty="0">
                <a:latin typeface="+mn-ea"/>
                <a:ea typeface="+mn-ea"/>
              </a:rPr>
              <a:t>고객만족</a:t>
            </a:r>
            <a:r>
              <a:rPr lang="ko-KR" altLang="en-US" sz="1500" b="0" dirty="0">
                <a:latin typeface="+mn-ea"/>
                <a:ea typeface="+mn-ea"/>
              </a:rPr>
              <a:t>을 </a:t>
            </a:r>
          </a:p>
          <a:p>
            <a:r>
              <a:rPr lang="ko-KR" altLang="en-US" sz="1500" dirty="0">
                <a:latin typeface="+mn-ea"/>
                <a:ea typeface="+mn-ea"/>
              </a:rPr>
              <a:t>우선</a:t>
            </a:r>
            <a:r>
              <a:rPr lang="ko-KR" altLang="en-US" sz="1500" b="0" dirty="0">
                <a:latin typeface="+mn-ea"/>
                <a:ea typeface="+mn-ea"/>
              </a:rPr>
              <a:t>으로 하여 </a:t>
            </a:r>
            <a:r>
              <a:rPr lang="ko-KR" altLang="en-US" sz="1500" dirty="0">
                <a:latin typeface="+mn-ea"/>
                <a:ea typeface="+mn-ea"/>
              </a:rPr>
              <a:t>사후관리</a:t>
            </a:r>
            <a:r>
              <a:rPr lang="ko-KR" altLang="en-US" sz="1500" b="0" dirty="0">
                <a:latin typeface="+mn-ea"/>
                <a:ea typeface="+mn-ea"/>
              </a:rPr>
              <a:t> </a:t>
            </a:r>
            <a:r>
              <a:rPr lang="ko-KR" altLang="en-US" sz="1500" b="0" dirty="0" smtClean="0">
                <a:latin typeface="+mn-ea"/>
                <a:ea typeface="+mn-ea"/>
              </a:rPr>
              <a:t>까지</a:t>
            </a:r>
            <a:r>
              <a:rPr lang="en-US" altLang="ko-KR" sz="1500" b="0" dirty="0" smtClean="0">
                <a:latin typeface="+mn-ea"/>
                <a:ea typeface="+mn-ea"/>
              </a:rPr>
              <a:t>,</a:t>
            </a:r>
            <a:r>
              <a:rPr lang="ko-KR" altLang="en-US" sz="1500" b="0" dirty="0" smtClean="0">
                <a:latin typeface="+mn-ea"/>
                <a:ea typeface="+mn-ea"/>
              </a:rPr>
              <a:t> 전 직원이 </a:t>
            </a:r>
            <a:r>
              <a:rPr lang="ko-KR" altLang="en-US" sz="1500" b="0" dirty="0">
                <a:latin typeface="+mn-ea"/>
                <a:ea typeface="+mn-ea"/>
              </a:rPr>
              <a:t>최선을 다하는 경쟁력 </a:t>
            </a:r>
          </a:p>
          <a:p>
            <a:r>
              <a:rPr lang="ko-KR" altLang="en-US" sz="1500" b="0" dirty="0">
                <a:latin typeface="+mn-ea"/>
                <a:ea typeface="+mn-ea"/>
              </a:rPr>
              <a:t>있는 회사로 </a:t>
            </a:r>
            <a:r>
              <a:rPr lang="ko-KR" altLang="en-US" sz="1500" b="0" dirty="0" smtClean="0">
                <a:latin typeface="+mn-ea"/>
                <a:ea typeface="+mn-ea"/>
              </a:rPr>
              <a:t>거듭날 </a:t>
            </a:r>
            <a:r>
              <a:rPr lang="ko-KR" altLang="en-US" sz="1500" b="0" dirty="0">
                <a:latin typeface="+mn-ea"/>
                <a:ea typeface="+mn-ea"/>
              </a:rPr>
              <a:t>것을 약속 드립니다</a:t>
            </a:r>
            <a:r>
              <a:rPr lang="en-US" altLang="ko-KR" sz="1500" dirty="0">
                <a:latin typeface="+mn-ea"/>
                <a:ea typeface="+mn-ea"/>
              </a:rPr>
              <a:t>. </a:t>
            </a:r>
          </a:p>
          <a:p>
            <a:endParaRPr lang="en-US" altLang="ko-KR" sz="1500" dirty="0">
              <a:latin typeface="+mn-ea"/>
              <a:ea typeface="+mn-ea"/>
            </a:endParaRPr>
          </a:p>
          <a:p>
            <a:r>
              <a:rPr lang="en-US" altLang="ko-KR" sz="1500" dirty="0">
                <a:latin typeface="+mn-ea"/>
                <a:ea typeface="+mn-ea"/>
              </a:rPr>
              <a:t>                                              ㈜</a:t>
            </a:r>
            <a:r>
              <a:rPr lang="ko-KR" altLang="en-US" sz="1500" dirty="0" err="1" smtClean="0">
                <a:latin typeface="+mn-ea"/>
                <a:ea typeface="+mn-ea"/>
              </a:rPr>
              <a:t>세진이엔씨</a:t>
            </a:r>
            <a:r>
              <a:rPr lang="ko-KR" altLang="en-US" sz="1500" dirty="0" smtClean="0">
                <a:latin typeface="+mn-ea"/>
                <a:ea typeface="+mn-ea"/>
              </a:rPr>
              <a:t> 임직원일동</a:t>
            </a:r>
            <a:endParaRPr lang="ko-KR" altLang="en-US" sz="1500" dirty="0">
              <a:latin typeface="+mn-ea"/>
              <a:ea typeface="+mn-ea"/>
            </a:endParaRPr>
          </a:p>
        </p:txBody>
      </p:sp>
      <p:sp>
        <p:nvSpPr>
          <p:cNvPr id="4099" name="Rectangle 28"/>
          <p:cNvSpPr>
            <a:spLocks noChangeArrowheads="1"/>
          </p:cNvSpPr>
          <p:nvPr/>
        </p:nvSpPr>
        <p:spPr bwMode="auto">
          <a:xfrm>
            <a:off x="179388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00" name="Picture 2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1800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30"/>
          <p:cNvSpPr txBox="1">
            <a:spLocks noChangeArrowheads="1"/>
          </p:cNvSpPr>
          <p:nvPr/>
        </p:nvSpPr>
        <p:spPr bwMode="auto">
          <a:xfrm>
            <a:off x="8258175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102" name="Rectangle 31"/>
          <p:cNvSpPr>
            <a:spLocks noChangeArrowheads="1"/>
          </p:cNvSpPr>
          <p:nvPr/>
        </p:nvSpPr>
        <p:spPr bwMode="auto">
          <a:xfrm>
            <a:off x="179388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3" name="AutoShape 79"/>
          <p:cNvSpPr>
            <a:spLocks noChangeArrowheads="1"/>
          </p:cNvSpPr>
          <p:nvPr/>
        </p:nvSpPr>
        <p:spPr bwMode="auto">
          <a:xfrm>
            <a:off x="252413" y="1341438"/>
            <a:ext cx="8640762" cy="4895850"/>
          </a:xfrm>
          <a:prstGeom prst="roundRect">
            <a:avLst>
              <a:gd name="adj" fmla="val 2481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4104" name="AutoShape 91"/>
          <p:cNvSpPr>
            <a:spLocks noChangeArrowheads="1"/>
          </p:cNvSpPr>
          <p:nvPr/>
        </p:nvSpPr>
        <p:spPr bwMode="auto">
          <a:xfrm rot="19569979" flipH="1">
            <a:off x="5584825" y="2270125"/>
            <a:ext cx="1371600" cy="1231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00" y="10800"/>
                </a:moveTo>
                <a:cubicBezTo>
                  <a:pt x="17400" y="7154"/>
                  <a:pt x="14445" y="4200"/>
                  <a:pt x="10800" y="4200"/>
                </a:cubicBezTo>
                <a:cubicBezTo>
                  <a:pt x="9384" y="4199"/>
                  <a:pt x="8005" y="4655"/>
                  <a:pt x="6868" y="5498"/>
                </a:cubicBezTo>
                <a:lnTo>
                  <a:pt x="4366" y="2125"/>
                </a:lnTo>
                <a:cubicBezTo>
                  <a:pt x="6227" y="745"/>
                  <a:pt x="848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500" y="15600"/>
                </a:lnTo>
                <a:lnTo>
                  <a:pt x="14700" y="10800"/>
                </a:lnTo>
                <a:lnTo>
                  <a:pt x="17400" y="10800"/>
                </a:lnTo>
                <a:close/>
              </a:path>
            </a:pathLst>
          </a:custGeom>
          <a:gradFill rotWithShape="1">
            <a:gsLst>
              <a:gs pos="0">
                <a:srgbClr val="FF9933"/>
              </a:gs>
              <a:gs pos="5000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j-lt"/>
              <a:ea typeface="+mn-ea"/>
            </a:endParaRPr>
          </a:p>
        </p:txBody>
      </p:sp>
      <p:sp>
        <p:nvSpPr>
          <p:cNvPr id="4105" name="AutoShape 92"/>
          <p:cNvSpPr>
            <a:spLocks noChangeArrowheads="1"/>
          </p:cNvSpPr>
          <p:nvPr/>
        </p:nvSpPr>
        <p:spPr bwMode="auto">
          <a:xfrm rot="5477065" flipH="1">
            <a:off x="7424738" y="2457450"/>
            <a:ext cx="1295400" cy="1225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00" y="10800"/>
                </a:moveTo>
                <a:cubicBezTo>
                  <a:pt x="17400" y="7154"/>
                  <a:pt x="14445" y="4200"/>
                  <a:pt x="10800" y="4200"/>
                </a:cubicBezTo>
                <a:cubicBezTo>
                  <a:pt x="9384" y="4199"/>
                  <a:pt x="8005" y="4655"/>
                  <a:pt x="6868" y="5498"/>
                </a:cubicBezTo>
                <a:lnTo>
                  <a:pt x="4366" y="2125"/>
                </a:lnTo>
                <a:cubicBezTo>
                  <a:pt x="6227" y="745"/>
                  <a:pt x="848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500" y="15600"/>
                </a:lnTo>
                <a:lnTo>
                  <a:pt x="14700" y="10800"/>
                </a:lnTo>
                <a:lnTo>
                  <a:pt x="17400" y="10800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50000">
                <a:srgbClr val="CCFF99"/>
              </a:gs>
              <a:gs pos="100000">
                <a:srgbClr val="33CC33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j-lt"/>
              <a:ea typeface="HY견고딕" pitchFamily="18" charset="-127"/>
            </a:endParaRPr>
          </a:p>
        </p:txBody>
      </p:sp>
      <p:sp>
        <p:nvSpPr>
          <p:cNvPr id="4106" name="AutoShape 93"/>
          <p:cNvSpPr>
            <a:spLocks noChangeArrowheads="1"/>
          </p:cNvSpPr>
          <p:nvPr/>
        </p:nvSpPr>
        <p:spPr bwMode="auto">
          <a:xfrm rot="12730375" flipH="1">
            <a:off x="6313488" y="3998913"/>
            <a:ext cx="1371600" cy="1231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400" y="10800"/>
                </a:moveTo>
                <a:cubicBezTo>
                  <a:pt x="17400" y="7154"/>
                  <a:pt x="14445" y="4200"/>
                  <a:pt x="10800" y="4200"/>
                </a:cubicBezTo>
                <a:cubicBezTo>
                  <a:pt x="9384" y="4199"/>
                  <a:pt x="8005" y="4655"/>
                  <a:pt x="6868" y="5498"/>
                </a:cubicBezTo>
                <a:lnTo>
                  <a:pt x="4366" y="2125"/>
                </a:lnTo>
                <a:cubicBezTo>
                  <a:pt x="6227" y="745"/>
                  <a:pt x="848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500" y="15600"/>
                </a:lnTo>
                <a:lnTo>
                  <a:pt x="14700" y="10800"/>
                </a:lnTo>
                <a:lnTo>
                  <a:pt x="17400" y="10800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50000">
                <a:srgbClr val="99CC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107" name="Group 143"/>
          <p:cNvGrpSpPr>
            <a:grpSpLocks/>
          </p:cNvGrpSpPr>
          <p:nvPr/>
        </p:nvGrpSpPr>
        <p:grpSpPr bwMode="auto">
          <a:xfrm>
            <a:off x="6307138" y="2782888"/>
            <a:ext cx="1581150" cy="1778000"/>
            <a:chOff x="1020" y="1525"/>
            <a:chExt cx="996" cy="1120"/>
          </a:xfrm>
        </p:grpSpPr>
        <p:sp>
          <p:nvSpPr>
            <p:cNvPr id="4123" name="Oval 144"/>
            <p:cNvSpPr>
              <a:spLocks noChangeArrowheads="1"/>
            </p:cNvSpPr>
            <p:nvPr/>
          </p:nvSpPr>
          <p:spPr bwMode="auto">
            <a:xfrm>
              <a:off x="1126" y="2465"/>
              <a:ext cx="771" cy="18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4" name="Oval 145"/>
            <p:cNvSpPr>
              <a:spLocks noChangeArrowheads="1"/>
            </p:cNvSpPr>
            <p:nvPr/>
          </p:nvSpPr>
          <p:spPr bwMode="auto">
            <a:xfrm>
              <a:off x="1020" y="1525"/>
              <a:ext cx="997" cy="943"/>
            </a:xfrm>
            <a:prstGeom prst="ellipse">
              <a:avLst/>
            </a:prstGeom>
            <a:gradFill rotWithShape="0">
              <a:gsLst>
                <a:gs pos="0">
                  <a:srgbClr val="751700"/>
                </a:gs>
                <a:gs pos="100000">
                  <a:srgbClr val="FF3300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5" name="Oval 146"/>
            <p:cNvSpPr>
              <a:spLocks noChangeArrowheads="1"/>
            </p:cNvSpPr>
            <p:nvPr/>
          </p:nvSpPr>
          <p:spPr bwMode="auto">
            <a:xfrm rot="1800000">
              <a:off x="1118" y="1656"/>
              <a:ext cx="124" cy="277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6" name="Oval 147"/>
            <p:cNvSpPr>
              <a:spLocks noChangeArrowheads="1"/>
            </p:cNvSpPr>
            <p:nvPr/>
          </p:nvSpPr>
          <p:spPr bwMode="auto">
            <a:xfrm rot="9720000">
              <a:off x="1322" y="1588"/>
              <a:ext cx="153" cy="57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7" name="Text Box 148"/>
            <p:cNvSpPr txBox="1">
              <a:spLocks noChangeArrowheads="1"/>
            </p:cNvSpPr>
            <p:nvPr/>
          </p:nvSpPr>
          <p:spPr bwMode="auto">
            <a:xfrm>
              <a:off x="1110" y="1615"/>
              <a:ext cx="817" cy="7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449263" latinLnBrk="0">
                <a:buClr>
                  <a:srgbClr val="FFFFFF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800" dirty="0">
                  <a:solidFill>
                    <a:schemeClr val="bg1"/>
                  </a:solidFill>
                  <a:latin typeface="HY그래픽" pitchFamily="18" charset="-127"/>
                  <a:ea typeface="HY그래픽" pitchFamily="18" charset="-127"/>
                </a:rPr>
                <a:t>세진</a:t>
              </a:r>
              <a:r>
                <a:rPr lang="en-US" altLang="ko-KR" sz="1800" dirty="0">
                  <a:solidFill>
                    <a:schemeClr val="bg1"/>
                  </a:solidFill>
                  <a:latin typeface="HY그래픽" pitchFamily="18" charset="-127"/>
                  <a:ea typeface="HY그래픽" pitchFamily="18" charset="-127"/>
                </a:rPr>
                <a:t>E&amp;C</a:t>
              </a:r>
            </a:p>
          </p:txBody>
        </p:sp>
      </p:grpSp>
      <p:grpSp>
        <p:nvGrpSpPr>
          <p:cNvPr id="4108" name="Group 149"/>
          <p:cNvGrpSpPr>
            <a:grpSpLocks/>
          </p:cNvGrpSpPr>
          <p:nvPr/>
        </p:nvGrpSpPr>
        <p:grpSpPr bwMode="auto">
          <a:xfrm>
            <a:off x="6472238" y="1773238"/>
            <a:ext cx="1274762" cy="1296987"/>
            <a:chOff x="4708" y="1146"/>
            <a:chExt cx="938" cy="938"/>
          </a:xfrm>
        </p:grpSpPr>
        <p:sp>
          <p:nvSpPr>
            <p:cNvPr id="4120" name="Oval 150"/>
            <p:cNvSpPr>
              <a:spLocks noChangeArrowheads="1"/>
            </p:cNvSpPr>
            <p:nvPr/>
          </p:nvSpPr>
          <p:spPr bwMode="auto">
            <a:xfrm>
              <a:off x="4708" y="1146"/>
              <a:ext cx="939" cy="939"/>
            </a:xfrm>
            <a:prstGeom prst="ellipse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566768">
                    <a:alpha val="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1" name="Oval 151"/>
            <p:cNvSpPr>
              <a:spLocks noChangeArrowheads="1"/>
            </p:cNvSpPr>
            <p:nvPr/>
          </p:nvSpPr>
          <p:spPr bwMode="auto">
            <a:xfrm>
              <a:off x="4735" y="1173"/>
              <a:ext cx="886" cy="885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50000">
                  <a:srgbClr val="CCECFF"/>
                </a:gs>
                <a:gs pos="100000">
                  <a:srgbClr val="0099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22" name="Oval 152"/>
            <p:cNvSpPr>
              <a:spLocks noChangeArrowheads="1"/>
            </p:cNvSpPr>
            <p:nvPr/>
          </p:nvSpPr>
          <p:spPr bwMode="auto">
            <a:xfrm>
              <a:off x="4862" y="1218"/>
              <a:ext cx="643" cy="4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>
                    <a:alpha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 dirty="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더불어</a:t>
              </a:r>
            </a:p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 dirty="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함께</a:t>
              </a:r>
            </a:p>
          </p:txBody>
        </p:sp>
      </p:grpSp>
      <p:grpSp>
        <p:nvGrpSpPr>
          <p:cNvPr id="4109" name="Group 153"/>
          <p:cNvGrpSpPr>
            <a:grpSpLocks/>
          </p:cNvGrpSpPr>
          <p:nvPr/>
        </p:nvGrpSpPr>
        <p:grpSpPr bwMode="auto">
          <a:xfrm>
            <a:off x="5443538" y="3502025"/>
            <a:ext cx="1296987" cy="1273175"/>
            <a:chOff x="2894" y="2945"/>
            <a:chExt cx="938" cy="938"/>
          </a:xfrm>
        </p:grpSpPr>
        <p:sp>
          <p:nvSpPr>
            <p:cNvPr id="4117" name="Oval 154"/>
            <p:cNvSpPr>
              <a:spLocks noChangeArrowheads="1"/>
            </p:cNvSpPr>
            <p:nvPr/>
          </p:nvSpPr>
          <p:spPr bwMode="auto">
            <a:xfrm>
              <a:off x="2894" y="2945"/>
              <a:ext cx="939" cy="939"/>
            </a:xfrm>
            <a:prstGeom prst="ellipse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566768">
                    <a:alpha val="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18" name="Oval 155"/>
            <p:cNvSpPr>
              <a:spLocks noChangeArrowheads="1"/>
            </p:cNvSpPr>
            <p:nvPr/>
          </p:nvSpPr>
          <p:spPr bwMode="auto">
            <a:xfrm>
              <a:off x="2921" y="2972"/>
              <a:ext cx="886" cy="885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50000">
                  <a:srgbClr val="CCFF33"/>
                </a:gs>
                <a:gs pos="100000">
                  <a:srgbClr val="0099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19" name="Oval 156"/>
            <p:cNvSpPr>
              <a:spLocks noChangeArrowheads="1"/>
            </p:cNvSpPr>
            <p:nvPr/>
          </p:nvSpPr>
          <p:spPr bwMode="auto">
            <a:xfrm>
              <a:off x="3057" y="3018"/>
              <a:ext cx="643" cy="4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>
                    <a:alpha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 dirty="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창의적</a:t>
              </a:r>
            </a:p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 dirty="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생각</a:t>
              </a:r>
            </a:p>
          </p:txBody>
        </p:sp>
      </p:grpSp>
      <p:grpSp>
        <p:nvGrpSpPr>
          <p:cNvPr id="4110" name="Group 157"/>
          <p:cNvGrpSpPr>
            <a:grpSpLocks/>
          </p:cNvGrpSpPr>
          <p:nvPr/>
        </p:nvGrpSpPr>
        <p:grpSpPr bwMode="auto">
          <a:xfrm>
            <a:off x="7450094" y="3502024"/>
            <a:ext cx="1298370" cy="1274532"/>
            <a:chOff x="4694" y="2944"/>
            <a:chExt cx="939" cy="939"/>
          </a:xfrm>
        </p:grpSpPr>
        <p:sp>
          <p:nvSpPr>
            <p:cNvPr id="4114" name="Oval 158"/>
            <p:cNvSpPr>
              <a:spLocks noChangeArrowheads="1"/>
            </p:cNvSpPr>
            <p:nvPr/>
          </p:nvSpPr>
          <p:spPr bwMode="auto">
            <a:xfrm>
              <a:off x="4694" y="2944"/>
              <a:ext cx="939" cy="939"/>
            </a:xfrm>
            <a:prstGeom prst="ellipse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566768">
                    <a:alpha val="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15" name="Oval 159"/>
            <p:cNvSpPr>
              <a:spLocks noChangeArrowheads="1"/>
            </p:cNvSpPr>
            <p:nvPr/>
          </p:nvSpPr>
          <p:spPr bwMode="auto">
            <a:xfrm>
              <a:off x="4721" y="2971"/>
              <a:ext cx="886" cy="885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50000">
                  <a:srgbClr val="FFCC99"/>
                </a:gs>
                <a:gs pos="100000">
                  <a:srgbClr val="FF9933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HY그래픽" pitchFamily="18" charset="-127"/>
                <a:ea typeface="HY그래픽" pitchFamily="18" charset="-127"/>
              </a:endParaRPr>
            </a:p>
          </p:txBody>
        </p:sp>
        <p:sp>
          <p:nvSpPr>
            <p:cNvPr id="4116" name="Oval 160"/>
            <p:cNvSpPr>
              <a:spLocks noChangeArrowheads="1"/>
            </p:cNvSpPr>
            <p:nvPr/>
          </p:nvSpPr>
          <p:spPr bwMode="auto">
            <a:xfrm>
              <a:off x="4848" y="3016"/>
              <a:ext cx="643" cy="45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57575">
                    <a:alpha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합리적</a:t>
              </a:r>
            </a:p>
            <a:p>
              <a:pPr algn="ctr" defTabSz="449263" latinLnBrk="0">
                <a:buClr>
                  <a:srgbClr val="000000"/>
                </a:buClr>
                <a:buSzPct val="100000"/>
                <a:buFont typeface="굴림" pitchFamily="50" charset="-127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kumimoji="0" lang="ko-KR" altLang="en-US" sz="1400">
                  <a:solidFill>
                    <a:srgbClr val="000000"/>
                  </a:solidFill>
                  <a:latin typeface="HY그래픽" pitchFamily="18" charset="-127"/>
                  <a:ea typeface="HY그래픽" pitchFamily="18" charset="-127"/>
                </a:rPr>
                <a:t>결정</a:t>
              </a:r>
            </a:p>
          </p:txBody>
        </p:sp>
      </p:grpSp>
      <p:pic>
        <p:nvPicPr>
          <p:cNvPr id="4111" name="Picture 1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177"/>
          <p:cNvSpPr>
            <a:spLocks noChangeArrowheads="1"/>
          </p:cNvSpPr>
          <p:nvPr/>
        </p:nvSpPr>
        <p:spPr bwMode="auto">
          <a:xfrm>
            <a:off x="685800" y="1008063"/>
            <a:ext cx="37338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5298" name="Rectangle 178"/>
          <p:cNvSpPr>
            <a:spLocks noChangeArrowheads="1"/>
          </p:cNvSpPr>
          <p:nvPr/>
        </p:nvSpPr>
        <p:spPr bwMode="auto">
          <a:xfrm>
            <a:off x="395288" y="549275"/>
            <a:ext cx="23653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인사말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5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" fill="hold"/>
                                        <p:tgtEl>
                                          <p:spTgt spid="5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" fill="hold"/>
                                        <p:tgtEl>
                                          <p:spTgt spid="51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" fill="hold"/>
                                        <p:tgtEl>
                                          <p:spTgt spid="5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" fill="hold"/>
                                        <p:tgtEl>
                                          <p:spTgt spid="51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" fill="hold"/>
                                        <p:tgtEl>
                                          <p:spTgt spid="5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" fill="hold"/>
                                        <p:tgtEl>
                                          <p:spTgt spid="51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" fill="hold"/>
                                        <p:tgtEl>
                                          <p:spTgt spid="5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" fill="hold"/>
                                        <p:tgtEl>
                                          <p:spTgt spid="51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" fill="hold"/>
                                        <p:tgtEl>
                                          <p:spTgt spid="5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" fill="hold"/>
                                        <p:tgtEl>
                                          <p:spTgt spid="512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" fill="hold"/>
                                        <p:tgtEl>
                                          <p:spTgt spid="51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" fill="hold"/>
                                        <p:tgtEl>
                                          <p:spTgt spid="512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" fill="hold"/>
                                        <p:tgtEl>
                                          <p:spTgt spid="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" fill="hold"/>
                                        <p:tgtEl>
                                          <p:spTgt spid="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 autoUpdateAnimBg="0"/>
      <p:bldP spid="529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22308"/>
              </p:ext>
            </p:extLst>
          </p:nvPr>
        </p:nvGraphicFramePr>
        <p:xfrm>
          <a:off x="2267744" y="1355031"/>
          <a:ext cx="5714379" cy="4738264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554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광천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곤천천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북도면 소규모 복합노인요양시설 신축공사 기본 및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인천광역시 옹진군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증산면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부항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동안천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재해복구 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구미소방서 이전신축사업 기본 및 실시설계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측량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경상북도개발공사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어모면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덕마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상덕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세천정비공사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칠곡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및 구미인의 노후 도로 및 보도개선공사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한국토지주택공사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대구경북지역본부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용암사거리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회전교차로 설치사업 기본 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황금동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소규모 공영주차장 조성공사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20-P-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유휴시설 철거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9227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-03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보수공사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3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구성면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광명리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옴배미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소규모급수시설 설치공사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1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689429"/>
              </p:ext>
            </p:extLst>
          </p:nvPr>
        </p:nvGraphicFramePr>
        <p:xfrm>
          <a:off x="2267744" y="1355032"/>
          <a:ext cx="5714379" cy="4810275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338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송천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통로박스 개체공사 기본설계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20-1-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생활관 증축 및 무기고 신축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해군군수사령부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증산면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동안리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금포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원동안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소규모급수시설 설치공사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어모면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옥계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불무골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농로 포장공사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신광면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기초생활거점육성사업 세부설계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한국농어촌공사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포항지사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남면 봉천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천동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연봉 도로확장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지방도 도로정비공사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군위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경상북도 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남부건설사업소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육군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6619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감천면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도평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평산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마을안길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구지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가천리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(346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농로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확포장공사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8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구지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평촌리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(275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용배수로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실시설계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4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41277"/>
              </p:ext>
            </p:extLst>
          </p:nvPr>
        </p:nvGraphicFramePr>
        <p:xfrm>
          <a:off x="2267744" y="1336964"/>
          <a:ext cx="5714379" cy="4756332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270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05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-2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6619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입석리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에말리들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석축공사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실시설계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5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김천세무서 일원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노후우수관로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교체공사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지례면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관덕소하천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수해복구공사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예지리 농로보수 및 배수로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설치공사외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노곡리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백마교회 앞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소교량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및 농로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 복합커뮤니티센터 건립사업 기본계획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칠곡군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평화육교 보행로 및 환경정비공사외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율곡동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주변 배수관 부설공사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용암리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세천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수해복구공사외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91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국도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호선 문경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인곡지구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위험도로 개량공사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경상북도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북부건설사업소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감천면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무안소하천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수해복구 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63334"/>
              </p:ext>
            </p:extLst>
          </p:nvPr>
        </p:nvGraphicFramePr>
        <p:xfrm>
          <a:off x="2267744" y="1286426"/>
          <a:ext cx="5714379" cy="5022894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330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감천면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무안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농로 및 배수로정비공사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대구월성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유휴부지 용도변경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영천야사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노후도로 및 보도개선공사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한국토지주택공사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평화동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안전마을만들기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우리동네가꾸기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증산면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황정리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바람재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소규모급수시설 개량공사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장기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호미곶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해안둘레길 조성공사 기본 및 실시설계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2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거문들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국대도간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교차로 설치사업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평화육교 엘리베이터 설치공사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상금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금화천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부항면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사등리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농로포장 및 배수로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설치공사외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남면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오봉리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갈손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소규모급수시설 설치공사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다사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문양리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164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배수로 정비 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가창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우록리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(66-4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번지선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농로 및 배수로 정비공사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증산면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동안리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소교량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및 안길 정비공사 외 실시설계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봉곡소하천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3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복전터널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연계 도로정비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18153"/>
              </p:ext>
            </p:extLst>
          </p:nvPr>
        </p:nvGraphicFramePr>
        <p:xfrm>
          <a:off x="2267744" y="1214422"/>
          <a:ext cx="5714379" cy="5022884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352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지례면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도곡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마을상수도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관로개량공사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덕일어린이집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주공아파트 도로개설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백운리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예계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농로개설공사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율리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오평간 연결도로개설공사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신평면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지방상수도 공급사업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의성군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0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율빛유치원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김천중앙고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외부환경개선공사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경상북도교육청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경상북도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김천교육지원청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GS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자이 아파트 옆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도시계획도로공사외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실시설계</a:t>
                      </a: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지례면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울곡리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불당천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소교량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개체공사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연명리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무늬미들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교량 설치공사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신촌리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싸르미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마을 배수로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증산면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동안소하천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농소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용암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월곡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호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7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조마면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장암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장바우들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배수로 정비공사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16107"/>
              </p:ext>
            </p:extLst>
          </p:nvPr>
        </p:nvGraphicFramePr>
        <p:xfrm>
          <a:off x="2241997" y="1214422"/>
          <a:ext cx="5714379" cy="5072103"/>
        </p:xfrm>
        <a:graphic>
          <a:graphicData uri="http://schemas.openxmlformats.org/drawingml/2006/table">
            <a:tbl>
              <a:tblPr/>
              <a:tblGrid>
                <a:gridCol w="3928429"/>
                <a:gridCol w="1055159"/>
                <a:gridCol w="730791"/>
              </a:tblGrid>
              <a:tr h="298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가창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냉천리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(503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번지선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농로개설공사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옥포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신당리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용배수로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구지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수리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(353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번지선외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농로개설공사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농소면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입석리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신당골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배수로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개령면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신룡리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하수관로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지좌처리분구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노후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우수관로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종합운동장 보조경기장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개보수공사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아포읍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숭산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급수구역 확장공사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18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년 재난예방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배수로 개선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공군제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16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전투비행단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구도심 재생 폐가 정비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철거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구성면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양각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가능골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배수로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대덕면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외감리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외감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마을상수도 설치공사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김천대학교 축구장 인조잔디 교체공사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지례면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신평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건네들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배수로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영일만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4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일반산업단지계획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증산면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황점리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진입로 정비공사외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0779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4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61886"/>
              </p:ext>
            </p:extLst>
          </p:nvPr>
        </p:nvGraphicFramePr>
        <p:xfrm>
          <a:off x="2241997" y="1214422"/>
          <a:ext cx="5714379" cy="5072096"/>
        </p:xfrm>
        <a:graphic>
          <a:graphicData uri="http://schemas.openxmlformats.org/drawingml/2006/table">
            <a:tbl>
              <a:tblPr/>
              <a:tblGrid>
                <a:gridCol w="3714115"/>
                <a:gridCol w="1269473"/>
                <a:gridCol w="730791"/>
              </a:tblGrid>
              <a:tr h="317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어린이보호구역 개선공사 실시설계용역 시행 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외곽 경계초소 및 기동순찰로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공군제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특수임무비행단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봉계리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농로개설공사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석적읍소재지종합정비사업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도시계획도로 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1-21)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석전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리도시계획도로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지장물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철거공사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화물공영자동차 공영차고지 조성사업 기본계획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칠곡군 군도 및 농어촌도로 기본계획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부항면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해인리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웃두대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마을상수도 개량공사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롤러경기장 바닥보수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지례면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다락골지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제당정비공사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농소면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입석리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선돌마을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세천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고도암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마을안길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스쿼시장주변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환경개선공사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장기미집행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군계획시설부지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철거공사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팔공산금화자연휴양림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폐금광체험시설조성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기본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대구지방조달청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85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37922"/>
              </p:ext>
            </p:extLst>
          </p:nvPr>
        </p:nvGraphicFramePr>
        <p:xfrm>
          <a:off x="2241997" y="1214422"/>
          <a:ext cx="5714379" cy="5000656"/>
        </p:xfrm>
        <a:graphic>
          <a:graphicData uri="http://schemas.openxmlformats.org/drawingml/2006/table">
            <a:tbl>
              <a:tblPr/>
              <a:tblGrid>
                <a:gridCol w="4252797"/>
                <a:gridCol w="730791"/>
                <a:gridCol w="730791"/>
              </a:tblGrid>
              <a:tr h="312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양천동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통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중리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농로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덕신리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면도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102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호선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확장포장공사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울진군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득명리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진입로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확포장공사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남면소재지 옥산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수변공원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조성공사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어모면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옥율리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일원 지방상수도 급수구역 확장공사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체육시설 및 스포츠타운 시설물 등 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봉산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봉계소하천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화원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구라리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(1128-1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번지선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용수로 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하빈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기곡리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105-1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 농로 및 배수로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문양리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번지선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배수로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~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갑제간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도로개설외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경산시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상주시 도로통행체계 구조개선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연구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조마면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신안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안길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아스콘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포장공사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남면 옥산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~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운양간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상수도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배수관로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망정소하천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7867"/>
              </p:ext>
            </p:extLst>
          </p:nvPr>
        </p:nvGraphicFramePr>
        <p:xfrm>
          <a:off x="2248322" y="1214422"/>
          <a:ext cx="5780062" cy="5072096"/>
        </p:xfrm>
        <a:graphic>
          <a:graphicData uri="http://schemas.openxmlformats.org/drawingml/2006/table">
            <a:tbl>
              <a:tblPr/>
              <a:tblGrid>
                <a:gridCol w="3636922"/>
                <a:gridCol w="1403949"/>
                <a:gridCol w="739191"/>
              </a:tblGrid>
              <a:tr h="317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00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지역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검토 용역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5897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면도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104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호선 도로정비공사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수성의료지구 건축물 가이드라인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대구경북경제자유구역청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영오리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철도박스 개량공사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반지천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도개제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오천 도시계획도로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1-11)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포항시 건설교통사업본부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국가하천 유지관리사업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서부초교 인근 도시계획도로개설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남면 옥산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~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운곡간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도로확포장공사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한국폴리텍대학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영천캠퍼스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진입도로개설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부항댐주변지역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지원사업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 지례면사무소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아포읍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대신리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대동지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정비공사 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서구종합청사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.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대구가정법원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도시관리계획변경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노곡동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새동네마을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지구단위계획 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북구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교동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대동아파트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주변 배수설비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3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56136"/>
              </p:ext>
            </p:extLst>
          </p:nvPr>
        </p:nvGraphicFramePr>
        <p:xfrm>
          <a:off x="2248322" y="1285860"/>
          <a:ext cx="5780062" cy="4929216"/>
        </p:xfrm>
        <a:graphic>
          <a:graphicData uri="http://schemas.openxmlformats.org/drawingml/2006/table">
            <a:tbl>
              <a:tblPr/>
              <a:tblGrid>
                <a:gridCol w="4136988"/>
                <a:gridCol w="903883"/>
                <a:gridCol w="739191"/>
              </a:tblGrid>
              <a:tr h="30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농소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월곡소하천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정비사업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도량산림공원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구미시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봉산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마암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오접조사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하수관로정비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덕곡동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한마음아파트 주변 도로개설공사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남면 봉천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천소하천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정비사업외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7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조마면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삼산리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유산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소교량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설치공사외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시민행복문화센터 건립 도시관리계획 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경주시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대항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대룡리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반곡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도로정비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전비 비상출격대기실 신축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3196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화성묘목권역 창조적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마을만들기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사업 기본계획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경상북도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경산시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용암산성 누리길 조성사업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동구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평광동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170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번지선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석축정비사업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동구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동해안 자전거도로 조성사업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울진군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다사 서재리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보성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~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화진금봉아파트간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도시계획도로 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7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외가성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마을상수도 설치공사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2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Rectangle 70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53" name="Rectangle 7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154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5" name="Rectangle 75"/>
          <p:cNvSpPr>
            <a:spLocks noChangeArrowheads="1"/>
          </p:cNvSpPr>
          <p:nvPr/>
        </p:nvSpPr>
        <p:spPr bwMode="auto">
          <a:xfrm>
            <a:off x="685800" y="1049338"/>
            <a:ext cx="37338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838200" y="592138"/>
            <a:ext cx="1981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회사개요</a:t>
            </a:r>
          </a:p>
        </p:txBody>
      </p:sp>
      <p:pic>
        <p:nvPicPr>
          <p:cNvPr id="5157" name="Picture 77" descr="EMB000009a0021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8" name="Text Box 78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 dirty="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5159" name="AutoShape 81"/>
          <p:cNvSpPr>
            <a:spLocks noChangeArrowheads="1"/>
          </p:cNvSpPr>
          <p:nvPr/>
        </p:nvSpPr>
        <p:spPr bwMode="auto">
          <a:xfrm>
            <a:off x="1390618" y="1404562"/>
            <a:ext cx="6522342" cy="4730769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5160" name="Oval 148"/>
          <p:cNvSpPr>
            <a:spLocks noChangeArrowheads="1"/>
          </p:cNvSpPr>
          <p:nvPr/>
        </p:nvSpPr>
        <p:spPr bwMode="auto">
          <a:xfrm rot="-2629387">
            <a:off x="1268413" y="1412875"/>
            <a:ext cx="288925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HY그래픽" pitchFamily="18" charset="-127"/>
              <a:ea typeface="HY그래픽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38952"/>
              </p:ext>
            </p:extLst>
          </p:nvPr>
        </p:nvGraphicFramePr>
        <p:xfrm>
          <a:off x="1524000" y="1500172"/>
          <a:ext cx="6262712" cy="4429160"/>
        </p:xfrm>
        <a:graphic>
          <a:graphicData uri="http://schemas.openxmlformats.org/drawingml/2006/table">
            <a:tbl>
              <a:tblPr/>
              <a:tblGrid>
                <a:gridCol w="1119174"/>
                <a:gridCol w="1071570"/>
                <a:gridCol w="2506290"/>
                <a:gridCol w="1565678"/>
              </a:tblGrid>
              <a:tr h="3906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회  사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주 식 회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사 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세 진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이 엔 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6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대 표 이 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윤         종         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6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소재지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본  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경상북도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김천시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시청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길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49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 (</a:t>
                      </a:r>
                      <a:r>
                        <a:rPr lang="ko-KR" altLang="en-US" sz="11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신음동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11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대  구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 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대구시 남구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중앙대로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22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길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102 (</a:t>
                      </a:r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봉덕동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5110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전화번호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대  구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지  점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TEL.053-475-7123~6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FAX.053-475-7666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8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분             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도시계획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도로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공항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토질 지질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구조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조경 </a:t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</a:b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교통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수자원개발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상하수도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  <a:p>
                      <a:pPr algn="ctr" rtl="0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공공측량업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측량 지적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</a:p>
                    <a:p>
                      <a:pPr algn="ctr" rtl="0" fontAlgn="ctr"/>
                      <a:r>
                        <a:rPr lang="ko-KR" altLang="en-US" sz="11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방재관리대책대행자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재해영향평가 등의 협의 업무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),</a:t>
                      </a:r>
                    </a:p>
                    <a:p>
                      <a:pPr algn="ctr" rtl="0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지하안전영향평가전문기관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,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교통영향평가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/>
                      </a:r>
                      <a:b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</a:b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건설기술용역업  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latin typeface="+mn-lt"/>
                        <a:ea typeface="HY그래픽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6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설립일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법인설립일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1990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년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월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20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일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(1997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년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7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월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7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06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기   술   인  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력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40 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latin typeface="+mn-lt"/>
                          <a:ea typeface="HY그래픽" pitchFamily="18" charset="-127"/>
                        </a:rPr>
                        <a:t>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0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18"/>
          <p:cNvSpPr>
            <a:spLocks noChangeArrowheads="1"/>
          </p:cNvSpPr>
          <p:nvPr/>
        </p:nvSpPr>
        <p:spPr bwMode="auto">
          <a:xfrm>
            <a:off x="228600" y="995363"/>
            <a:ext cx="4414838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4583" name="Picture 119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4585" name="AutoShape 125"/>
          <p:cNvSpPr>
            <a:spLocks noChangeArrowheads="1"/>
          </p:cNvSpPr>
          <p:nvPr/>
        </p:nvSpPr>
        <p:spPr bwMode="auto">
          <a:xfrm>
            <a:off x="1836738" y="1092200"/>
            <a:ext cx="6551612" cy="53292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4586" name="Picture 768" descr="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14935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AutoShape 773"/>
          <p:cNvSpPr>
            <a:spLocks noChangeArrowheads="1"/>
          </p:cNvSpPr>
          <p:nvPr/>
        </p:nvSpPr>
        <p:spPr bwMode="auto">
          <a:xfrm>
            <a:off x="684213" y="1916113"/>
            <a:ext cx="863600" cy="44640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983" name="Rectangle 775"/>
          <p:cNvSpPr>
            <a:spLocks noChangeArrowheads="1"/>
          </p:cNvSpPr>
          <p:nvPr/>
        </p:nvSpPr>
        <p:spPr bwMode="auto">
          <a:xfrm rot="5400000">
            <a:off x="75406" y="2853532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CC33"/>
                </a:solidFill>
                <a:latin typeface="굴림" charset="-127"/>
                <a:ea typeface="굴림" charset="-127"/>
              </a:rPr>
              <a:t>Civil Business Field</a:t>
            </a:r>
          </a:p>
        </p:txBody>
      </p:sp>
      <p:sp>
        <p:nvSpPr>
          <p:cNvPr id="24589" name="AutoShape 776"/>
          <p:cNvSpPr>
            <a:spLocks noChangeArrowheads="1"/>
          </p:cNvSpPr>
          <p:nvPr/>
        </p:nvSpPr>
        <p:spPr bwMode="auto">
          <a:xfrm>
            <a:off x="684213" y="1141413"/>
            <a:ext cx="849312" cy="658812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17"/>
          <p:cNvSpPr>
            <a:spLocks noChangeArrowheads="1"/>
          </p:cNvSpPr>
          <p:nvPr/>
        </p:nvSpPr>
        <p:spPr bwMode="auto">
          <a:xfrm>
            <a:off x="36513" y="549275"/>
            <a:ext cx="47513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엔지니어링 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분야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관급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57822"/>
              </p:ext>
            </p:extLst>
          </p:nvPr>
        </p:nvGraphicFramePr>
        <p:xfrm>
          <a:off x="2241997" y="1214422"/>
          <a:ext cx="5714379" cy="5072096"/>
        </p:xfrm>
        <a:graphic>
          <a:graphicData uri="http://schemas.openxmlformats.org/drawingml/2006/table">
            <a:tbl>
              <a:tblPr/>
              <a:tblGrid>
                <a:gridCol w="3856991"/>
                <a:gridCol w="1126597"/>
                <a:gridCol w="730791"/>
              </a:tblGrid>
              <a:tr h="317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어모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감문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대신 일원 배수관 부설공사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구성면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송죽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행지밭골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배수로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조마면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강곡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강바대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세천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자산 감호동 쉼터조성공사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양지소하천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체육시설 및 스포츠타운 시설물 등 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신음동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상공회의소 뒤 도로개설공사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유가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음동지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보수공사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현풍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대동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그라우팅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보수공사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가창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상원리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전평지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보수공사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지례면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도곡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성주골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배수로 정비공사외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논공 노이리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금포천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호안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다사 서재리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보성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~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화진금봉아파트간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도시계획도로 개설공사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하천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소하천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시설물 긴급보수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아포읍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인리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농로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소교량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설치공사외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45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0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9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83" grpId="0" autoUpdateAnimBg="0"/>
      <p:bldP spid="1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23850" y="1762125"/>
            <a:ext cx="2808288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8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79413" y="2644775"/>
            <a:ext cx="194468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79413" y="2932113"/>
            <a:ext cx="1150937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부대토목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207963" y="1609725"/>
            <a:ext cx="24907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200" dirty="0">
                <a:latin typeface="굴림" charset="-127"/>
                <a:ea typeface="굴림" charset="-127"/>
              </a:rPr>
              <a:t> </a:t>
            </a:r>
            <a:r>
              <a:rPr kumimoji="0" lang="ko-KR" altLang="en-US" sz="1200" dirty="0">
                <a:latin typeface="굴림" charset="-127"/>
                <a:ea typeface="굴림" charset="-127"/>
              </a:rPr>
              <a:t>토목분야 </a:t>
            </a:r>
            <a:r>
              <a:rPr kumimoji="0" lang="en-US" altLang="ko-KR" sz="1200" dirty="0">
                <a:latin typeface="굴림" charset="-127"/>
                <a:ea typeface="굴림" charset="-127"/>
              </a:rPr>
              <a:t>(</a:t>
            </a:r>
            <a:r>
              <a:rPr kumimoji="0" lang="ko-KR" altLang="en-US" sz="1200" dirty="0">
                <a:latin typeface="굴림" charset="-127"/>
                <a:ea typeface="굴림" charset="-127"/>
              </a:rPr>
              <a:t>부대토목</a:t>
            </a:r>
            <a:r>
              <a:rPr kumimoji="0" lang="en-US" altLang="ko-KR" sz="1200" dirty="0">
                <a:latin typeface="굴림" charset="-127"/>
                <a:ea typeface="굴림" charset="-127"/>
              </a:rPr>
              <a:t>)</a:t>
            </a:r>
            <a:endParaRPr kumimoji="0" lang="ko-KR" altLang="en-US" sz="1200" dirty="0">
              <a:latin typeface="굴림" charset="-127"/>
              <a:ea typeface="굴림" charset="-127"/>
            </a:endParaRPr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393700" y="2643188"/>
            <a:ext cx="230505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Appurtenant Engineering</a:t>
            </a:r>
          </a:p>
        </p:txBody>
      </p:sp>
      <p:pic>
        <p:nvPicPr>
          <p:cNvPr id="31751" name="Picture 17" descr="제목 없음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8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1216025" y="115888"/>
            <a:ext cx="6481763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>
                <a:latin typeface="굴림" charset="-127"/>
                <a:ea typeface="굴림" charset="-127"/>
              </a:rPr>
              <a:t>s engineering service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288" y="3592513"/>
            <a:ext cx="1944687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5288" y="3879850"/>
            <a:ext cx="115093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조경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09575" y="3590925"/>
            <a:ext cx="230505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0525" y="4495812"/>
            <a:ext cx="194468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90525" y="4783150"/>
            <a:ext cx="1150938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측량사업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8596" y="4429132"/>
            <a:ext cx="230505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 dirty="0" err="1">
                <a:solidFill>
                  <a:srgbClr val="009999"/>
                </a:solidFill>
                <a:latin typeface="굴림" charset="-127"/>
                <a:ea typeface="굴림" charset="-127"/>
              </a:rPr>
              <a:t>Sureying</a:t>
            </a:r>
            <a:endParaRPr kumimoji="0" lang="en-US" altLang="ko-KR" sz="1600" dirty="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4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autoUpdateAnimBg="0"/>
      <p:bldP spid="115721" grpId="0" autoUpdateAnimBg="0"/>
      <p:bldP spid="115725" grpId="0" autoUpdateAnimBg="0"/>
      <p:bldP spid="115728" grpId="0" autoUpdateAnimBg="0"/>
      <p:bldP spid="115733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66987"/>
              </p:ext>
            </p:extLst>
          </p:nvPr>
        </p:nvGraphicFramePr>
        <p:xfrm>
          <a:off x="2119200" y="1643052"/>
          <a:ext cx="5909184" cy="4450241"/>
        </p:xfrm>
        <a:graphic>
          <a:graphicData uri="http://schemas.openxmlformats.org/drawingml/2006/table">
            <a:tbl>
              <a:tblPr/>
              <a:tblGrid>
                <a:gridCol w="3820952"/>
                <a:gridCol w="1373852"/>
                <a:gridCol w="714380"/>
              </a:tblGrid>
              <a:tr h="337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중동희망지구 주택재건축정비사업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달성군 판매시설 신축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효목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 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 주택재건축정비사업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상지엔지니어링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도원건축사사무소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서대구지구재개발정비사업에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따른 도시계획도로실시계획인가 및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정비기반시설 공사비산출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서대구지구재개발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동부정류장 개발사업에 따른 도시계획도로 및 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㈜대동개발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두산동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15-3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연립주택 건립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(1~3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단지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 따른 설계용역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㈜호텔수성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침산삼익아파트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소규모재건축사업 설계용역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포항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펜타시티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A5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블럭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신축공사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위드건축사사무소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수성동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225-2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공동주택건립에 따른 도시계획도로 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캐이씨엘수성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KT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범어빌딩 개발사업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단우에이앤에이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고성동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도시계획시설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사업 시행자지정 및 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고성더하우스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성주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선남면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선원리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연립주택 건립 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대성이앤시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83366"/>
              </p:ext>
            </p:extLst>
          </p:nvPr>
        </p:nvGraphicFramePr>
        <p:xfrm>
          <a:off x="2119200" y="1643051"/>
          <a:ext cx="5909184" cy="4536135"/>
        </p:xfrm>
        <a:graphic>
          <a:graphicData uri="http://schemas.openxmlformats.org/drawingml/2006/table">
            <a:tbl>
              <a:tblPr/>
              <a:tblGrid>
                <a:gridCol w="3820952"/>
                <a:gridCol w="1373852"/>
                <a:gridCol w="714380"/>
              </a:tblGrid>
              <a:tr h="335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구미소방서 이전신축사업 기본 및 실시설계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예스건축사사무소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복현동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럭키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차 아파트 소규모주택재건축정비사업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아포읍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송천리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개발사업 신축 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미솔산업개발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9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통학로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개설에 따른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대구엠비씨부지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복합개발피에프브이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씨케이디앤씨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지구단위계획 및 도시계획도로 변경 준공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범어현대지역주택조합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다원시스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완성차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시험선 구축사업에 따른 진입도로 설계변경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다원시스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달성군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천내천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보도육교 설계 및 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주택재개발정비사업 정비기반시설의 설치 및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공사비 산출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 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동자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지구 주택재개발 정비사업에 따른 토목변경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신암</a:t>
                      </a:r>
                      <a:r>
                        <a:rPr lang="en-US" altLang="ko-KR" sz="800" dirty="0" smtClean="0"/>
                        <a:t>9 </a:t>
                      </a:r>
                      <a:r>
                        <a:rPr lang="ko-KR" altLang="en-US" sz="800" dirty="0" smtClean="0"/>
                        <a:t>재정비사업 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㈜대도건축사사무소</a:t>
                      </a:r>
                      <a:endParaRPr lang="ko-KR" altLang="en-US" sz="800" dirty="0" smtClean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대구 동자</a:t>
                      </a:r>
                      <a:r>
                        <a:rPr lang="en-US" altLang="ko-KR" sz="800" dirty="0" smtClean="0"/>
                        <a:t>02</a:t>
                      </a:r>
                      <a:r>
                        <a:rPr lang="ko-KR" altLang="en-US" sz="800" dirty="0" smtClean="0"/>
                        <a:t>지구 주택재개발 정비사업에 따른 실시계획인가 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동자</a:t>
                      </a:r>
                      <a:r>
                        <a:rPr lang="en-US" altLang="ko-KR" sz="800" dirty="0" smtClean="0"/>
                        <a:t>02</a:t>
                      </a:r>
                      <a:r>
                        <a:rPr lang="ko-KR" altLang="en-US" sz="800" dirty="0" smtClean="0"/>
                        <a:t>지구 </a:t>
                      </a:r>
                      <a:endParaRPr lang="en-US" altLang="ko-KR" sz="8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주택재개발정비사업조합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01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노원동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가 </a:t>
                      </a:r>
                      <a:r>
                        <a:rPr lang="en-US" altLang="ko-KR" sz="800" dirty="0" smtClean="0"/>
                        <a:t>228</a:t>
                      </a:r>
                      <a:r>
                        <a:rPr lang="ko-KR" altLang="en-US" sz="800" dirty="0" smtClean="0"/>
                        <a:t>일원 주거복합 신축공사에 따른 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주식회사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err="1" smtClean="0"/>
                        <a:t>엠엘코리아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7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45574"/>
              </p:ext>
            </p:extLst>
          </p:nvPr>
        </p:nvGraphicFramePr>
        <p:xfrm>
          <a:off x="2119200" y="1643051"/>
          <a:ext cx="5909184" cy="4539599"/>
        </p:xfrm>
        <a:graphic>
          <a:graphicData uri="http://schemas.openxmlformats.org/drawingml/2006/table">
            <a:tbl>
              <a:tblPr/>
              <a:tblGrid>
                <a:gridCol w="3820952"/>
                <a:gridCol w="1373852"/>
                <a:gridCol w="714380"/>
              </a:tblGrid>
              <a:tr h="342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1095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칠곡군 금호리 산</a:t>
                      </a:r>
                      <a:r>
                        <a:rPr lang="en-US" altLang="ko-KR" sz="800" dirty="0" smtClean="0"/>
                        <a:t>6-5 </a:t>
                      </a:r>
                      <a:r>
                        <a:rPr lang="ko-KR" altLang="en-US" sz="800" dirty="0" smtClean="0"/>
                        <a:t>창고시설 인허가 토목설계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㈜진성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70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기산면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죽전리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339-3</a:t>
                      </a:r>
                      <a:r>
                        <a:rPr lang="ko-KR" altLang="en-US" sz="800" dirty="0" smtClean="0"/>
                        <a:t>번지일원 자동차관련시설 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err="1" smtClean="0"/>
                        <a:t>진오토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8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 용두지구 파동우체국 신축공사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칠곡군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북삼읍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인평리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320-1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설계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북삼농업협동조합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칠곡군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북삼읍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인평리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323-1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 설계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북삼농업협동조합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5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성산리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개발행위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㈜공단건설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성산리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번지외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연립주택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공동주택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신축공사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㈜공단건설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I-WISH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주거복합공사에 따른 설계용역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부대토목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㈜대도건축사사무소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에이엔씨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보성운곡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상주양정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귀농귀촌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공공주택사업 설계용역 중 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포스코에이앤씨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9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성주읍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용산리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1101</a:t>
                      </a:r>
                      <a:r>
                        <a:rPr lang="ko-KR" altLang="en-US" sz="800" dirty="0" err="1" smtClean="0"/>
                        <a:t>번지외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2</a:t>
                      </a:r>
                      <a:r>
                        <a:rPr lang="ko-KR" altLang="en-US" sz="800" dirty="0" smtClean="0"/>
                        <a:t>필지 공장신축 설계용역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㈜우수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9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반월당사랑마을가로주택정비사업</a:t>
                      </a:r>
                      <a:r>
                        <a:rPr lang="ko-KR" altLang="en-US" sz="800" dirty="0" smtClean="0"/>
                        <a:t> 토목설계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반월당 사랑마을 가로주택정비사업조합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61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만촌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동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수성</a:t>
                      </a:r>
                      <a:r>
                        <a:rPr lang="en-US" altLang="ko-KR" sz="800" dirty="0" smtClean="0"/>
                        <a:t>32</a:t>
                      </a:r>
                      <a:r>
                        <a:rPr lang="ko-KR" altLang="en-US" sz="800" dirty="0" smtClean="0"/>
                        <a:t>구역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주택재개발정비사업에 따른 정비기반시설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도로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설계</a:t>
                      </a:r>
                      <a:endParaRPr lang="en-US" altLang="ko-KR" sz="800" dirty="0" smtClean="0"/>
                    </a:p>
                    <a:p>
                      <a:r>
                        <a:rPr lang="en-US" altLang="ko-KR" sz="800" dirty="0" smtClean="0"/>
                        <a:t>·</a:t>
                      </a:r>
                      <a:r>
                        <a:rPr lang="ko-KR" altLang="en-US" sz="800" dirty="0" smtClean="0"/>
                        <a:t>공공하수도 설치허가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err="1" smtClean="0"/>
                        <a:t>만촌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동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수성</a:t>
                      </a:r>
                      <a:r>
                        <a:rPr lang="en-US" altLang="ko-KR" sz="800" dirty="0" smtClean="0"/>
                        <a:t>32</a:t>
                      </a:r>
                      <a:r>
                        <a:rPr lang="ko-KR" altLang="en-US" sz="800" dirty="0" smtClean="0"/>
                        <a:t>구역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주택재개발정비사업조합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2248"/>
              </p:ext>
            </p:extLst>
          </p:nvPr>
        </p:nvGraphicFramePr>
        <p:xfrm>
          <a:off x="2119200" y="1643051"/>
          <a:ext cx="5909184" cy="4540374"/>
        </p:xfrm>
        <a:graphic>
          <a:graphicData uri="http://schemas.openxmlformats.org/drawingml/2006/table">
            <a:tbl>
              <a:tblPr/>
              <a:tblGrid>
                <a:gridCol w="3820952"/>
                <a:gridCol w="1373852"/>
                <a:gridCol w="714380"/>
              </a:tblGrid>
              <a:tr h="331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19096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대구광역시 남부정류장 </a:t>
                      </a:r>
                      <a:r>
                        <a:rPr lang="ko-KR" altLang="en-US" sz="800" dirty="0" err="1" smtClean="0"/>
                        <a:t>후적지</a:t>
                      </a:r>
                      <a:r>
                        <a:rPr lang="ko-KR" altLang="en-US" sz="800" dirty="0" smtClean="0"/>
                        <a:t> 지구단위계획 수립 및 지하철연결통로</a:t>
                      </a:r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smtClean="0"/>
                        <a:t>식 </a:t>
                      </a:r>
                      <a:endParaRPr lang="en-US" altLang="ko-KR" sz="800" dirty="0" smtClean="0"/>
                    </a:p>
                    <a:p>
                      <a:r>
                        <a:rPr lang="ko-KR" altLang="en-US" sz="800" dirty="0" smtClean="0"/>
                        <a:t>설치계획 수립에 따른 토목설계 등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티에스티홀딩스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14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달자</a:t>
                      </a:r>
                      <a:r>
                        <a:rPr lang="en-US" altLang="ko-KR" sz="800" dirty="0" smtClean="0"/>
                        <a:t>01</a:t>
                      </a:r>
                      <a:r>
                        <a:rPr lang="ko-KR" altLang="en-US" sz="800" dirty="0" smtClean="0"/>
                        <a:t>지구 주택재건축정비사업에 따른 기반시설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도로</a:t>
                      </a:r>
                      <a:r>
                        <a:rPr lang="en-US" altLang="ko-KR" sz="800" dirty="0" smtClean="0"/>
                        <a:t>) </a:t>
                      </a:r>
                      <a:r>
                        <a:rPr lang="ko-KR" altLang="en-US" sz="800" dirty="0" smtClean="0"/>
                        <a:t>실시계획인가 등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달자</a:t>
                      </a:r>
                      <a:r>
                        <a:rPr lang="en-US" altLang="ko-KR" sz="800" dirty="0" smtClean="0"/>
                        <a:t>01</a:t>
                      </a:r>
                      <a:r>
                        <a:rPr lang="ko-KR" altLang="en-US" sz="800" dirty="0" smtClean="0"/>
                        <a:t>지구 </a:t>
                      </a:r>
                      <a:endParaRPr lang="en-US" altLang="ko-KR" sz="8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주택재건축정비사업조합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장애인희망드림센터 건립공사 기본 및 실시설계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공동주택건립에 따른 무상귀속협의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동광하우징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수성알파시티청아람 아파트 변경설계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3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안심뉴타운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행복주택건립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3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범어우방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차아파트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주택재건축사업 정비기반시설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공공하수도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및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국공유지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협의 등 관련업무일체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범어우방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차아파트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주택재건축정비사업조합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63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반월당행복마을가로주택정비사업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무상귀속협의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범어우방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차아파트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주택재건축정비사업조합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41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범어동</a:t>
                      </a:r>
                      <a:r>
                        <a:rPr lang="ko-KR" altLang="en-US" sz="800" dirty="0" smtClean="0"/>
                        <a:t> 주거복합공사에 따른 도시계획시설 실시계획인가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㈜동화건설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41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팔달동</a:t>
                      </a:r>
                      <a:r>
                        <a:rPr lang="ko-KR" altLang="en-US" sz="800" dirty="0" smtClean="0"/>
                        <a:t> 주택재건축 정비사업 신축에 따른 무상귀속협의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err="1" smtClean="0"/>
                        <a:t>팔달동주택재건축정비조합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47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달성군 </a:t>
                      </a:r>
                      <a:r>
                        <a:rPr lang="ko-KR" altLang="en-US" sz="800" dirty="0" err="1" smtClean="0"/>
                        <a:t>화원읍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명곡리</a:t>
                      </a:r>
                      <a:r>
                        <a:rPr lang="ko-KR" altLang="en-US" sz="800" dirty="0" smtClean="0"/>
                        <a:t> 주거복합공사에 따른 도시계획도로 실시계획인가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㈜동화건설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88119"/>
              </p:ext>
            </p:extLst>
          </p:nvPr>
        </p:nvGraphicFramePr>
        <p:xfrm>
          <a:off x="2119200" y="1643050"/>
          <a:ext cx="5909184" cy="4539600"/>
        </p:xfrm>
        <a:graphic>
          <a:graphicData uri="http://schemas.openxmlformats.org/drawingml/2006/table">
            <a:tbl>
              <a:tblPr/>
              <a:tblGrid>
                <a:gridCol w="3820952"/>
                <a:gridCol w="1373852"/>
                <a:gridCol w="714380"/>
              </a:tblGrid>
              <a:tr h="308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</a:t>
                      </a:r>
                      <a:r>
                        <a:rPr lang="ko-KR" altLang="en-US" sz="800" b="1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명</a:t>
                      </a:r>
                      <a:endParaRPr lang="ko-KR" altLang="en-US" sz="800" b="1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08305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안동시 </a:t>
                      </a:r>
                      <a:r>
                        <a:rPr lang="ko-KR" altLang="en-US" sz="800" dirty="0" err="1" smtClean="0"/>
                        <a:t>수상동</a:t>
                      </a:r>
                      <a:r>
                        <a:rPr lang="ko-KR" altLang="en-US" sz="800" dirty="0" smtClean="0"/>
                        <a:t> 공동주택 주변 도시계획도로 실시계획인가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변경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중용개발주식회사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05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부산진구 </a:t>
                      </a:r>
                      <a:r>
                        <a:rPr lang="ko-KR" altLang="en-US" sz="800" dirty="0" err="1" smtClean="0"/>
                        <a:t>범천동</a:t>
                      </a:r>
                      <a:r>
                        <a:rPr lang="ko-KR" altLang="en-US" sz="800" dirty="0" smtClean="0"/>
                        <a:t> 오피스텔 신축공사 설계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토목설계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0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안동시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수상동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주변 도시계획도로 실시계획인가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중용개발주식회사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0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건립에 따른 설계 변경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05">
                <a:tc>
                  <a:txBody>
                    <a:bodyPr/>
                    <a:lstStyle/>
                    <a:p>
                      <a:r>
                        <a:rPr lang="ko-KR" altLang="en-US" sz="800" dirty="0" err="1" smtClean="0"/>
                        <a:t>아포읍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송천리</a:t>
                      </a:r>
                      <a:r>
                        <a:rPr lang="en-US" altLang="ko-KR" sz="800" dirty="0" smtClean="0"/>
                        <a:t>(1</a:t>
                      </a:r>
                      <a:r>
                        <a:rPr lang="ko-KR" altLang="en-US" sz="800" dirty="0" smtClean="0"/>
                        <a:t>단지</a:t>
                      </a:r>
                      <a:r>
                        <a:rPr lang="en-US" altLang="ko-KR" sz="800" dirty="0" smtClean="0"/>
                        <a:t>) </a:t>
                      </a:r>
                      <a:r>
                        <a:rPr lang="ko-KR" altLang="en-US" sz="800" dirty="0" smtClean="0"/>
                        <a:t>임대아파트 건설공사에 따른 토석채취허가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주식회사 </a:t>
                      </a:r>
                      <a:r>
                        <a:rPr lang="ko-KR" altLang="en-US" sz="800" dirty="0" err="1" smtClean="0"/>
                        <a:t>신태양건설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죽전</a:t>
                      </a:r>
                      <a:r>
                        <a:rPr lang="en-US" altLang="ko-KR" sz="800" dirty="0" smtClean="0"/>
                        <a:t>3</a:t>
                      </a:r>
                      <a:r>
                        <a:rPr lang="ko-KR" altLang="en-US" sz="800" dirty="0" smtClean="0"/>
                        <a:t>구역 주택재건축 정비사업 신축공사에 따른 설계</a:t>
                      </a:r>
                      <a:endParaRPr lang="ko-KR" altLang="en-US" sz="800" dirty="0"/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smtClean="0"/>
                        <a:t>㈜대도건축사사무소</a:t>
                      </a:r>
                    </a:p>
                    <a:p>
                      <a:pPr algn="ctr"/>
                      <a:r>
                        <a:rPr lang="ko-KR" altLang="en-US" sz="800" smtClean="0"/>
                        <a:t>㈜종합건축사사무소남양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서봉덕 주택재개발사업 시행인가를 위한 정비기반시설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설계 및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대지측량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서봉덕주택재개발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수성알파시티 스마트비즈니스센터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동도초등학교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후관동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개축공사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1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남자현 기념관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건립공사에따른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대덕면사무소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덕곡동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다세대주택 신축에 따른 부대토목설계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서진건설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밀양시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내이동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도시계획도로 실시계획인가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247"/>
              </p:ext>
            </p:extLst>
          </p:nvPr>
        </p:nvGraphicFramePr>
        <p:xfrm>
          <a:off x="2123728" y="1643050"/>
          <a:ext cx="5909184" cy="4450251"/>
        </p:xfrm>
        <a:graphic>
          <a:graphicData uri="http://schemas.openxmlformats.org/drawingml/2006/table">
            <a:tbl>
              <a:tblPr/>
              <a:tblGrid>
                <a:gridCol w="3766044"/>
                <a:gridCol w="1428760"/>
                <a:gridCol w="714380"/>
              </a:tblGrid>
              <a:tr h="34232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단주리도시계획도로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실시계획인가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개발행위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허가 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㈜다원시스 완성차 시험선 구축사업에 따른 산지복구설계용역 및 설계변경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주식회사다원시스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성서 첨단산업 플랫폼 건립공사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도남동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영풍축산영농조합법인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기능복합형 북구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청소년문화의집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건립공사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대구대표도서관 건립공사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부대토목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더미르건축사사무소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대구국가산업단지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A2-1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블럭 대방노블랜드 신축공사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㈜세종건축사사무소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신천동 근린생활시설 및 오피스텔 신축공사에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 신세계건축㈜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삼성캠퍼스 공공기숙사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신축공사에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기단건축사사무소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동부시장 재개발 주거복합 빌딩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㈜건축사사무소도시건축이엔씨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신천동 오피스텔 도시계획도로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㈜건축사사무소 신세계건축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2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㈜화인종합건축사사무소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4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215745"/>
              </p:ext>
            </p:extLst>
          </p:nvPr>
        </p:nvGraphicFramePr>
        <p:xfrm>
          <a:off x="2123728" y="1643048"/>
          <a:ext cx="5909184" cy="4522256"/>
        </p:xfrm>
        <a:graphic>
          <a:graphicData uri="http://schemas.openxmlformats.org/drawingml/2006/table">
            <a:tbl>
              <a:tblPr/>
              <a:tblGrid>
                <a:gridCol w="3766044"/>
                <a:gridCol w="1428760"/>
                <a:gridCol w="714380"/>
              </a:tblGrid>
              <a:tr h="28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 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연립주택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스마일씨앤디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연립주택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스마일씨앤디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연립주택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디와이홀딩스㈜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중동 공동주택 건립에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도로실시계획인가등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㈜우성이앤씨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중동 공동주택 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770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골프연습장 신축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㈜제이씨컴퍼니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경북생강출하조절센터 기본설계 및 개발 관련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컨설팅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안동농업협동조합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조합장 권순협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야사동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한신휴플러스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도시계획도로 및 완충녹지 준공도서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그린하우징㈜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번지일원 기업형임대주택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1,2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기반시설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미솔산업개발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장애인형국민체육센터 건립공사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동우이앤씨건축사사무소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수성용두지구 주택재개발 정비사업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동우이앤씨건축사사무소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124-1)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지엘산업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봉덕동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새길지구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매곡리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317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번지외 송은푸른숲 연립주택 신축 신청인 변경 및 준공도서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지움씨엔씨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07250"/>
              </p:ext>
            </p:extLst>
          </p:nvPr>
        </p:nvGraphicFramePr>
        <p:xfrm>
          <a:off x="2123728" y="1714488"/>
          <a:ext cx="5909184" cy="4500592"/>
        </p:xfrm>
        <a:graphic>
          <a:graphicData uri="http://schemas.openxmlformats.org/drawingml/2006/table">
            <a:tbl>
              <a:tblPr/>
              <a:tblGrid>
                <a:gridCol w="3766044"/>
                <a:gridCol w="1335302"/>
                <a:gridCol w="807838"/>
              </a:tblGrid>
              <a:tr h="281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FC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클럽하우스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체육공원 조성계획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토목기본설계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체육회관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㈜현대건축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체육공원 조성계획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토목기본설계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㈜현대건축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유가 금리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2-6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개부지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설계변명 및 준공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에스엠건설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건천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주유소 노후주유시설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돋움건축사사무소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도시계획시설 실시계획인가 도서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정비기반시설 공사비산출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국공유지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무상양도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협의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봉덕동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새길지구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주택재건축정비사업조합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봉화구시장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활성화센터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 서로가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부대토목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건축사사무소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신명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신라섬유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취수관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복구공사 설계 변경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신라섬유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경상북도 동해안발전본부 청사건립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41-1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연립주택건립에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스마일씨앤디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칠곡군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가산면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학하리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토목 변경 및 준공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쌍둥이산업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경북관광고등학교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조리실습동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증축공사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서재 아이위시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아파트 무상귀속 협의 서재 아이위시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무상귀속 협의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㈜동화주택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59"/>
          <p:cNvSpPr>
            <a:spLocks noChangeArrowheads="1"/>
          </p:cNvSpPr>
          <p:nvPr/>
        </p:nvSpPr>
        <p:spPr bwMode="auto">
          <a:xfrm>
            <a:off x="323528" y="2420938"/>
            <a:ext cx="6681788" cy="3960812"/>
          </a:xfrm>
          <a:custGeom>
            <a:avLst/>
            <a:gdLst>
              <a:gd name="T0" fmla="*/ 0 w 3990"/>
              <a:gd name="T1" fmla="*/ 2147483647 h 3060"/>
              <a:gd name="T2" fmla="*/ 2147483647 w 3990"/>
              <a:gd name="T3" fmla="*/ 2147483647 h 3060"/>
              <a:gd name="T4" fmla="*/ 2147483647 w 3990"/>
              <a:gd name="T5" fmla="*/ 2147483647 h 3060"/>
              <a:gd name="T6" fmla="*/ 2147483647 w 3990"/>
              <a:gd name="T7" fmla="*/ 2147483647 h 3060"/>
              <a:gd name="T8" fmla="*/ 2147483647 w 3990"/>
              <a:gd name="T9" fmla="*/ 2147483647 h 3060"/>
              <a:gd name="T10" fmla="*/ 2147483647 w 3990"/>
              <a:gd name="T11" fmla="*/ 2147483647 h 3060"/>
              <a:gd name="T12" fmla="*/ 2147483647 w 3990"/>
              <a:gd name="T13" fmla="*/ 2147483647 h 3060"/>
              <a:gd name="T14" fmla="*/ 2147483647 w 3990"/>
              <a:gd name="T15" fmla="*/ 2147483647 h 3060"/>
              <a:gd name="T16" fmla="*/ 2147483647 w 3990"/>
              <a:gd name="T17" fmla="*/ 2147483647 h 3060"/>
              <a:gd name="T18" fmla="*/ 2147483647 w 3990"/>
              <a:gd name="T19" fmla="*/ 2147483647 h 3060"/>
              <a:gd name="T20" fmla="*/ 2147483647 w 3990"/>
              <a:gd name="T21" fmla="*/ 2147483647 h 3060"/>
              <a:gd name="T22" fmla="*/ 2147483647 w 3990"/>
              <a:gd name="T23" fmla="*/ 2147483647 h 3060"/>
              <a:gd name="T24" fmla="*/ 2147483647 w 3990"/>
              <a:gd name="T25" fmla="*/ 2147483647 h 3060"/>
              <a:gd name="T26" fmla="*/ 2147483647 w 3990"/>
              <a:gd name="T27" fmla="*/ 2147483647 h 3060"/>
              <a:gd name="T28" fmla="*/ 2147483647 w 3990"/>
              <a:gd name="T29" fmla="*/ 2147483647 h 3060"/>
              <a:gd name="T30" fmla="*/ 2147483647 w 3990"/>
              <a:gd name="T31" fmla="*/ 2147483647 h 3060"/>
              <a:gd name="T32" fmla="*/ 2147483647 w 3990"/>
              <a:gd name="T33" fmla="*/ 0 h 3060"/>
              <a:gd name="T34" fmla="*/ 2147483647 w 3990"/>
              <a:gd name="T35" fmla="*/ 2147483647 h 3060"/>
              <a:gd name="T36" fmla="*/ 2147483647 w 3990"/>
              <a:gd name="T37" fmla="*/ 2147483647 h 3060"/>
              <a:gd name="T38" fmla="*/ 2147483647 w 3990"/>
              <a:gd name="T39" fmla="*/ 2147483647 h 3060"/>
              <a:gd name="T40" fmla="*/ 2147483647 w 3990"/>
              <a:gd name="T41" fmla="*/ 2147483647 h 3060"/>
              <a:gd name="T42" fmla="*/ 2147483647 w 3990"/>
              <a:gd name="T43" fmla="*/ 2147483647 h 3060"/>
              <a:gd name="T44" fmla="*/ 2147483647 w 3990"/>
              <a:gd name="T45" fmla="*/ 2147483647 h 3060"/>
              <a:gd name="T46" fmla="*/ 2147483647 w 3990"/>
              <a:gd name="T47" fmla="*/ 2147483647 h 3060"/>
              <a:gd name="T48" fmla="*/ 2147483647 w 3990"/>
              <a:gd name="T49" fmla="*/ 2147483647 h 3060"/>
              <a:gd name="T50" fmla="*/ 2147483647 w 3990"/>
              <a:gd name="T51" fmla="*/ 2147483647 h 3060"/>
              <a:gd name="T52" fmla="*/ 2147483647 w 3990"/>
              <a:gd name="T53" fmla="*/ 2147483647 h 3060"/>
              <a:gd name="T54" fmla="*/ 2147483647 w 3990"/>
              <a:gd name="T55" fmla="*/ 2147483647 h 3060"/>
              <a:gd name="T56" fmla="*/ 2147483647 w 3990"/>
              <a:gd name="T57" fmla="*/ 2147483647 h 3060"/>
              <a:gd name="T58" fmla="*/ 2147483647 w 3990"/>
              <a:gd name="T59" fmla="*/ 2147483647 h 3060"/>
              <a:gd name="T60" fmla="*/ 2147483647 w 3990"/>
              <a:gd name="T61" fmla="*/ 2147483647 h 30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990"/>
              <a:gd name="T94" fmla="*/ 0 h 3060"/>
              <a:gd name="T95" fmla="*/ 3990 w 3990"/>
              <a:gd name="T96" fmla="*/ 3060 h 306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990" h="3060">
                <a:moveTo>
                  <a:pt x="0" y="3036"/>
                </a:moveTo>
                <a:cubicBezTo>
                  <a:pt x="0" y="3036"/>
                  <a:pt x="3" y="3048"/>
                  <a:pt x="6" y="3060"/>
                </a:cubicBezTo>
                <a:cubicBezTo>
                  <a:pt x="6" y="3060"/>
                  <a:pt x="384" y="3030"/>
                  <a:pt x="384" y="3030"/>
                </a:cubicBezTo>
                <a:cubicBezTo>
                  <a:pt x="384" y="3030"/>
                  <a:pt x="756" y="2970"/>
                  <a:pt x="756" y="2970"/>
                </a:cubicBezTo>
                <a:cubicBezTo>
                  <a:pt x="756" y="2970"/>
                  <a:pt x="1098" y="2904"/>
                  <a:pt x="1098" y="2904"/>
                </a:cubicBezTo>
                <a:cubicBezTo>
                  <a:pt x="1098" y="2904"/>
                  <a:pt x="1452" y="2808"/>
                  <a:pt x="1452" y="2808"/>
                </a:cubicBezTo>
                <a:cubicBezTo>
                  <a:pt x="1452" y="2808"/>
                  <a:pt x="1902" y="2652"/>
                  <a:pt x="1902" y="2652"/>
                </a:cubicBezTo>
                <a:cubicBezTo>
                  <a:pt x="1902" y="2652"/>
                  <a:pt x="2268" y="2490"/>
                  <a:pt x="2268" y="2490"/>
                </a:cubicBezTo>
                <a:cubicBezTo>
                  <a:pt x="2268" y="2490"/>
                  <a:pt x="2538" y="2334"/>
                  <a:pt x="2538" y="2334"/>
                </a:cubicBezTo>
                <a:cubicBezTo>
                  <a:pt x="2538" y="2334"/>
                  <a:pt x="2832" y="2148"/>
                  <a:pt x="2832" y="2148"/>
                </a:cubicBezTo>
                <a:cubicBezTo>
                  <a:pt x="2832" y="2148"/>
                  <a:pt x="3009" y="2018"/>
                  <a:pt x="3108" y="1920"/>
                </a:cubicBezTo>
                <a:cubicBezTo>
                  <a:pt x="3207" y="1822"/>
                  <a:pt x="3340" y="1671"/>
                  <a:pt x="3426" y="1560"/>
                </a:cubicBezTo>
                <a:cubicBezTo>
                  <a:pt x="3512" y="1449"/>
                  <a:pt x="3615" y="1256"/>
                  <a:pt x="3615" y="1256"/>
                </a:cubicBezTo>
                <a:cubicBezTo>
                  <a:pt x="3615" y="1256"/>
                  <a:pt x="3777" y="866"/>
                  <a:pt x="3777" y="866"/>
                </a:cubicBezTo>
                <a:cubicBezTo>
                  <a:pt x="3777" y="866"/>
                  <a:pt x="3825" y="711"/>
                  <a:pt x="3858" y="552"/>
                </a:cubicBezTo>
                <a:cubicBezTo>
                  <a:pt x="3858" y="552"/>
                  <a:pt x="3924" y="573"/>
                  <a:pt x="3990" y="594"/>
                </a:cubicBezTo>
                <a:cubicBezTo>
                  <a:pt x="3990" y="594"/>
                  <a:pt x="3834" y="297"/>
                  <a:pt x="3678" y="0"/>
                </a:cubicBezTo>
                <a:cubicBezTo>
                  <a:pt x="3678" y="0"/>
                  <a:pt x="3477" y="282"/>
                  <a:pt x="3276" y="564"/>
                </a:cubicBezTo>
                <a:cubicBezTo>
                  <a:pt x="3276" y="564"/>
                  <a:pt x="3351" y="552"/>
                  <a:pt x="3426" y="540"/>
                </a:cubicBezTo>
                <a:cubicBezTo>
                  <a:pt x="3426" y="540"/>
                  <a:pt x="3366" y="846"/>
                  <a:pt x="3366" y="846"/>
                </a:cubicBezTo>
                <a:cubicBezTo>
                  <a:pt x="3366" y="846"/>
                  <a:pt x="3273" y="1142"/>
                  <a:pt x="3273" y="1142"/>
                </a:cubicBezTo>
                <a:cubicBezTo>
                  <a:pt x="3273" y="1142"/>
                  <a:pt x="3072" y="1536"/>
                  <a:pt x="3072" y="1536"/>
                </a:cubicBezTo>
                <a:cubicBezTo>
                  <a:pt x="3072" y="1536"/>
                  <a:pt x="2880" y="1806"/>
                  <a:pt x="2880" y="1806"/>
                </a:cubicBezTo>
                <a:cubicBezTo>
                  <a:pt x="2880" y="1806"/>
                  <a:pt x="2670" y="2028"/>
                  <a:pt x="2670" y="2028"/>
                </a:cubicBezTo>
                <a:cubicBezTo>
                  <a:pt x="2670" y="2028"/>
                  <a:pt x="2382" y="2244"/>
                  <a:pt x="2382" y="2244"/>
                </a:cubicBezTo>
                <a:cubicBezTo>
                  <a:pt x="2382" y="2244"/>
                  <a:pt x="2034" y="2466"/>
                  <a:pt x="2034" y="2466"/>
                </a:cubicBezTo>
                <a:cubicBezTo>
                  <a:pt x="2034" y="2466"/>
                  <a:pt x="1614" y="2670"/>
                  <a:pt x="1614" y="2670"/>
                </a:cubicBezTo>
                <a:cubicBezTo>
                  <a:pt x="1614" y="2670"/>
                  <a:pt x="1176" y="2826"/>
                  <a:pt x="1176" y="2826"/>
                </a:cubicBezTo>
                <a:cubicBezTo>
                  <a:pt x="1176" y="2826"/>
                  <a:pt x="876" y="2904"/>
                  <a:pt x="732" y="2934"/>
                </a:cubicBezTo>
                <a:cubicBezTo>
                  <a:pt x="588" y="2964"/>
                  <a:pt x="433" y="2989"/>
                  <a:pt x="312" y="3006"/>
                </a:cubicBezTo>
                <a:cubicBezTo>
                  <a:pt x="191" y="3023"/>
                  <a:pt x="70" y="3030"/>
                  <a:pt x="6" y="3036"/>
                </a:cubicBezTo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+mn-lt"/>
              <a:ea typeface="HY그래픽" pitchFamily="18" charset="-127"/>
            </a:endParaRPr>
          </a:p>
        </p:txBody>
      </p:sp>
      <p:sp>
        <p:nvSpPr>
          <p:cNvPr id="7171" name="Oval 60"/>
          <p:cNvSpPr>
            <a:spLocks noChangeArrowheads="1"/>
          </p:cNvSpPr>
          <p:nvPr/>
        </p:nvSpPr>
        <p:spPr bwMode="auto">
          <a:xfrm>
            <a:off x="6167443" y="3502025"/>
            <a:ext cx="144462" cy="1428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700">
              <a:ea typeface="HY그래픽" pitchFamily="18" charset="-127"/>
            </a:endParaRPr>
          </a:p>
        </p:txBody>
      </p:sp>
      <p:sp>
        <p:nvSpPr>
          <p:cNvPr id="7172" name="AutoShape 61"/>
          <p:cNvSpPr>
            <a:spLocks noChangeArrowheads="1"/>
          </p:cNvSpPr>
          <p:nvPr/>
        </p:nvSpPr>
        <p:spPr bwMode="auto">
          <a:xfrm>
            <a:off x="5131332" y="5013176"/>
            <a:ext cx="3388369" cy="1108436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700">
              <a:latin typeface="+mn-lt"/>
              <a:ea typeface="HY그래픽" pitchFamily="18" charset="-127"/>
            </a:endParaRPr>
          </a:p>
        </p:txBody>
      </p:sp>
      <p:sp>
        <p:nvSpPr>
          <p:cNvPr id="7173" name="AutoShape 62"/>
          <p:cNvSpPr>
            <a:spLocks noChangeArrowheads="1"/>
          </p:cNvSpPr>
          <p:nvPr/>
        </p:nvSpPr>
        <p:spPr bwMode="auto">
          <a:xfrm>
            <a:off x="559332" y="2357430"/>
            <a:ext cx="2857500" cy="1827945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700">
              <a:latin typeface="+mn-lt"/>
              <a:ea typeface="HY그래픽" pitchFamily="18" charset="-127"/>
            </a:endParaRPr>
          </a:p>
        </p:txBody>
      </p:sp>
      <p:sp>
        <p:nvSpPr>
          <p:cNvPr id="7174" name="AutoShape 63"/>
          <p:cNvSpPr>
            <a:spLocks noChangeArrowheads="1"/>
          </p:cNvSpPr>
          <p:nvPr/>
        </p:nvSpPr>
        <p:spPr bwMode="auto">
          <a:xfrm>
            <a:off x="559332" y="4286256"/>
            <a:ext cx="2857499" cy="1879048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700">
              <a:latin typeface="+mn-lt"/>
              <a:ea typeface="HY그래픽" pitchFamily="18" charset="-127"/>
            </a:endParaRPr>
          </a:p>
        </p:txBody>
      </p:sp>
      <p:cxnSp>
        <p:nvCxnSpPr>
          <p:cNvPr id="7175" name="AutoShape 64"/>
          <p:cNvCxnSpPr>
            <a:cxnSpLocks noChangeShapeType="1"/>
            <a:endCxn id="7172" idx="1"/>
          </p:cNvCxnSpPr>
          <p:nvPr/>
        </p:nvCxnSpPr>
        <p:spPr bwMode="auto">
          <a:xfrm flipV="1">
            <a:off x="3928007" y="5567394"/>
            <a:ext cx="1203325" cy="42832"/>
          </a:xfrm>
          <a:prstGeom prst="bentConnector3">
            <a:avLst>
              <a:gd name="adj1" fmla="val 50000"/>
            </a:avLst>
          </a:prstGeom>
          <a:ln w="19050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Oval 65"/>
          <p:cNvSpPr>
            <a:spLocks noChangeArrowheads="1"/>
          </p:cNvSpPr>
          <p:nvPr/>
        </p:nvSpPr>
        <p:spPr bwMode="auto">
          <a:xfrm>
            <a:off x="3809741" y="5551487"/>
            <a:ext cx="144462" cy="1428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700">
              <a:ea typeface="HY그래픽" pitchFamily="18" charset="-127"/>
            </a:endParaRPr>
          </a:p>
        </p:txBody>
      </p:sp>
      <p:cxnSp>
        <p:nvCxnSpPr>
          <p:cNvPr id="7177" name="AutoShape 66"/>
          <p:cNvCxnSpPr>
            <a:cxnSpLocks noChangeShapeType="1"/>
            <a:stCxn id="7178" idx="0"/>
          </p:cNvCxnSpPr>
          <p:nvPr/>
        </p:nvCxnSpPr>
        <p:spPr bwMode="auto">
          <a:xfrm rot="16200000" flipV="1">
            <a:off x="4286982" y="3710981"/>
            <a:ext cx="144858" cy="1885155"/>
          </a:xfrm>
          <a:prstGeom prst="bentConnector2">
            <a:avLst/>
          </a:prstGeom>
          <a:ln w="19050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Oval 67"/>
          <p:cNvSpPr>
            <a:spLocks noChangeArrowheads="1"/>
          </p:cNvSpPr>
          <p:nvPr/>
        </p:nvSpPr>
        <p:spPr bwMode="auto">
          <a:xfrm>
            <a:off x="5229757" y="4725988"/>
            <a:ext cx="144462" cy="1428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700">
              <a:ea typeface="HY그래픽" pitchFamily="18" charset="-127"/>
            </a:endParaRPr>
          </a:p>
        </p:txBody>
      </p:sp>
      <p:cxnSp>
        <p:nvCxnSpPr>
          <p:cNvPr id="7179" name="AutoShape 68"/>
          <p:cNvCxnSpPr>
            <a:cxnSpLocks noChangeShapeType="1"/>
            <a:stCxn id="7171" idx="2"/>
            <a:endCxn id="7173" idx="3"/>
          </p:cNvCxnSpPr>
          <p:nvPr/>
        </p:nvCxnSpPr>
        <p:spPr bwMode="auto">
          <a:xfrm rot="10800000">
            <a:off x="3416833" y="3271403"/>
            <a:ext cx="2750611" cy="302060"/>
          </a:xfrm>
          <a:prstGeom prst="bentConnector3">
            <a:avLst>
              <a:gd name="adj1" fmla="val 50000"/>
            </a:avLst>
          </a:prstGeom>
          <a:ln w="19050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 Box 69"/>
          <p:cNvSpPr txBox="1">
            <a:spLocks noChangeArrowheads="1"/>
          </p:cNvSpPr>
          <p:nvPr/>
        </p:nvSpPr>
        <p:spPr bwMode="auto">
          <a:xfrm>
            <a:off x="702180" y="2428868"/>
            <a:ext cx="2714652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2010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교통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조경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상하수도 등록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엔지니어링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   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       </a:t>
            </a:r>
            <a:r>
              <a:rPr lang="ko-KR" altLang="en-US" sz="900" dirty="0" err="1" smtClean="0">
                <a:latin typeface="+mn-lt"/>
                <a:ea typeface="HY그래픽" pitchFamily="18" charset="-127"/>
              </a:rPr>
              <a:t>방재관리대책대행자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 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등록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제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189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호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2015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건설기술용역업 등록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경북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-2-101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호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2015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측량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.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지적 등록 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엔지니어링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2016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교통영향평가 </a:t>
            </a:r>
            <a:r>
              <a:rPr lang="ko-KR" altLang="en-US" sz="900" dirty="0" err="1" smtClean="0">
                <a:latin typeface="+mn-lt"/>
                <a:ea typeface="HY그래픽" pitchFamily="18" charset="-127"/>
              </a:rPr>
              <a:t>대행자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 등록</a:t>
            </a: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2018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지하안전영향평가전문기관 등록</a:t>
            </a: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>
              <a:latin typeface="+mn-lt"/>
              <a:ea typeface="HY그래픽" pitchFamily="18" charset="-127"/>
            </a:endParaRPr>
          </a:p>
        </p:txBody>
      </p:sp>
      <p:sp>
        <p:nvSpPr>
          <p:cNvPr id="7181" name="Text Box 70"/>
          <p:cNvSpPr txBox="1">
            <a:spLocks noChangeArrowheads="1"/>
          </p:cNvSpPr>
          <p:nvPr/>
        </p:nvSpPr>
        <p:spPr bwMode="auto">
          <a:xfrm>
            <a:off x="5284873" y="5093651"/>
            <a:ext cx="3306836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1990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</a:t>
            </a:r>
            <a:r>
              <a:rPr lang="ko-KR" altLang="en-US" sz="900" dirty="0" err="1">
                <a:latin typeface="+mn-lt"/>
                <a:ea typeface="HY그래픽" pitchFamily="18" charset="-127"/>
              </a:rPr>
              <a:t>세진측량설계공사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 설립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대표 윤종현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1993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</a:t>
            </a:r>
            <a:r>
              <a:rPr lang="ko-KR" altLang="en-US" sz="900" dirty="0" err="1">
                <a:latin typeface="+mn-lt"/>
                <a:ea typeface="HY그래픽" pitchFamily="18" charset="-127"/>
              </a:rPr>
              <a:t>세진토목엔지니어링으로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 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상호변경</a:t>
            </a: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1997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㈜</a:t>
            </a:r>
            <a:r>
              <a:rPr lang="ko-KR" altLang="en-US" sz="900" dirty="0" err="1" smtClean="0">
                <a:latin typeface="+mn-lt"/>
                <a:ea typeface="HY그래픽" pitchFamily="18" charset="-127"/>
              </a:rPr>
              <a:t>세진건설엔지니어링법인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 설립 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o-KR" altLang="en-US" sz="900" dirty="0" smtClean="0">
                <a:latin typeface="+mn-lt"/>
                <a:ea typeface="HY그래픽" pitchFamily="18" charset="-127"/>
              </a:rPr>
              <a:t>        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대표이사 윤종현 취임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  <a:endParaRPr kumimoji="0" lang="en-GB" sz="900" b="0" dirty="0">
              <a:solidFill>
                <a:srgbClr val="000000"/>
              </a:solidFill>
              <a:latin typeface="+mn-lt"/>
              <a:ea typeface="HY그래픽" pitchFamily="18" charset="-127"/>
            </a:endParaRPr>
          </a:p>
        </p:txBody>
      </p:sp>
      <p:sp>
        <p:nvSpPr>
          <p:cNvPr id="7182" name="Text Box 71"/>
          <p:cNvSpPr txBox="1">
            <a:spLocks noChangeArrowheads="1"/>
          </p:cNvSpPr>
          <p:nvPr/>
        </p:nvSpPr>
        <p:spPr bwMode="auto">
          <a:xfrm>
            <a:off x="631311" y="4365104"/>
            <a:ext cx="2775822" cy="175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1998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일반측량업 등록</a:t>
            </a:r>
            <a:endParaRPr lang="en-US" altLang="ko-KR" sz="90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ko-KR" altLang="en-US" sz="90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ko-KR" altLang="en-US" sz="900" dirty="0">
                <a:latin typeface="+mn-lt"/>
                <a:ea typeface="HY그래픽" pitchFamily="18" charset="-127"/>
              </a:rPr>
              <a:t>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2001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엔지니어링활동주체신고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제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10-1094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호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  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신고분야 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– 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도로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.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공항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토질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.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지질</a:t>
            </a:r>
            <a:endParaRPr lang="en-US" altLang="ko-KR" sz="900" b="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b="0" dirty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 2004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공공측량업 등록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제 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06-05-1002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호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) </a:t>
            </a: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 2005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구조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, 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도시계획 등록 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(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엔지니어링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 smtClean="0">
                <a:latin typeface="+mn-lt"/>
                <a:ea typeface="HY그래픽" pitchFamily="18" charset="-127"/>
              </a:rPr>
              <a:t> 2006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년 ㈜</a:t>
            </a:r>
            <a:r>
              <a:rPr lang="ko-KR" altLang="en-US" sz="900" dirty="0" err="1" smtClean="0">
                <a:latin typeface="+mn-lt"/>
                <a:ea typeface="HY그래픽" pitchFamily="18" charset="-127"/>
              </a:rPr>
              <a:t>세진이엔씨로</a:t>
            </a:r>
            <a:r>
              <a:rPr lang="ko-KR" altLang="en-US" sz="900" dirty="0" smtClean="0">
                <a:latin typeface="+mn-lt"/>
                <a:ea typeface="HY그래픽" pitchFamily="18" charset="-127"/>
              </a:rPr>
              <a:t> 상호변경</a:t>
            </a: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ko-KR" sz="900" dirty="0" smtClean="0">
              <a:latin typeface="+mn-lt"/>
              <a:ea typeface="HY그래픽" pitchFamily="18" charset="-127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900" dirty="0">
                <a:latin typeface="+mn-lt"/>
                <a:ea typeface="HY그래픽" pitchFamily="18" charset="-127"/>
              </a:rPr>
              <a:t> 2009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년 수자원개발</a:t>
            </a:r>
            <a:r>
              <a:rPr lang="en-US" altLang="ko-KR" sz="900" dirty="0">
                <a:latin typeface="+mn-lt"/>
                <a:ea typeface="HY그래픽" pitchFamily="18" charset="-127"/>
              </a:rPr>
              <a:t>, (</a:t>
            </a:r>
            <a:r>
              <a:rPr lang="ko-KR" altLang="en-US" sz="900" dirty="0">
                <a:latin typeface="+mn-lt"/>
                <a:ea typeface="HY그래픽" pitchFamily="18" charset="-127"/>
              </a:rPr>
              <a:t>엔지니어링</a:t>
            </a:r>
            <a:r>
              <a:rPr lang="en-US" altLang="ko-KR" sz="900" dirty="0" smtClean="0">
                <a:latin typeface="+mn-lt"/>
                <a:ea typeface="HY그래픽" pitchFamily="18" charset="-127"/>
              </a:rPr>
              <a:t>)</a:t>
            </a:r>
            <a:endParaRPr lang="ko-KR" altLang="en-US" sz="900" b="0" dirty="0">
              <a:latin typeface="+mn-lt"/>
              <a:ea typeface="HY그래픽" pitchFamily="18" charset="-127"/>
            </a:endParaRPr>
          </a:p>
        </p:txBody>
      </p:sp>
      <p:sp>
        <p:nvSpPr>
          <p:cNvPr id="7183" name="Rectangle 73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Rectangle 76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5" name="AutoShape 78"/>
          <p:cNvSpPr>
            <a:spLocks noChangeArrowheads="1"/>
          </p:cNvSpPr>
          <p:nvPr/>
        </p:nvSpPr>
        <p:spPr bwMode="auto">
          <a:xfrm>
            <a:off x="310094" y="2276475"/>
            <a:ext cx="8642350" cy="4041775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sz="700">
              <a:latin typeface="+mn-lt"/>
              <a:ea typeface="HY그래픽" pitchFamily="18" charset="-127"/>
            </a:endParaRPr>
          </a:p>
        </p:txBody>
      </p:sp>
      <p:pic>
        <p:nvPicPr>
          <p:cNvPr id="7186" name="Picture 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80"/>
          <p:cNvSpPr>
            <a:spLocks noChangeArrowheads="1"/>
          </p:cNvSpPr>
          <p:nvPr/>
        </p:nvSpPr>
        <p:spPr bwMode="auto">
          <a:xfrm>
            <a:off x="685800" y="919163"/>
            <a:ext cx="37338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838200" y="461963"/>
            <a:ext cx="1981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i="1">
                <a:latin typeface="굴림체" pitchFamily="49" charset="-127"/>
                <a:ea typeface="굴림체" pitchFamily="49" charset="-127"/>
              </a:rPr>
              <a:t>회사연혁</a:t>
            </a:r>
          </a:p>
        </p:txBody>
      </p:sp>
      <p:pic>
        <p:nvPicPr>
          <p:cNvPr id="7189" name="Picture 82" descr="EMB000009a0021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83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7191" name="Text Box 108"/>
          <p:cNvSpPr txBox="1">
            <a:spLocks noChangeArrowheads="1"/>
          </p:cNvSpPr>
          <p:nvPr/>
        </p:nvSpPr>
        <p:spPr bwMode="auto">
          <a:xfrm>
            <a:off x="417513" y="996950"/>
            <a:ext cx="82581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500" dirty="0">
                <a:latin typeface="+mn-lt"/>
                <a:ea typeface="HY그래픽" pitchFamily="18" charset="-127"/>
              </a:rPr>
              <a:t> </a:t>
            </a:r>
            <a:r>
              <a:rPr lang="ko-KR" altLang="en-US" sz="1500" dirty="0">
                <a:solidFill>
                  <a:srgbClr val="003366"/>
                </a:solidFill>
                <a:latin typeface="+mn-lt"/>
                <a:ea typeface="HY그래픽" pitchFamily="18" charset="-127"/>
              </a:rPr>
              <a:t>등 </a:t>
            </a:r>
            <a:r>
              <a:rPr lang="ko-KR" altLang="en-US" sz="1500" dirty="0" err="1">
                <a:solidFill>
                  <a:srgbClr val="003366"/>
                </a:solidFill>
                <a:latin typeface="+mn-lt"/>
                <a:ea typeface="HY그래픽" pitchFamily="18" charset="-127"/>
              </a:rPr>
              <a:t>록</a:t>
            </a:r>
            <a:r>
              <a:rPr lang="ko-KR" altLang="en-US" sz="1500" dirty="0">
                <a:solidFill>
                  <a:srgbClr val="003366"/>
                </a:solidFill>
                <a:latin typeface="+mn-lt"/>
                <a:ea typeface="HY그래픽" pitchFamily="18" charset="-127"/>
              </a:rPr>
              <a:t> 분 야</a:t>
            </a:r>
          </a:p>
          <a:p>
            <a:pPr>
              <a:buFont typeface="Wingdings" pitchFamily="2" charset="2"/>
              <a:buNone/>
            </a:pPr>
            <a:r>
              <a:rPr lang="ko-KR" altLang="en-US" sz="300" dirty="0">
                <a:solidFill>
                  <a:srgbClr val="003366"/>
                </a:solidFill>
                <a:latin typeface="+mn-lt"/>
                <a:ea typeface="HY그래픽" pitchFamily="18" charset="-127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ko-KR" altLang="en-US" sz="1400" dirty="0">
                <a:latin typeface="+mn-lt"/>
                <a:ea typeface="HY그래픽" pitchFamily="18" charset="-127"/>
              </a:rPr>
              <a:t>  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엔지니어링사업자 </a:t>
            </a:r>
          </a:p>
          <a:p>
            <a:pPr>
              <a:buFont typeface="Wingdings" pitchFamily="2" charset="2"/>
              <a:buNone/>
            </a:pPr>
            <a:r>
              <a:rPr lang="ko-KR" altLang="en-US" sz="1200" dirty="0">
                <a:latin typeface="+mn-lt"/>
                <a:ea typeface="HY그래픽" pitchFamily="18" charset="-127"/>
              </a:rPr>
              <a:t>   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도시계획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도로 공항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토질 지질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토목구조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교통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수자원개발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 smtClean="0">
                <a:latin typeface="+mn-lt"/>
                <a:ea typeface="HY그래픽" pitchFamily="18" charset="-127"/>
              </a:rPr>
              <a:t>조경</a:t>
            </a:r>
            <a:r>
              <a:rPr lang="en-US" altLang="ko-KR" sz="1200" dirty="0" smtClean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 smtClean="0">
                <a:latin typeface="+mn-lt"/>
                <a:ea typeface="HY그래픽" pitchFamily="18" charset="-127"/>
              </a:rPr>
              <a:t>상하수도</a:t>
            </a:r>
            <a:r>
              <a:rPr lang="en-US" altLang="ko-KR" sz="1200" dirty="0" smtClean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 smtClean="0">
                <a:latin typeface="+mn-lt"/>
                <a:ea typeface="HY그래픽" pitchFamily="18" charset="-127"/>
              </a:rPr>
              <a:t>측량 지적</a:t>
            </a:r>
            <a:r>
              <a:rPr lang="en-US" altLang="ko-KR" sz="1200" dirty="0" smtClean="0">
                <a:latin typeface="+mn-lt"/>
                <a:ea typeface="HY그래픽" pitchFamily="18" charset="-127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altLang="ko-KR" sz="300" dirty="0" smtClean="0">
              <a:latin typeface="+mn-lt"/>
              <a:ea typeface="HY그래픽" pitchFamily="18" charset="-127"/>
            </a:endParaRPr>
          </a:p>
          <a:p>
            <a:r>
              <a:rPr lang="en-US" altLang="ko-KR" sz="1200" dirty="0" smtClean="0">
                <a:latin typeface="+mn-lt"/>
                <a:ea typeface="HY그래픽" pitchFamily="18" charset="-127"/>
              </a:rPr>
              <a:t>  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공공측량업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 smtClean="0">
                <a:latin typeface="+mn-lt"/>
                <a:ea typeface="HY그래픽" pitchFamily="18" charset="-127"/>
              </a:rPr>
              <a:t>건설기술용역업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설계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.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사업관리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 (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일반</a:t>
            </a:r>
            <a:r>
              <a:rPr lang="en-US" altLang="ko-KR" sz="1200" dirty="0" smtClean="0">
                <a:latin typeface="+mn-lt"/>
                <a:ea typeface="HY그래픽" pitchFamily="18" charset="-127"/>
              </a:rPr>
              <a:t>), </a:t>
            </a:r>
            <a:r>
              <a:rPr lang="ko-KR" altLang="en-US" sz="1200" dirty="0" err="1" smtClean="0">
                <a:latin typeface="+mn-lt"/>
                <a:ea typeface="HY그래픽" pitchFamily="18" charset="-127"/>
              </a:rPr>
              <a:t>교통영향평가대행자</a:t>
            </a:r>
            <a:endParaRPr lang="en-US" altLang="ko-KR" sz="1200" dirty="0" smtClean="0">
              <a:latin typeface="+mn-lt"/>
              <a:ea typeface="HY그래픽" pitchFamily="18" charset="-127"/>
            </a:endParaRPr>
          </a:p>
          <a:p>
            <a:endParaRPr lang="en-US" altLang="ko-KR" sz="300" dirty="0">
              <a:latin typeface="+mn-lt"/>
              <a:ea typeface="HY그래픽" pitchFamily="18" charset="-127"/>
            </a:endParaRPr>
          </a:p>
          <a:p>
            <a:r>
              <a:rPr lang="en-US" altLang="ko-KR" sz="1200" dirty="0">
                <a:latin typeface="+mn-lt"/>
                <a:ea typeface="HY그래픽" pitchFamily="18" charset="-127"/>
              </a:rPr>
              <a:t>  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방재안전대책 </a:t>
            </a:r>
            <a:r>
              <a:rPr lang="ko-KR" altLang="en-US" sz="1200" dirty="0" err="1">
                <a:latin typeface="+mn-lt"/>
                <a:ea typeface="HY그래픽" pitchFamily="18" charset="-127"/>
              </a:rPr>
              <a:t>수립대행자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 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(</a:t>
            </a:r>
            <a:r>
              <a:rPr lang="ko-KR" altLang="en-US" sz="1200" dirty="0" err="1">
                <a:latin typeface="+mn-lt"/>
                <a:ea typeface="HY그래픽" pitchFamily="18" charset="-127"/>
              </a:rPr>
              <a:t>사전재해영향성검토</a:t>
            </a:r>
            <a:r>
              <a:rPr lang="en-US" altLang="ko-KR" sz="1200" dirty="0">
                <a:latin typeface="+mn-lt"/>
                <a:ea typeface="HY그래픽" pitchFamily="18" charset="-127"/>
              </a:rPr>
              <a:t>, </a:t>
            </a:r>
            <a:r>
              <a:rPr lang="ko-KR" altLang="en-US" sz="1200" dirty="0">
                <a:latin typeface="+mn-lt"/>
                <a:ea typeface="HY그래픽" pitchFamily="18" charset="-127"/>
              </a:rPr>
              <a:t>풍수해저감종합계획</a:t>
            </a:r>
            <a:r>
              <a:rPr lang="en-US" altLang="ko-KR" sz="1200" dirty="0" smtClean="0">
                <a:latin typeface="+mn-lt"/>
                <a:ea typeface="HY그래픽" pitchFamily="18" charset="-127"/>
              </a:rPr>
              <a:t>), </a:t>
            </a:r>
            <a:r>
              <a:rPr lang="ko-KR" altLang="en-US" sz="1200" dirty="0" smtClean="0">
                <a:latin typeface="+mn-lt"/>
                <a:ea typeface="HY그래픽" pitchFamily="18" charset="-127"/>
              </a:rPr>
              <a:t>지하안전영향평가전문기관</a:t>
            </a:r>
            <a:endParaRPr lang="en-US" altLang="ko-KR" sz="1200" dirty="0">
              <a:latin typeface="+mn-lt"/>
              <a:ea typeface="HY그래픽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6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6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4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7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277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277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277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278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78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68852"/>
              </p:ext>
            </p:extLst>
          </p:nvPr>
        </p:nvGraphicFramePr>
        <p:xfrm>
          <a:off x="2123728" y="1619233"/>
          <a:ext cx="5909183" cy="4619164"/>
        </p:xfrm>
        <a:graphic>
          <a:graphicData uri="http://schemas.openxmlformats.org/drawingml/2006/table">
            <a:tbl>
              <a:tblPr/>
              <a:tblGrid>
                <a:gridCol w="3908920"/>
                <a:gridCol w="1357322"/>
                <a:gridCol w="642941"/>
              </a:tblGrid>
              <a:tr h="285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흥해읍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삼도뷰엔빌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신축에 따른 도시계획도로 실시계획인가 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삼도주택㈜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죽곡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삼정그린코아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더베스트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신축공사에 따른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"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소로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2-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8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호선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개설공사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"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삼정지씨건설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안동시 송현동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㈜누리이엔지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포항시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남옥지구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㈜필립건축사사무소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7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건립에 따른 도시계획시설 변경 및 실시계획인가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범어현대지역주택조합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남수환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국제자산신탁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경북생강출하조절센터 토목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안동농업협동조합 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조합장 권순협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고성동 광명아파트 주택재건축 부대토목설계 용역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-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우오수계획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변경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㈜화인종합건축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증산면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평촌리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개발행위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허가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(8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김주형 대표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김지웅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건립에 따른 공공하수도 설치 및 배수도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설비허가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범어현대지역주택조합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남수환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선수훈련시설 및 합숙소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만촌동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로제티움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 중  토공물량산출 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우주건설 주식회사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동대구밸리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지역주택조합아파트 신축공사에 따른 부대토목공사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 건축사사무소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광평지구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지역조합아파트 주택건설사업을 위한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토목분야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태현디앤디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I-WISH TOWER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감삼동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신축공사에 따른 설계용역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㈜대도건축사사무소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2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554-4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대영리츠건설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8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79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379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379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379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380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380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80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4676"/>
              </p:ext>
            </p:extLst>
          </p:nvPr>
        </p:nvGraphicFramePr>
        <p:xfrm>
          <a:off x="2123728" y="1700808"/>
          <a:ext cx="5909183" cy="4500594"/>
        </p:xfrm>
        <a:graphic>
          <a:graphicData uri="http://schemas.openxmlformats.org/drawingml/2006/table">
            <a:tbl>
              <a:tblPr/>
              <a:tblGrid>
                <a:gridCol w="3837482"/>
                <a:gridCol w="1263864"/>
                <a:gridCol w="807837"/>
              </a:tblGrid>
              <a:tr h="276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송현 다목적체육센터 건립공사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경우건축 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박수영 건축사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광평지구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지역주택조합 아파트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부대토목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아이티엠코퍼레이션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증산면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평촌리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준공도서작성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김상훈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박춘옥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상주시 공동주택 신축에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건축사사무소한빛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5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상주상가주택 건립에 따른 토목설계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미르건축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다목적 실내체육관 건립공사 토목설계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 한건축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주택재건축사업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동주택재건축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정비조합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노원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주택재개발 정비사업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야사동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한신휴플러스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지구단위계획 변경 및 실시계획인가 변경 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그린하우징㈜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낙양동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지엘리베라움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아파트 주변도로 실시계획인가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충북 옥천군 공동주택 도시계획도로 시행자지정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수성용두지구 주택재개발정비사업에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국공유지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무상양도 협의 및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정비기반시설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설치 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수성용두지구주택재개발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백천지구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도시계획시설사업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삼도주택㈜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망정동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신축공사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㈜신명건축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9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서재 아이위시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차아파트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지구단위계획변경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산지복구설계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동화주택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19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4820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4822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4823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4825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4828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4830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06726"/>
              </p:ext>
            </p:extLst>
          </p:nvPr>
        </p:nvGraphicFramePr>
        <p:xfrm>
          <a:off x="2123728" y="1643050"/>
          <a:ext cx="5975579" cy="4567571"/>
        </p:xfrm>
        <a:graphic>
          <a:graphicData uri="http://schemas.openxmlformats.org/drawingml/2006/table">
            <a:tbl>
              <a:tblPr/>
              <a:tblGrid>
                <a:gridCol w="3903877"/>
                <a:gridCol w="1254788"/>
                <a:gridCol w="816914"/>
              </a:tblGrid>
              <a:tr h="281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안동대학교 지역협력관 증축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리모델링공사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포스코에이앤씨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건축사사무소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북구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도시계획시설 실시계획인가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지역주택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조합 추진위원회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6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경북도청이전신도시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B-7BL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공공임대주택 기본설계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안동시 용상동 이편한세상 공동주택 신축공사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한국자산신탁㈜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포항 행복주택 건립사업 기본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제조로봇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토탈솔루션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테스트플랜트 기본 및 실시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동자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02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주택재개발 정비사업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부대토목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복주병원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증축에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복주요양병원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부대토목 및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가시설설계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원우건축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학정지구 도시개발사업 종합설계용역에 따른 부대토목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이천동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테라스 하우스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고성동 광명아파트 주택재건축 정비사업에 따른 부대토목</a:t>
                      </a: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화인건축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3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부대토목 및 도시계획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3994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다온디자인건설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9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청도군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풍각면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수월리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단독주택 신축공사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인토건축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2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43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5844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35846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5847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35849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부대 토목분야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35852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54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Appurtenant  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54724"/>
              </p:ext>
            </p:extLst>
          </p:nvPr>
        </p:nvGraphicFramePr>
        <p:xfrm>
          <a:off x="2123728" y="1643050"/>
          <a:ext cx="5909184" cy="4572032"/>
        </p:xfrm>
        <a:graphic>
          <a:graphicData uri="http://schemas.openxmlformats.org/drawingml/2006/table">
            <a:tbl>
              <a:tblPr/>
              <a:tblGrid>
                <a:gridCol w="3837482"/>
                <a:gridCol w="1357322"/>
                <a:gridCol w="714380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백안동 단독주택 신축공사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인토건축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송정동 단독주택 신축공사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세진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하우스 지구단위계획 변경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엘아이지넥스원㈜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다사 서재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아이위시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산지복구설계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㈜동화주택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경산시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남천면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삼성리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8-1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 공장부지 조성공사</a:t>
                      </a: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만촌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화성파크드림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공공하수도설계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에스에이건설㈜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금전동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206-1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창고용지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개발행위허가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탄탄건축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585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토목설계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개발행위허가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㈜스카이디벨로퍼원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어모면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로윈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공장부지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㈜로윈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상주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무양동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4-6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토지수용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절차이행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현풍면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신기리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164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㈜모든사람들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에이유건축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영광읍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단주리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지엘리베라움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아파트 신축공사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신명건축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신평동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도시형생활주택 신축공사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164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신명건축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대봉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1-3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주택재건축 정비사업에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부대토목설계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화인종합건축사사무소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8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8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199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9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199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199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992344"/>
              </p:ext>
            </p:extLst>
          </p:nvPr>
        </p:nvGraphicFramePr>
        <p:xfrm>
          <a:off x="2123728" y="1676382"/>
          <a:ext cx="5861190" cy="4488921"/>
        </p:xfrm>
        <a:graphic>
          <a:graphicData uri="http://schemas.openxmlformats.org/drawingml/2006/table">
            <a:tbl>
              <a:tblPr/>
              <a:tblGrid>
                <a:gridCol w="3860926"/>
                <a:gridCol w="1357322"/>
                <a:gridCol w="642942"/>
              </a:tblGrid>
              <a:tr h="42332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수성용두지구 주택재개발정비사업 추가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언하공단일원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미세먼지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차단숲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조성사업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영천시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장기미집행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도시공원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옥명공원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모터스포츠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UTV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경기장 조성사업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금천지구 기초생활거점육성사업 세부설계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한국농어촌공사 고령지사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신촌육교 정비공사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김천파크골프장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조성사업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28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화원역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동화아이위시 주거복합 신축공사에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단지내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㈜대도건축사사무소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위무위건축사사무소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96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통학로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개설에 따른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대구엠비씨부지복합개발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피에프브이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씨케이디앤씨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5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8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8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199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9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199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199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88403"/>
              </p:ext>
            </p:extLst>
          </p:nvPr>
        </p:nvGraphicFramePr>
        <p:xfrm>
          <a:off x="2123728" y="1676382"/>
          <a:ext cx="5861190" cy="4560933"/>
        </p:xfrm>
        <a:graphic>
          <a:graphicData uri="http://schemas.openxmlformats.org/drawingml/2006/table">
            <a:tbl>
              <a:tblPr/>
              <a:tblGrid>
                <a:gridCol w="3860926"/>
                <a:gridCol w="1357322"/>
                <a:gridCol w="642942"/>
              </a:tblGrid>
              <a:tr h="350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복현동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럭키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차 아파트 소규모주택재건축정비사업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침산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소규모재건축사업 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가야산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모험레저파크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조성공사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성주군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강변공원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보도교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정비공사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평화동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안전마을만들기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우리동네가꾸기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영해초등학교 녹색학교 가꾸기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영해초등학교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I-WISH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주거복합공사에 따른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㈜대도건축사사무소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에이엔씨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장기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호미곶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해안둘레길 조성공사 기본 및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직지문화공원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조경지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정비 외 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주택재개발정비사업 아파트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4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서봉덕 주택재개발사업 시행인가를 위한 정비기반시설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서봉덕주택재개발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8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8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199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9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199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199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72918"/>
              </p:ext>
            </p:extLst>
          </p:nvPr>
        </p:nvGraphicFramePr>
        <p:xfrm>
          <a:off x="2123728" y="1676382"/>
          <a:ext cx="5861190" cy="4560934"/>
        </p:xfrm>
        <a:graphic>
          <a:graphicData uri="http://schemas.openxmlformats.org/drawingml/2006/table">
            <a:tbl>
              <a:tblPr/>
              <a:tblGrid>
                <a:gridCol w="3860926"/>
                <a:gridCol w="1357322"/>
                <a:gridCol w="642942"/>
              </a:tblGrid>
              <a:tr h="394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태평아파트 주택재건축정비사업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제이케이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수성구 중동 공동주택 신축공사 설계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장애인희망드림센터 건립공사 기본 및 실시설계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광명아파트 재건축정비사업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부산진구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범천동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오피스텔 신축공사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두류테니스장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개보수공사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해오아틀리에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성서 첨단산업 플랫폼 건립공사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동도초등학교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후관동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개축공사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동우이앤씨건축사사무소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신천동 근린생활시설 및 오피스텔 신축공사에 따른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 신세계건축㈜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삼성캠퍼스 공공기숙사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차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신축공사에 따른 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기단건축사사무소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방촌동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건립에 따른 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정건사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남자현 기념관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건립공사에따른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조경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건축사사무소 서로가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8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8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199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99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199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199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93353"/>
              </p:ext>
            </p:extLst>
          </p:nvPr>
        </p:nvGraphicFramePr>
        <p:xfrm>
          <a:off x="2123728" y="1676388"/>
          <a:ext cx="5861190" cy="4555007"/>
        </p:xfrm>
        <a:graphic>
          <a:graphicData uri="http://schemas.openxmlformats.org/drawingml/2006/table">
            <a:tbl>
              <a:tblPr/>
              <a:tblGrid>
                <a:gridCol w="3860926"/>
                <a:gridCol w="1357322"/>
                <a:gridCol w="642942"/>
              </a:tblGrid>
              <a:tr h="280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2870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늘미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창조적마을만들기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지역역량강화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(S/W)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한국농어촌공사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경북지역본부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영주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봉화지사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무을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대천수변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농촌테마 가로수길 조성사업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구미시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유학지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농촌경관개선사업 실시설계용역 시행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칠곡군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신음동그린빌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APT~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속구미간 가로환경정비공사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방촌동 공동주택 건립에 따른 조경설계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정건사건축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기능복합형 북구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청소년문화의집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건립공사 조경설계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동우에이스건축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삼성캠퍼스 공공기숙사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신축공사에 따른 조경설계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대구한의대학교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신천동 근린생활시설 및 오피스텔 신축공사에 따른 조경설계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신세계건축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I-WISH TOWER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감삼동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신축공사에 따른 조경설계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동화건설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대덕면사무소 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동우에이스건축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년 도로변 명품가로숲길 조성사업 실시설계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용역계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묘광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연화지공원정비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대구시 장애인형국민체육센터 건립공사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9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수성용두지구 주택재개발 정비사업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동우이앤씨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8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남면소재지 옥산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수변공원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조성공사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079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1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301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301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301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301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302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25939"/>
              </p:ext>
            </p:extLst>
          </p:nvPr>
        </p:nvGraphicFramePr>
        <p:xfrm>
          <a:off x="2123728" y="1643050"/>
          <a:ext cx="5817736" cy="4572032"/>
        </p:xfrm>
        <a:graphic>
          <a:graphicData uri="http://schemas.openxmlformats.org/drawingml/2006/table">
            <a:tbl>
              <a:tblPr/>
              <a:tblGrid>
                <a:gridCol w="4174661"/>
                <a:gridCol w="1079057"/>
                <a:gridCol w="564018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수성알파시티청아람 아파트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재정비촉진지구 주택재개발정비사업 아파트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경북도청이전신도시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B-7BL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공공임대주택 기본설계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어로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보손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창조적마을만들기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기본 및 실시설계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역량강화사업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칠곡군청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지례면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농촌중심지 활성화 사업 기본계획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영광읍 단주리 지엘리베라움 아파트 신축공사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신평동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도시형생활주택 신축공사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신명건축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재정비촉진구역 주택재개발정비사업 아파트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제네스타워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오피스텔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 연경지구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C-4BL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공동주택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도량산림공원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구미시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충북 옥천군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옥천읍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양수리 아파트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양수리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2-4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신명건축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와룡공원숲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조성사업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대구시 달서구청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운문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자인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구미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학야정수장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노후 조경시설 개선공사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한국수자원공사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성서권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어린이놀이시설 정비공사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12242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대구시 달서구청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5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1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301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301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301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301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조경분야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pic>
        <p:nvPicPr>
          <p:cNvPr id="4302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Landscape architecture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390234"/>
              </p:ext>
            </p:extLst>
          </p:nvPr>
        </p:nvGraphicFramePr>
        <p:xfrm>
          <a:off x="2195736" y="1643050"/>
          <a:ext cx="5796066" cy="4643467"/>
        </p:xfrm>
        <a:graphic>
          <a:graphicData uri="http://schemas.openxmlformats.org/drawingml/2006/table">
            <a:tbl>
              <a:tblPr/>
              <a:tblGrid>
                <a:gridCol w="3867240"/>
                <a:gridCol w="1285884"/>
                <a:gridCol w="642942"/>
              </a:tblGrid>
              <a:tr h="244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지엘리베라움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96446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신명건축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홍성고등학교 교사 이전 신축 설계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㈜창조종합건축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가칭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온산고등학교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교사신축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도산서원 선비문화수련원 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원사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에스디 파트너스 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대덕산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생태탐방로 조성사업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왜관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흰가람둔치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조경공사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칠곡군청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지묘초등학교 숲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동구청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둔산동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옻골마을주변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공한지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도시숲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동구청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남계지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수변생태공원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칠곡군청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학교숲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조성사업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김천시청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전북대학교 익산캠퍼스 생활관 신축공사에 따른 조경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 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제주도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삼화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중학교 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수성구 고산도서관 건립공사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에따른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㈜토담건축사사무소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대구광역시 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안심역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일원 공동주택 신축공사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㈜당주건축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진천동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복합청사 신축공사 기본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㈜우리이앤씨건축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달성주민건강지원센터 및 노인회관 신축공사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㈜우리이앤씨건축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한국산업기술시험원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진주 신청사 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통합의료센터 건립공사 설계변경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조경설계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㈜동우이앤씨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6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323850" y="1762125"/>
            <a:ext cx="2808288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800" dirty="0" smtClean="0">
                <a:solidFill>
                  <a:schemeClr val="accent6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1800" dirty="0" smtClean="0">
                <a:solidFill>
                  <a:schemeClr val="accent6"/>
                </a:solidFill>
                <a:hlinkClick r:id="rId3"/>
              </a:rPr>
              <a:t> </a:t>
            </a:r>
            <a:r>
              <a:rPr kumimoji="0" lang="en-US" altLang="ko-KR" sz="1800" dirty="0" smtClean="0">
                <a:solidFill>
                  <a:schemeClr val="accent6"/>
                </a:solidFill>
                <a:latin typeface="굴림" charset="-127"/>
                <a:ea typeface="굴림" charset="-127"/>
              </a:rPr>
              <a:t>Engineering</a:t>
            </a:r>
            <a:endParaRPr kumimoji="0" lang="en-US" altLang="ko-KR" sz="1800" dirty="0">
              <a:solidFill>
                <a:schemeClr val="accent6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79413" y="2717815"/>
            <a:ext cx="194468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79413" y="3005153"/>
            <a:ext cx="1620819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지하안전영향평가</a:t>
            </a:r>
            <a:endParaRPr kumimoji="0" lang="ko-KR" altLang="en-US" sz="1200" dirty="0">
              <a:solidFill>
                <a:schemeClr val="bg2">
                  <a:lumMod val="60000"/>
                  <a:lumOff val="4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285720" y="1571612"/>
            <a:ext cx="2490787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 smtClean="0">
                <a:latin typeface="굴림" charset="-127"/>
                <a:ea typeface="굴림" charset="-127"/>
              </a:rPr>
              <a:t>지반공학 분야</a:t>
            </a:r>
            <a:endParaRPr kumimoji="0" lang="ko-KR" altLang="en-US" sz="1200" dirty="0">
              <a:latin typeface="굴림" charset="-127"/>
              <a:ea typeface="굴림" charset="-127"/>
            </a:endParaRPr>
          </a:p>
        </p:txBody>
      </p:sp>
      <p:pic>
        <p:nvPicPr>
          <p:cNvPr id="31751" name="Picture 17" descr="제목 없음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18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1216025" y="115888"/>
            <a:ext cx="6481763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>
                <a:latin typeface="굴림" charset="-127"/>
                <a:ea typeface="굴림" charset="-127"/>
              </a:rPr>
              <a:t>s engineering service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288" y="3665553"/>
            <a:ext cx="1944687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5288" y="3952890"/>
            <a:ext cx="1150937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흙막이</a:t>
            </a:r>
            <a:r>
              <a:rPr kumimoji="0" lang="ko-KR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 </a:t>
            </a:r>
            <a:r>
              <a:rPr kumimoji="0" lang="ko-KR" altLang="en-US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가시설</a:t>
            </a:r>
            <a:endParaRPr kumimoji="0" lang="ko-KR" altLang="en-US" sz="1200" dirty="0">
              <a:solidFill>
                <a:schemeClr val="bg2">
                  <a:lumMod val="60000"/>
                  <a:lumOff val="4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09574" y="3663965"/>
            <a:ext cx="3876673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r>
              <a:rPr lang="en-US" sz="1600" dirty="0" smtClean="0">
                <a:solidFill>
                  <a:srgbClr val="0070C0"/>
                </a:solidFill>
              </a:rPr>
              <a:t>retaining of earth </a:t>
            </a:r>
            <a:r>
              <a:rPr lang="en-US" sz="1600" dirty="0" err="1" smtClean="0">
                <a:solidFill>
                  <a:srgbClr val="0070C0"/>
                </a:solidFill>
              </a:rPr>
              <a:t>emporary</a:t>
            </a:r>
            <a:r>
              <a:rPr lang="en-US" sz="1600" dirty="0" smtClean="0">
                <a:solidFill>
                  <a:srgbClr val="0070C0"/>
                </a:solidFill>
              </a:rPr>
              <a:t> facility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90525" y="5283215"/>
            <a:ext cx="194468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7188" y="4497403"/>
            <a:ext cx="1944687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kumimoji="0" lang="ko-KR" altLang="ko-KR" sz="1600">
              <a:solidFill>
                <a:srgbClr val="009999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23863" y="4784740"/>
            <a:ext cx="257175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지질조사</a:t>
            </a:r>
            <a:endParaRPr kumimoji="0" lang="ko-KR" altLang="en-US" sz="1200" dirty="0">
              <a:solidFill>
                <a:schemeClr val="bg2">
                  <a:lumMod val="60000"/>
                  <a:lumOff val="40000"/>
                </a:schemeClr>
              </a:solidFill>
              <a:latin typeface="굴림" charset="-127"/>
              <a:ea typeface="굴림" charset="-127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419125" y="4495815"/>
            <a:ext cx="230505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r>
              <a:rPr lang="en-US" sz="1600" dirty="0" smtClean="0">
                <a:solidFill>
                  <a:srgbClr val="0070C0"/>
                </a:solidFill>
              </a:rPr>
              <a:t>geological survey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393700" y="2716228"/>
            <a:ext cx="5749936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Basement </a:t>
            </a:r>
            <a:r>
              <a:rPr lang="en-US" altLang="ko-KR" sz="1600" dirty="0" smtClean="0">
                <a:solidFill>
                  <a:srgbClr val="0070C0"/>
                </a:solidFill>
              </a:rPr>
              <a:t>Security Impact </a:t>
            </a:r>
            <a:r>
              <a:rPr lang="en-US" altLang="ko-KR" sz="1600" dirty="0" err="1" smtClean="0">
                <a:solidFill>
                  <a:srgbClr val="0070C0"/>
                </a:solidFill>
              </a:rPr>
              <a:t>Assessmen</a:t>
            </a:r>
            <a:endParaRPr lang="en-US" altLang="ko-KR" sz="16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kumimoji="0" lang="en-US" altLang="ko-KR" sz="1600" dirty="0" smtClean="0">
                <a:solidFill>
                  <a:srgbClr val="0070C0"/>
                </a:solidFill>
                <a:latin typeface="굴림" charset="-127"/>
                <a:ea typeface="굴림" charset="-127"/>
              </a:rPr>
              <a:t>	</a:t>
            </a:r>
            <a:endParaRPr kumimoji="0" lang="en-US" altLang="ko-KR" sz="1600" dirty="0">
              <a:solidFill>
                <a:srgbClr val="0070C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0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  <p:bldP spid="115717" grpId="0" autoUpdateAnimBg="0"/>
      <p:bldP spid="115721" grpId="0" autoUpdateAnimBg="0"/>
      <p:bldP spid="115725" grpId="0" autoUpdateAnimBg="0"/>
      <p:bldP spid="115733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도로사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0"/>
            <a:ext cx="572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68313" y="1485900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381000" y="2493963"/>
            <a:ext cx="1944688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>
                <a:solidFill>
                  <a:srgbClr val="009999"/>
                </a:solidFill>
                <a:latin typeface="굴림" charset="-127"/>
                <a:ea typeface="굴림" charset="-127"/>
              </a:rPr>
              <a:t>Urban Plan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23850" y="3502025"/>
            <a:ext cx="2305050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 dirty="0">
                <a:solidFill>
                  <a:srgbClr val="009999"/>
                </a:solidFill>
                <a:latin typeface="굴림" charset="-127"/>
                <a:ea typeface="굴림" charset="-127"/>
              </a:rPr>
              <a:t>Urban Development &amp; Design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42900" y="4422787"/>
            <a:ext cx="2305050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600">
                <a:solidFill>
                  <a:srgbClr val="009999"/>
                </a:solidFill>
                <a:latin typeface="굴림" charset="-127"/>
                <a:ea typeface="굴림" charset="-127"/>
              </a:rPr>
              <a:t>Transportation Plan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81000" y="2781300"/>
            <a:ext cx="115093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도시계획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354013" y="4711712"/>
            <a:ext cx="1150937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교통계획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95288" y="3808413"/>
            <a:ext cx="792162" cy="360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" charset="-127"/>
                <a:ea typeface="굴림" charset="-127"/>
              </a:rPr>
              <a:t>단지설계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352425" y="1412875"/>
            <a:ext cx="1150938" cy="360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ko-KR" altLang="en-US" sz="1200">
                <a:latin typeface="굴림" charset="-127"/>
                <a:ea typeface="굴림" charset="-127"/>
              </a:rPr>
              <a:t>국토계획분야</a:t>
            </a: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1258888" y="115888"/>
            <a:ext cx="6481762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>
                <a:latin typeface="굴림" charset="-127"/>
                <a:ea typeface="굴림" charset="-127"/>
              </a:rPr>
              <a:t>s engineering service</a:t>
            </a:r>
          </a:p>
        </p:txBody>
      </p:sp>
    </p:spTree>
    <p:extLst>
      <p:ext uri="{BB962C8B-B14F-4D97-AF65-F5344CB8AC3E}">
        <p14:creationId xmlns:p14="http://schemas.microsoft.com/office/powerpoint/2010/main" val="40346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utoUpdateAnimBg="0"/>
      <p:bldP spid="113669" grpId="0" autoUpdateAnimBg="0"/>
      <p:bldP spid="113670" grpId="0" autoUpdateAnimBg="0"/>
      <p:bldP spid="113672" grpId="0" autoUpdateAnimBg="0"/>
      <p:bldP spid="113673" grpId="0" autoUpdateAnimBg="0"/>
      <p:bldP spid="113675" grpId="0" autoUpdateAnimBg="0"/>
      <p:bldP spid="113676" grpId="0" autoUpdateAnimBg="0"/>
      <p:bldP spid="113677" grpId="0" autoUpdateAnimBg="0"/>
      <p:bldP spid="11367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6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1" name="Rectangle 57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292" name="Picture 574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75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2294" name="Picture 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12" name="Rectangle 1008"/>
          <p:cNvSpPr>
            <a:spLocks noChangeArrowheads="1"/>
          </p:cNvSpPr>
          <p:nvPr/>
        </p:nvSpPr>
        <p:spPr bwMode="auto">
          <a:xfrm>
            <a:off x="693738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i="1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2296" name="AutoShape 1009"/>
          <p:cNvSpPr>
            <a:spLocks noChangeArrowheads="1"/>
          </p:cNvSpPr>
          <p:nvPr/>
        </p:nvSpPr>
        <p:spPr bwMode="auto">
          <a:xfrm>
            <a:off x="1803400" y="1541463"/>
            <a:ext cx="6753225" cy="48482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7" name="Rectangle 1010"/>
          <p:cNvSpPr>
            <a:spLocks noChangeArrowheads="1"/>
          </p:cNvSpPr>
          <p:nvPr/>
        </p:nvSpPr>
        <p:spPr bwMode="auto">
          <a:xfrm>
            <a:off x="250825" y="1268413"/>
            <a:ext cx="3673475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2298" name="AutoShape 1024"/>
          <p:cNvSpPr>
            <a:spLocks noChangeArrowheads="1"/>
          </p:cNvSpPr>
          <p:nvPr/>
        </p:nvSpPr>
        <p:spPr bwMode="auto">
          <a:xfrm>
            <a:off x="652463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37" name="Rectangle 1025"/>
          <p:cNvSpPr>
            <a:spLocks noChangeArrowheads="1"/>
          </p:cNvSpPr>
          <p:nvPr/>
        </p:nvSpPr>
        <p:spPr bwMode="auto">
          <a:xfrm rot="5400000">
            <a:off x="3969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2300" name="Picture 1026" descr="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1027"/>
          <p:cNvSpPr>
            <a:spLocks noChangeArrowheads="1"/>
          </p:cNvSpPr>
          <p:nvPr/>
        </p:nvSpPr>
        <p:spPr bwMode="auto">
          <a:xfrm>
            <a:off x="652463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302" name="Picture 1028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029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05712"/>
              </p:ext>
            </p:extLst>
          </p:nvPr>
        </p:nvGraphicFramePr>
        <p:xfrm>
          <a:off x="2172178" y="1714481"/>
          <a:ext cx="6072230" cy="4522835"/>
        </p:xfrm>
        <a:graphic>
          <a:graphicData uri="http://schemas.openxmlformats.org/drawingml/2006/table">
            <a:tbl>
              <a:tblPr/>
              <a:tblGrid>
                <a:gridCol w="4056006"/>
                <a:gridCol w="1301844"/>
                <a:gridCol w="714380"/>
              </a:tblGrid>
              <a:tr h="282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대구 동부정류장 개발사업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㈜대동개발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대구시 달서구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감삼동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OO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공동주택 신축에 따른 지구단위계획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아이조아앤디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지구단위계획 및 도시계획도로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변경 준공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범어현대지역주택조합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일반산업단지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[3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단계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]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관리기본계획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김천시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대구시 수소 버스충전소 북구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관음동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개발제한구역관리계획 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경미한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㈜한국가스기술공사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지구단위계획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동광하우징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주식회사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통학로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개설에 따른 도시계획시설 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대구엠비씨부지복합개발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피에프브이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씨케이디앤씨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수성동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225-2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공동주택건립에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지구단위계획등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캐이씨엘수성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지구단위계획 및 도시계획도로 변경 준공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범어현대지역주택조합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영천도축장 도시관리계획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및 지형도면 고시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㈜삼세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대구광역시 남부정류장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후적지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지구단위계획 수립 및 지하철연결통로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식 설치계획 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티에스티홀딩스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귀농귀촌형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공공임대주택단지 조성에 따른 도시관리계획 변경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학교시설 폐지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상주시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월암동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건립에 따른 지구단위계획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유송산업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일반산업단지 관리기본계획 변경 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상주서울농장 조성사업에 따른 도시관리계획 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학교시설폐지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2" grpId="0" autoUpdateAnimBg="0"/>
      <p:bldP spid="11673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6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1" name="Rectangle 57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292" name="Picture 574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75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2294" name="Picture 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12" name="Rectangle 1008"/>
          <p:cNvSpPr>
            <a:spLocks noChangeArrowheads="1"/>
          </p:cNvSpPr>
          <p:nvPr/>
        </p:nvSpPr>
        <p:spPr bwMode="auto">
          <a:xfrm>
            <a:off x="693738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i="1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2296" name="AutoShape 1009"/>
          <p:cNvSpPr>
            <a:spLocks noChangeArrowheads="1"/>
          </p:cNvSpPr>
          <p:nvPr/>
        </p:nvSpPr>
        <p:spPr bwMode="auto">
          <a:xfrm>
            <a:off x="1803400" y="1541463"/>
            <a:ext cx="6753225" cy="48482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7" name="Rectangle 1010"/>
          <p:cNvSpPr>
            <a:spLocks noChangeArrowheads="1"/>
          </p:cNvSpPr>
          <p:nvPr/>
        </p:nvSpPr>
        <p:spPr bwMode="auto">
          <a:xfrm>
            <a:off x="250825" y="1268413"/>
            <a:ext cx="3673475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2298" name="AutoShape 1024"/>
          <p:cNvSpPr>
            <a:spLocks noChangeArrowheads="1"/>
          </p:cNvSpPr>
          <p:nvPr/>
        </p:nvSpPr>
        <p:spPr bwMode="auto">
          <a:xfrm>
            <a:off x="652463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37" name="Rectangle 1025"/>
          <p:cNvSpPr>
            <a:spLocks noChangeArrowheads="1"/>
          </p:cNvSpPr>
          <p:nvPr/>
        </p:nvSpPr>
        <p:spPr bwMode="auto">
          <a:xfrm rot="5400000">
            <a:off x="3969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2300" name="Picture 1026" descr="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1027"/>
          <p:cNvSpPr>
            <a:spLocks noChangeArrowheads="1"/>
          </p:cNvSpPr>
          <p:nvPr/>
        </p:nvSpPr>
        <p:spPr bwMode="auto">
          <a:xfrm>
            <a:off x="652463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302" name="Picture 1028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029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24652"/>
              </p:ext>
            </p:extLst>
          </p:nvPr>
        </p:nvGraphicFramePr>
        <p:xfrm>
          <a:off x="2172178" y="1714500"/>
          <a:ext cx="6072230" cy="4450803"/>
        </p:xfrm>
        <a:graphic>
          <a:graphicData uri="http://schemas.openxmlformats.org/drawingml/2006/table">
            <a:tbl>
              <a:tblPr/>
              <a:tblGrid>
                <a:gridCol w="4056006"/>
                <a:gridCol w="1301844"/>
                <a:gridCol w="714380"/>
              </a:tblGrid>
              <a:tr h="277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642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지구단위계획수립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정비계획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㈜토담건축사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2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 주택재개발 정비계획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경미한 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재개발정비사업조합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금산군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금산읍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중도리아파트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신축공사에 따른 실시계획인가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관리계획결정변경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실시계획인가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광명건설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영일만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4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일반산업단지계획 변경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: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학교폐지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건립에 지구단위계획 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범어현대지역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영광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단주리 지구단위계획 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고시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4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감삼동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주상복합 신축공사에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5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북천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대림다미아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공동주택 신축에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대림종합건설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0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2" grpId="0" autoUpdateAnimBg="0"/>
      <p:bldP spid="11673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6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1" name="Rectangle 57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292" name="Picture 574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75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2294" name="Picture 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12" name="Rectangle 1008"/>
          <p:cNvSpPr>
            <a:spLocks noChangeArrowheads="1"/>
          </p:cNvSpPr>
          <p:nvPr/>
        </p:nvSpPr>
        <p:spPr bwMode="auto">
          <a:xfrm>
            <a:off x="693738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i="1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2296" name="AutoShape 1009"/>
          <p:cNvSpPr>
            <a:spLocks noChangeArrowheads="1"/>
          </p:cNvSpPr>
          <p:nvPr/>
        </p:nvSpPr>
        <p:spPr bwMode="auto">
          <a:xfrm>
            <a:off x="1803400" y="1541463"/>
            <a:ext cx="6753225" cy="48482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297" name="Rectangle 1010"/>
          <p:cNvSpPr>
            <a:spLocks noChangeArrowheads="1"/>
          </p:cNvSpPr>
          <p:nvPr/>
        </p:nvSpPr>
        <p:spPr bwMode="auto">
          <a:xfrm>
            <a:off x="250825" y="1268413"/>
            <a:ext cx="3673475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2298" name="AutoShape 1024"/>
          <p:cNvSpPr>
            <a:spLocks noChangeArrowheads="1"/>
          </p:cNvSpPr>
          <p:nvPr/>
        </p:nvSpPr>
        <p:spPr bwMode="auto">
          <a:xfrm>
            <a:off x="652463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37" name="Rectangle 1025"/>
          <p:cNvSpPr>
            <a:spLocks noChangeArrowheads="1"/>
          </p:cNvSpPr>
          <p:nvPr/>
        </p:nvSpPr>
        <p:spPr bwMode="auto">
          <a:xfrm rot="5400000">
            <a:off x="3969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2300" name="Picture 1026" descr="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AutoShape 1027"/>
          <p:cNvSpPr>
            <a:spLocks noChangeArrowheads="1"/>
          </p:cNvSpPr>
          <p:nvPr/>
        </p:nvSpPr>
        <p:spPr bwMode="auto">
          <a:xfrm>
            <a:off x="652463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2302" name="Picture 1028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029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74574"/>
              </p:ext>
            </p:extLst>
          </p:nvPr>
        </p:nvGraphicFramePr>
        <p:xfrm>
          <a:off x="2172178" y="1714493"/>
          <a:ext cx="6072230" cy="4450810"/>
        </p:xfrm>
        <a:graphic>
          <a:graphicData uri="http://schemas.openxmlformats.org/drawingml/2006/table">
            <a:tbl>
              <a:tblPr/>
              <a:tblGrid>
                <a:gridCol w="4056006"/>
                <a:gridCol w="1301844"/>
                <a:gridCol w="714380"/>
              </a:tblGrid>
              <a:tr h="34237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공동주택 신축에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한빛건축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광역상수도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직접분기공급사업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개발제한구역관리계획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 및 도시관리계획시설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자동차정류장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도시관리계획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101-5)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지호엔지니어링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대구고산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오피스텔 개발사업 설계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도시관리계획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미르건축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낙양동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상주시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도시관리계획 변경 용역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냉림동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124-1)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대구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칠성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침산동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지구단위계획변경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업무단지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,"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"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시가지조성사업 실시계획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삼성전자㈜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오천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도시계획도로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1-11)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포항시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건설교통사업본부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번지일원 기업형임대주택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㈜미포산업개발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번지일원 기업형임대주택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미포산업개발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1167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대명루첸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아파트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사업승인관련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주식회사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대명수안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2" grpId="0" autoUpdateAnimBg="0"/>
      <p:bldP spid="11673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6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5" name="Rectangle 57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316" name="Picture 574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75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3318" name="Picture 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12" name="Rectangle 1008"/>
          <p:cNvSpPr>
            <a:spLocks noChangeArrowheads="1"/>
          </p:cNvSpPr>
          <p:nvPr/>
        </p:nvSpPr>
        <p:spPr bwMode="auto">
          <a:xfrm>
            <a:off x="693738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i="1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3320" name="AutoShape 1009"/>
          <p:cNvSpPr>
            <a:spLocks noChangeArrowheads="1"/>
          </p:cNvSpPr>
          <p:nvPr/>
        </p:nvSpPr>
        <p:spPr bwMode="auto">
          <a:xfrm>
            <a:off x="1803400" y="1541463"/>
            <a:ext cx="6753225" cy="48482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21" name="Rectangle 1010"/>
          <p:cNvSpPr>
            <a:spLocks noChangeArrowheads="1"/>
          </p:cNvSpPr>
          <p:nvPr/>
        </p:nvSpPr>
        <p:spPr bwMode="auto">
          <a:xfrm>
            <a:off x="250825" y="1268413"/>
            <a:ext cx="3673475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3322" name="AutoShape 1024"/>
          <p:cNvSpPr>
            <a:spLocks noChangeArrowheads="1"/>
          </p:cNvSpPr>
          <p:nvPr/>
        </p:nvSpPr>
        <p:spPr bwMode="auto">
          <a:xfrm>
            <a:off x="652463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37" name="Rectangle 1025"/>
          <p:cNvSpPr>
            <a:spLocks noChangeArrowheads="1"/>
          </p:cNvSpPr>
          <p:nvPr/>
        </p:nvSpPr>
        <p:spPr bwMode="auto">
          <a:xfrm rot="5400000">
            <a:off x="3969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3324" name="Picture 1026" descr="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AutoShape 1027"/>
          <p:cNvSpPr>
            <a:spLocks noChangeArrowheads="1"/>
          </p:cNvSpPr>
          <p:nvPr/>
        </p:nvSpPr>
        <p:spPr bwMode="auto">
          <a:xfrm>
            <a:off x="652463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326" name="Picture 1028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029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36023"/>
              </p:ext>
            </p:extLst>
          </p:nvPr>
        </p:nvGraphicFramePr>
        <p:xfrm>
          <a:off x="2171208" y="1714488"/>
          <a:ext cx="6073200" cy="4450810"/>
        </p:xfrm>
        <a:graphic>
          <a:graphicData uri="http://schemas.openxmlformats.org/drawingml/2006/table">
            <a:tbl>
              <a:tblPr/>
              <a:tblGrid>
                <a:gridCol w="4045243"/>
                <a:gridCol w="1194041"/>
                <a:gridCol w="833916"/>
              </a:tblGrid>
              <a:tr h="317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영천시 신기지구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영천시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사월지구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삼정이앤시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사월지구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제이에이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부대토목 및 도시계획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㈜다온디자인건설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복현동 산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㈜금화컴퍼니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김천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하우스 지구단위계획 변경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엘아이지넥스원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평화지구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평화지구 지역 주택조합설립추진위원회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지구단위계획수립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㈜정성산업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흥해읍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삼도뷰엔빌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W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삼도주택㈜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영광 단주리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북구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지역주택조합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태전동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지역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주택조합추진위원회 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수성범어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지역주택조합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1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도시계획시설결정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서리지 공공공지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 달서구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0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2" grpId="0" autoUpdateAnimBg="0"/>
      <p:bldP spid="11673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6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15" name="Rectangle 57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316" name="Picture 574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75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3318" name="Picture 9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12" name="Rectangle 1008"/>
          <p:cNvSpPr>
            <a:spLocks noChangeArrowheads="1"/>
          </p:cNvSpPr>
          <p:nvPr/>
        </p:nvSpPr>
        <p:spPr bwMode="auto">
          <a:xfrm>
            <a:off x="693738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i="1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3320" name="AutoShape 1009"/>
          <p:cNvSpPr>
            <a:spLocks noChangeArrowheads="1"/>
          </p:cNvSpPr>
          <p:nvPr/>
        </p:nvSpPr>
        <p:spPr bwMode="auto">
          <a:xfrm>
            <a:off x="1803400" y="1541463"/>
            <a:ext cx="6753225" cy="48482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21" name="Rectangle 1010"/>
          <p:cNvSpPr>
            <a:spLocks noChangeArrowheads="1"/>
          </p:cNvSpPr>
          <p:nvPr/>
        </p:nvSpPr>
        <p:spPr bwMode="auto">
          <a:xfrm>
            <a:off x="250825" y="1268413"/>
            <a:ext cx="3673475" cy="69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3322" name="AutoShape 1024"/>
          <p:cNvSpPr>
            <a:spLocks noChangeArrowheads="1"/>
          </p:cNvSpPr>
          <p:nvPr/>
        </p:nvSpPr>
        <p:spPr bwMode="auto">
          <a:xfrm>
            <a:off x="652463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6737" name="Rectangle 1025"/>
          <p:cNvSpPr>
            <a:spLocks noChangeArrowheads="1"/>
          </p:cNvSpPr>
          <p:nvPr/>
        </p:nvSpPr>
        <p:spPr bwMode="auto">
          <a:xfrm rot="5400000">
            <a:off x="3969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3324" name="Picture 1026" descr="ll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AutoShape 1027"/>
          <p:cNvSpPr>
            <a:spLocks noChangeArrowheads="1"/>
          </p:cNvSpPr>
          <p:nvPr/>
        </p:nvSpPr>
        <p:spPr bwMode="auto">
          <a:xfrm>
            <a:off x="652463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326" name="Picture 1028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029" descr="sssssssss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66056"/>
              </p:ext>
            </p:extLst>
          </p:nvPr>
        </p:nvGraphicFramePr>
        <p:xfrm>
          <a:off x="2287533" y="1643051"/>
          <a:ext cx="5740851" cy="4522260"/>
        </p:xfrm>
        <a:graphic>
          <a:graphicData uri="http://schemas.openxmlformats.org/drawingml/2006/table">
            <a:tbl>
              <a:tblPr/>
              <a:tblGrid>
                <a:gridCol w="3669149"/>
                <a:gridCol w="1374836"/>
                <a:gridCol w="696866"/>
              </a:tblGrid>
              <a:tr h="301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의료기업지원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통합메뉴얼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제작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삼성캠퍼스 도시계획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조성계획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실시계획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대구한의대학교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중용개발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서성지구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주택재개발사업 정비계획수립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구역지정신청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서성지구주택재개발정비사업조합설립추진위원회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범어프라이빗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월성어린이공원 외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조성계획결정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달서구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미소로건축㈜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주택재개발사업 정비구역지정 및 정비계획 수립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만촌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만촌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 주택재개발정비사업조합 설립 추진준비위원회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충북 옥천군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대구 동구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안심역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대구적십자변원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종합의료시설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폐지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대한적십자사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죽곡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삼정그린코아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더베스트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 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주식회사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삼정씨지건설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선진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주택재건축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정비사업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화인건축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4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무지개어린이공원 도시계획시설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변경결정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 북구청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2" grpId="0" autoUpdateAnimBg="0"/>
      <p:bldP spid="11673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99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3" name="Rectangle 1202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64" name="Picture 1207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208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5366" name="Picture 15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236" name="Rectangle 1676"/>
          <p:cNvSpPr>
            <a:spLocks noChangeArrowheads="1"/>
          </p:cNvSpPr>
          <p:nvPr/>
        </p:nvSpPr>
        <p:spPr bwMode="auto">
          <a:xfrm>
            <a:off x="857250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5368" name="AutoShape 1677"/>
          <p:cNvSpPr>
            <a:spLocks noChangeArrowheads="1"/>
          </p:cNvSpPr>
          <p:nvPr/>
        </p:nvSpPr>
        <p:spPr bwMode="auto">
          <a:xfrm>
            <a:off x="1690688" y="1566863"/>
            <a:ext cx="6832600" cy="48069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Rectangle 1679"/>
          <p:cNvSpPr>
            <a:spLocks noChangeArrowheads="1"/>
          </p:cNvSpPr>
          <p:nvPr/>
        </p:nvSpPr>
        <p:spPr bwMode="auto">
          <a:xfrm>
            <a:off x="395288" y="1268413"/>
            <a:ext cx="3168650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5370" name="AutoShape 1687"/>
          <p:cNvSpPr>
            <a:spLocks noChangeArrowheads="1"/>
          </p:cNvSpPr>
          <p:nvPr/>
        </p:nvSpPr>
        <p:spPr bwMode="auto">
          <a:xfrm>
            <a:off x="611188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248" name="Rectangle 1688"/>
          <p:cNvSpPr>
            <a:spLocks noChangeArrowheads="1"/>
          </p:cNvSpPr>
          <p:nvPr/>
        </p:nvSpPr>
        <p:spPr bwMode="auto">
          <a:xfrm rot="5400000">
            <a:off x="-37306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5372" name="Picture 1689" descr="ll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AutoShape 1690"/>
          <p:cNvSpPr>
            <a:spLocks noChangeArrowheads="1"/>
          </p:cNvSpPr>
          <p:nvPr/>
        </p:nvSpPr>
        <p:spPr bwMode="auto">
          <a:xfrm>
            <a:off x="611188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74" name="Picture 1693" descr="sssssssss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94" descr="sssssssss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001445"/>
              </p:ext>
            </p:extLst>
          </p:nvPr>
        </p:nvGraphicFramePr>
        <p:xfrm>
          <a:off x="2091823" y="1676385"/>
          <a:ext cx="5936561" cy="4572032"/>
        </p:xfrm>
        <a:graphic>
          <a:graphicData uri="http://schemas.openxmlformats.org/drawingml/2006/table">
            <a:tbl>
              <a:tblPr/>
              <a:tblGrid>
                <a:gridCol w="3864859"/>
                <a:gridCol w="1351079"/>
                <a:gridCol w="720623"/>
              </a:tblGrid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지구단위계획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 달서구청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구미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비산동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지구단위계획수립외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사람과 풍경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밀양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삼문동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안동대학교 도시계획 시설 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안동대학교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성서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차일반산업단지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개발계획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㈜모든퍼블릭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대구문화방송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방송통신시설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폐지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대구문화방송㈜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오성캠퍼스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조성계획 및 실시계획인가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기간 연장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대구한의대학교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성서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차일반산업단지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개발계획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㈜모든퍼블릭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대구문화방송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방송통신시설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폐지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대구문화방송㈜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오성캠퍼스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도시계획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조성계획 및 실시계획인가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기간 연장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대구한의대학교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도시계획시설 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대구광역시 달서구청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도산서원 선비문화수련원 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원사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신축공사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도산서원선비문화수련원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도원 어린이공원 조성계획수립 및 실시계획인가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도서작성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㈜제네콘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괴전동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516-5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 공동주택건립에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한신休플러스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어린이공원 조성계획수립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한신공영㈜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6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36" grpId="0" autoUpdateAnimBg="0"/>
      <p:bldP spid="68248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99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3" name="Rectangle 1202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64" name="Picture 1207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1208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pic>
        <p:nvPicPr>
          <p:cNvPr id="15366" name="Picture 15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236" name="Rectangle 1676"/>
          <p:cNvSpPr>
            <a:spLocks noChangeArrowheads="1"/>
          </p:cNvSpPr>
          <p:nvPr/>
        </p:nvSpPr>
        <p:spPr bwMode="auto">
          <a:xfrm>
            <a:off x="857250" y="765175"/>
            <a:ext cx="2663825" cy="442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>
                <a:latin typeface="굴림체" pitchFamily="49" charset="-127"/>
                <a:ea typeface="굴림체" pitchFamily="49" charset="-127"/>
              </a:rPr>
              <a:t>도시계획</a:t>
            </a:r>
            <a:r>
              <a:rPr lang="en-US" altLang="ko-KR" sz="1800" i="1" dirty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  <p:sp>
        <p:nvSpPr>
          <p:cNvPr id="15368" name="AutoShape 1677"/>
          <p:cNvSpPr>
            <a:spLocks noChangeArrowheads="1"/>
          </p:cNvSpPr>
          <p:nvPr/>
        </p:nvSpPr>
        <p:spPr bwMode="auto">
          <a:xfrm>
            <a:off x="1690688" y="1566863"/>
            <a:ext cx="6832600" cy="4806950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69" name="Rectangle 1679"/>
          <p:cNvSpPr>
            <a:spLocks noChangeArrowheads="1"/>
          </p:cNvSpPr>
          <p:nvPr/>
        </p:nvSpPr>
        <p:spPr bwMode="auto">
          <a:xfrm>
            <a:off x="395288" y="1268413"/>
            <a:ext cx="3168650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15370" name="AutoShape 1687"/>
          <p:cNvSpPr>
            <a:spLocks noChangeArrowheads="1"/>
          </p:cNvSpPr>
          <p:nvPr/>
        </p:nvSpPr>
        <p:spPr bwMode="auto">
          <a:xfrm>
            <a:off x="611188" y="2238375"/>
            <a:ext cx="863600" cy="4175125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248" name="Rectangle 1688"/>
          <p:cNvSpPr>
            <a:spLocks noChangeArrowheads="1"/>
          </p:cNvSpPr>
          <p:nvPr/>
        </p:nvSpPr>
        <p:spPr bwMode="auto">
          <a:xfrm rot="5400000">
            <a:off x="-37306" y="3318669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dirty="0">
                <a:solidFill>
                  <a:srgbClr val="3333CC"/>
                </a:solidFill>
                <a:latin typeface="굴림" charset="-127"/>
                <a:ea typeface="굴림" charset="-127"/>
              </a:rPr>
              <a:t>National Physical Plan</a:t>
            </a:r>
          </a:p>
        </p:txBody>
      </p:sp>
      <p:pic>
        <p:nvPicPr>
          <p:cNvPr id="15372" name="Picture 1689" descr="ll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484313"/>
            <a:ext cx="852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AutoShape 1690"/>
          <p:cNvSpPr>
            <a:spLocks noChangeArrowheads="1"/>
          </p:cNvSpPr>
          <p:nvPr/>
        </p:nvSpPr>
        <p:spPr bwMode="auto">
          <a:xfrm>
            <a:off x="611188" y="1476375"/>
            <a:ext cx="863600" cy="679450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374" name="Picture 1693" descr="sssssssss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94" descr="sssssssss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77039"/>
              </p:ext>
            </p:extLst>
          </p:nvPr>
        </p:nvGraphicFramePr>
        <p:xfrm>
          <a:off x="2091823" y="1747826"/>
          <a:ext cx="5936561" cy="4500592"/>
        </p:xfrm>
        <a:graphic>
          <a:graphicData uri="http://schemas.openxmlformats.org/drawingml/2006/table">
            <a:tbl>
              <a:tblPr/>
              <a:tblGrid>
                <a:gridCol w="3936297"/>
                <a:gridCol w="1279641"/>
                <a:gridCol w="720623"/>
              </a:tblGrid>
              <a:tr h="281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 주 처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대구약령시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한방특구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패션주얼리특구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중구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교육국제화특구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지형도 제작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달서구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밀양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지엘리베라움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도로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소공원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결정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실시계획인가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지엘건설㈜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상주시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무양동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지엘건설㈜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경주 황성동 공동주택 신축공사에 따른 토목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도시계획분야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㈜빌프라이드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읍내동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1140-2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 일원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사회복지시설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폐지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대구가톨릭사회복지회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도시계획시설결정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및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달서구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대구안경산업특구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지형도면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고시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대구광역시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북구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대구출판산업단지 개발사업 산업단지계획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대구도시공사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안동대학교 지역산학협력관 신축 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도시계획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㈜디엔비건축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삼성캠퍼스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도시관리계획변경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대구한의대학교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경주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외동읍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구어리 일반산업단지 투자의향서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제출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㈜태영경영컨설팅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케이티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방송통신시설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관련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기술자문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주식회사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케이티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학교시설사업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영남중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고등학교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시행계획변경승인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도서작성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영남고등학교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28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성서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일반산업단지 개발계획 및 실시계획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대구도시공사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6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36" grpId="0" autoUpdateAnimBg="0"/>
      <p:bldP spid="68248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207963" y="1556792"/>
            <a:ext cx="3067893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1200" dirty="0">
                <a:latin typeface="굴림" charset="-127"/>
                <a:ea typeface="굴림" charset="-127"/>
              </a:rPr>
              <a:t> </a:t>
            </a:r>
            <a:r>
              <a:rPr kumimoji="0" lang="ko-KR" altLang="en-US" sz="1200" dirty="0">
                <a:latin typeface="굴림" charset="-127"/>
                <a:ea typeface="굴림" charset="-127"/>
              </a:rPr>
              <a:t> </a:t>
            </a:r>
            <a:r>
              <a:rPr kumimoji="0" lang="ko-KR" altLang="en-US" sz="1200" dirty="0" err="1" smtClean="0">
                <a:latin typeface="굴림" charset="-127"/>
                <a:ea typeface="굴림" charset="-127"/>
              </a:rPr>
              <a:t>방재관리대책대행자</a:t>
            </a:r>
            <a:endParaRPr kumimoji="0" lang="en-US" altLang="ko-KR" sz="200" dirty="0" smtClean="0">
              <a:latin typeface="굴림" charset="-127"/>
              <a:ea typeface="굴림" charset="-127"/>
            </a:endParaRPr>
          </a:p>
          <a:p>
            <a:pPr>
              <a:defRPr/>
            </a:pPr>
            <a:r>
              <a:rPr kumimoji="0" lang="en-US" altLang="ko-KR" sz="1200" dirty="0" smtClean="0">
                <a:latin typeface="굴림" charset="-127"/>
                <a:ea typeface="굴림" charset="-127"/>
              </a:rPr>
              <a:t>  (</a:t>
            </a:r>
            <a:r>
              <a:rPr kumimoji="0" lang="ko-KR" altLang="en-US" sz="1200" dirty="0" smtClean="0">
                <a:latin typeface="굴림" charset="-127"/>
                <a:ea typeface="굴림" charset="-127"/>
              </a:rPr>
              <a:t>재해영향평가 등의 협의 업무</a:t>
            </a:r>
            <a:r>
              <a:rPr kumimoji="0" lang="en-US" altLang="ko-KR" sz="1200" dirty="0" smtClean="0">
                <a:latin typeface="굴림" charset="-127"/>
                <a:ea typeface="굴림" charset="-127"/>
              </a:rPr>
              <a:t>)</a:t>
            </a:r>
            <a:endParaRPr kumimoji="0" lang="ko-KR" altLang="en-US" sz="1200" dirty="0">
              <a:latin typeface="굴림" charset="-127"/>
              <a:ea typeface="굴림" charset="-127"/>
            </a:endParaRPr>
          </a:p>
        </p:txBody>
      </p:sp>
      <p:pic>
        <p:nvPicPr>
          <p:cNvPr id="20483" name="Picture 17" descr="제목 없음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18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1216025" y="115888"/>
            <a:ext cx="6481763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>
                <a:latin typeface="굴림" charset="-127"/>
                <a:ea typeface="굴림" charset="-127"/>
              </a:rPr>
              <a:t>s engineering service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8288" y="1989138"/>
            <a:ext cx="2447925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5" grpId="0" autoUpdateAnimBg="0"/>
      <p:bldP spid="115733" grpId="0" autoUpdateAnimBg="0"/>
      <p:bldP spid="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0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151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1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151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151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91452"/>
              </p:ext>
            </p:extLst>
          </p:nvPr>
        </p:nvGraphicFramePr>
        <p:xfrm>
          <a:off x="2287367" y="1691983"/>
          <a:ext cx="5741017" cy="4401312"/>
        </p:xfrm>
        <a:graphic>
          <a:graphicData uri="http://schemas.openxmlformats.org/drawingml/2006/table">
            <a:tbl>
              <a:tblPr/>
              <a:tblGrid>
                <a:gridCol w="3940817"/>
                <a:gridCol w="1296144"/>
                <a:gridCol w="504056"/>
              </a:tblGrid>
              <a:tr h="366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북구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칠성동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주상복합 신축공사 설계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소규모재해영향평가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㈜종합건축사사무소 건원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두산동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15-3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연립주택 건립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(1~3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단지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에 따른 소규모재해영향평가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㈜호텔수성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내당동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주상복합 신축에 따른 소규모재해영향평가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라페스타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남산동 행복가로주택정비사업 소규모재해영향평가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남산행복 마을가로주택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수성동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225-2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공동주택건립에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캐이씨엘수성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대명동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가로주택 건립에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이을건축사사무소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성주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선남면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선원리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번지 일원 연립주택소규모재해영향평가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대성이앤시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감삼동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주상복합신축에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아이조아앤디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아포읍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송천리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개발사업 신축에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미솔산업개발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언하공단일원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미세먼지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차단숲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조성사업 소규모 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영천시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장기미집행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도시공원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남구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옥명공원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외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실시계획인가에 따른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지하안전영향평가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6423"/>
              </p:ext>
            </p:extLst>
          </p:nvPr>
        </p:nvGraphicFramePr>
        <p:xfrm>
          <a:off x="2267744" y="1704177"/>
          <a:ext cx="5760000" cy="4461130"/>
        </p:xfrm>
        <a:graphic>
          <a:graphicData uri="http://schemas.openxmlformats.org/drawingml/2006/table">
            <a:tbl>
              <a:tblPr/>
              <a:tblGrid>
                <a:gridCol w="3820799"/>
                <a:gridCol w="1237079"/>
                <a:gridCol w="702122"/>
              </a:tblGrid>
              <a:tr h="402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달성군 판매시설 신축 설계용역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소규모 지하안전영향평가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㈜동우에이스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대명동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오피스텔 건립에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군월드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황금동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의료복합빌딩 신축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우람건축사사무소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주택재개발정비사업에 따른 소규모지하안전영향평가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차원 수치해석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개소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동지역주택조합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봉덕동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2021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황금동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차 공동주택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태평로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211-1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주거복합 신축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내당동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주상복합 신축에 따른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라페스타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달서구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감삼동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주상복합신축에 따른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아이조아앤디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두류동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 신축공사 지하안전영향평가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두류동지역주택조합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0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151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1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151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151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24681"/>
              </p:ext>
            </p:extLst>
          </p:nvPr>
        </p:nvGraphicFramePr>
        <p:xfrm>
          <a:off x="2287367" y="1691988"/>
          <a:ext cx="5741017" cy="4473313"/>
        </p:xfrm>
        <a:graphic>
          <a:graphicData uri="http://schemas.openxmlformats.org/drawingml/2006/table">
            <a:tbl>
              <a:tblPr/>
              <a:tblGrid>
                <a:gridCol w="3940817"/>
                <a:gridCol w="1296144"/>
                <a:gridCol w="504056"/>
              </a:tblGrid>
              <a:tr h="527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아포읍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송천리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개발사업 신축 소규모재해영향평가</a:t>
                      </a:r>
                      <a:endParaRPr lang="en-US" altLang="ko-KR" sz="8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포항시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거문들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~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국대도간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교차로 설치사업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문화예술회관 건립사업을 위한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재해영향성검토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행정계획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상주시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동부정류장 개발사업에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소규모재해영향성검토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㈜대동개발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김천시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부곡동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단지내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탄허건축사사무소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노원동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228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일원 주거복합 신축공사에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엠엘디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복현 주거환경개선사업 아파트건립에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㈜토담건축사사무소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칠곡군 금호리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6-5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창고시설 인허가에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㈜진성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성산리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산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번지외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연립주택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공동주택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신축공사에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㈜공단건설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0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151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1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151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151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27677"/>
              </p:ext>
            </p:extLst>
          </p:nvPr>
        </p:nvGraphicFramePr>
        <p:xfrm>
          <a:off x="2287367" y="1691988"/>
          <a:ext cx="5741017" cy="4473313"/>
        </p:xfrm>
        <a:graphic>
          <a:graphicData uri="http://schemas.openxmlformats.org/drawingml/2006/table">
            <a:tbl>
              <a:tblPr/>
              <a:tblGrid>
                <a:gridCol w="3940817"/>
                <a:gridCol w="1296144"/>
                <a:gridCol w="504056"/>
              </a:tblGrid>
              <a:tr h="344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주택재개발정비사업에 따른 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반월당행복마을가로주택정비사업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반월당 행복마을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가로주택정비사업조합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고성동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 공동주택 건립에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 이을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공동주택건립에 따른 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동광하우징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경상북도 영천포장 공공청사 조성사업에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경상북도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대구광역시 남부정류장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후적지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지구단위계획 수립 및 지하철연결통로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식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설치계획 수립에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티에스티홀딩스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청라힐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재개발 신축에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도시이십일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달성군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명곡리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소규모재해영향평가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상주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북천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대림다미아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차 공동주택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대림종합건설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생태체험마을 조성사업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김천시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선교 도시개발사업 실시계획 수립에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광주시동구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0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151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1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151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2151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43584"/>
              </p:ext>
            </p:extLst>
          </p:nvPr>
        </p:nvGraphicFramePr>
        <p:xfrm>
          <a:off x="2287367" y="1701318"/>
          <a:ext cx="5741017" cy="4473071"/>
        </p:xfrm>
        <a:graphic>
          <a:graphicData uri="http://schemas.openxmlformats.org/drawingml/2006/table">
            <a:tbl>
              <a:tblPr/>
              <a:tblGrid>
                <a:gridCol w="3940817"/>
                <a:gridCol w="1098809"/>
                <a:gridCol w="701391"/>
              </a:tblGrid>
              <a:tr h="315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개발제한구역관리계획 변경 및 도시관리계획시설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자동차정류장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결정에 따른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달성군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거제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용도지역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,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관리지역세분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거제시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영천시 도축장 도시관리계획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용역에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㈜삼세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선수훈련시설 및 합숙소 건립공사에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대구광역시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건설본부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경산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평산동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연립주택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건립에 따른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스마일씨엔디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안동농협생각출하조절센터 건립에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안동농협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번지일원 기업형임대주택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미포산업개발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번지일원 기업형임대주택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단지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미포산업개발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원대동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 주택재개발정비사업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원대동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3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가주택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재개발정비사업조합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70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8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주택재개발 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8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재정비촉진구역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주택재개발정비사업조합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안동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1167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대명루첸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아파트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사업승인관련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 대명수안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영천시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망정동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㈜민성건설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47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㈜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다온디자인건설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7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08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1510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1511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1513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8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11612"/>
              </p:ext>
            </p:extLst>
          </p:nvPr>
        </p:nvGraphicFramePr>
        <p:xfrm>
          <a:off x="2242476" y="1643051"/>
          <a:ext cx="5857916" cy="4522258"/>
        </p:xfrm>
        <a:graphic>
          <a:graphicData uri="http://schemas.openxmlformats.org/drawingml/2006/table">
            <a:tbl>
              <a:tblPr/>
              <a:tblGrid>
                <a:gridCol w="4057716"/>
                <a:gridCol w="1371572"/>
                <a:gridCol w="428628"/>
              </a:tblGrid>
              <a:tr h="347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평화지구 공동주택 신축에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평화지구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지역주택조합설립추진위원회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지구단위계획수립에따른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범어현대지역주택조합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흥해읍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학천리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삼도뷰엔빌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W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신축에 따른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삼도주택㈜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영광 단주리 공동주택 신축에 따른 지구단위계획수립에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주식회사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범어프라이빗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동자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02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주택재개발정비사업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신암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동 동자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02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지구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주택재개발정비사업조합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서성지구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주택재개발사업 정비계획수립 및 구역지정신청에 따른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서성지구주택재개발정비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사업조합설립추진위원회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중용개발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범어동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주상복합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수성범어지역주택조합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안동시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용상동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미소로건축㈜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  상주시 낙양동 공동주택 신축에 따른 지구단위계획수립 및 사전재해영향성검토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6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충북 옥천군 공동주택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3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253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3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253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4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69596"/>
              </p:ext>
            </p:extLst>
          </p:nvPr>
        </p:nvGraphicFramePr>
        <p:xfrm>
          <a:off x="2242476" y="1600842"/>
          <a:ext cx="5857916" cy="4564458"/>
        </p:xfrm>
        <a:graphic>
          <a:graphicData uri="http://schemas.openxmlformats.org/drawingml/2006/table">
            <a:tbl>
              <a:tblPr/>
              <a:tblGrid>
                <a:gridCol w="4143404"/>
                <a:gridCol w="1143008"/>
                <a:gridCol w="571504"/>
              </a:tblGrid>
              <a:tr h="25358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죽곡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삼정그린코아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더베스트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주식회사</a:t>
                      </a:r>
                      <a:b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</a:b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삼정지씨건설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구미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비산동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사람과풍경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  밀양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삼문동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공동주택 신축에 따른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아성산업개발㈜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상주시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무양동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공동주택 신축에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따른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지구단위계획수립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및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지엘건설㈜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괴전동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516-5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번지 일원 공동주택건립 지구단위계획수립 용역 및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사전재해영향성검토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㈜동재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경주 황성동 공동주택 신축공사에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따른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㈜빌프라이드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밀양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체"/>
                        </a:rPr>
                        <a:t>삼문동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공동주택 신축에 따른 지구단위계획수립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체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지엘건설㈜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00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지역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검토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공구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1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군사령부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시니어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스포츠파크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조성공사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설계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재해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구미시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경북 청송군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행복마을권사업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한국토지주택공사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갈개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.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농어촌마을하수도정비공사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경상북도 성주군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상하수도사업소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관방제림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기반조성사업 도시계획시설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주차장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결정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담양군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문경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체"/>
                        </a:rPr>
                        <a:t>화산리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체"/>
                        </a:rPr>
                        <a:t>이노스타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체"/>
                        </a:rPr>
                        <a:t>풀빌라호텔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토목설계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.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인허가 재해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오션블루문경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갈개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,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송천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농어촌마을하수도 정비공사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행정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경상북도 성주군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상하수도사업소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처분시설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단계 건설사업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한국원자력환경공단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가칭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단양기숙형중학교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설립부지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군관리계획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시설결정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변경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충청북도교육청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8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154kV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금호분기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T/L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건설사업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한국전력공사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남부건설처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대구경북건설지사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06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31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32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22534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35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22537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542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5400000">
            <a:off x="-134144" y="3169444"/>
            <a:ext cx="2447925" cy="719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Disaster Prevention </a:t>
            </a:r>
          </a:p>
          <a:p>
            <a:pPr>
              <a:defRPr/>
            </a:pPr>
            <a:r>
              <a:rPr lang="en-US" altLang="ko-KR" sz="2000" dirty="0">
                <a:solidFill>
                  <a:srgbClr val="3333CC"/>
                </a:solidFill>
              </a:rPr>
              <a:t>Security </a:t>
            </a:r>
            <a:r>
              <a:rPr lang="en-US" altLang="ko-KR" sz="2000" dirty="0" err="1">
                <a:solidFill>
                  <a:srgbClr val="3333CC"/>
                </a:solidFill>
              </a:rPr>
              <a:t>Arrangments</a:t>
            </a:r>
            <a:endParaRPr lang="en-US" altLang="ko-KR" sz="2000" dirty="0">
              <a:solidFill>
                <a:srgbClr val="3333CC"/>
              </a:solidFill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13319"/>
              </p:ext>
            </p:extLst>
          </p:nvPr>
        </p:nvGraphicFramePr>
        <p:xfrm>
          <a:off x="2222127" y="1643050"/>
          <a:ext cx="5806257" cy="4608387"/>
        </p:xfrm>
        <a:graphic>
          <a:graphicData uri="http://schemas.openxmlformats.org/drawingml/2006/table">
            <a:tbl>
              <a:tblPr/>
              <a:tblGrid>
                <a:gridCol w="4091745"/>
                <a:gridCol w="1005150"/>
                <a:gridCol w="709362"/>
              </a:tblGrid>
              <a:tr h="229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발주처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년도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도림근린공원외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6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 공원조성계획 수립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인천광역시 남동구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년 기장군 관내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소하천정비종합계획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재정비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부산광역시 기장군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도시관리계획수립용역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충렬사역사공원등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부산광역시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공원조성계획 수립 및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청주시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화순 고인돌유적지 문화공원조성계획 결정용역에 따른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화순군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도산서원 선비문화수련원 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원사 신축공사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사단법인도산서원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선비문화수련원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미조성공원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조성계획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수립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두도공원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등 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 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부산광역시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고잔동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공유수면매립 기본계획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수립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인천광역시 남동구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어촌정주항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(2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권역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정비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통영시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성주시가지침수지구개선복구사업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경상북도 성주군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세종대황자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태실 생명문화공원조성사업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개발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성주군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영덕군 강구면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하저리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토석채취사업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사전재해영향성검토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협의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㈜ 시티아이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오성캠퍼스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도시계획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조성계획 및 실시계획인가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기간 연장 및 변경 용역 사전재해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대구한의대학교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은하면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농촌생활환경정비계획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수립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홍성군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조전리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상촌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1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천 정비사업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실시설계및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사전재해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환경성검토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영월군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동두천시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캠프님블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수변공원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도시계획시설결정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실시설계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재해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동두천시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가야국 역사루트 사전재해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영향성검토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성주군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 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철마 </a:t>
                      </a:r>
                      <a:r>
                        <a:rPr lang="ko-KR" altLang="en-US" sz="800" b="0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다목적구장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및 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광장조성을 위한 기본계획수립 및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도시관리계획결정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기장군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latin typeface="굴림체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1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 군도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4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호선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강화고 국화지간</a:t>
                      </a:r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실시설계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재해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굴림"/>
                        </a:rPr>
                        <a:t>강화군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749"/>
          <p:cNvSpPr>
            <a:spLocks noChangeArrowheads="1"/>
          </p:cNvSpPr>
          <p:nvPr/>
        </p:nvSpPr>
        <p:spPr bwMode="auto">
          <a:xfrm>
            <a:off x="1403077" y="621282"/>
            <a:ext cx="5041131" cy="4314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err="1" smtClean="0">
                <a:latin typeface="굴림체" pitchFamily="49" charset="-127"/>
                <a:ea typeface="굴림체" pitchFamily="49" charset="-127"/>
              </a:rPr>
              <a:t>방재관리대책대행자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재해영향평가 등의 협의 업무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5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7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28" name="Rectangle 20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229" name="AutoShape 21"/>
          <p:cNvSpPr>
            <a:spLocks noChangeArrowheads="1"/>
          </p:cNvSpPr>
          <p:nvPr/>
        </p:nvSpPr>
        <p:spPr bwMode="auto">
          <a:xfrm>
            <a:off x="323850" y="1196975"/>
            <a:ext cx="8434388" cy="5184775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22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23"/>
          <p:cNvSpPr>
            <a:spLocks noChangeArrowheads="1"/>
          </p:cNvSpPr>
          <p:nvPr/>
        </p:nvSpPr>
        <p:spPr bwMode="auto">
          <a:xfrm>
            <a:off x="685800" y="1006475"/>
            <a:ext cx="37338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68312" y="549275"/>
            <a:ext cx="188911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800" i="1" err="1" smtClean="0">
                <a:latin typeface="굴림체" pitchFamily="49" charset="-127"/>
                <a:ea typeface="굴림체" pitchFamily="49" charset="-127"/>
              </a:rPr>
              <a:t>업면허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 현황</a:t>
            </a:r>
            <a:endParaRPr lang="en-US" altLang="ko-KR" sz="1800" i="1" dirty="0" smtClean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52233" name="Picture 25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 Box 26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02282"/>
              </p:ext>
            </p:extLst>
          </p:nvPr>
        </p:nvGraphicFramePr>
        <p:xfrm>
          <a:off x="857224" y="1968666"/>
          <a:ext cx="7429551" cy="3973824"/>
        </p:xfrm>
        <a:graphic>
          <a:graphicData uri="http://schemas.openxmlformats.org/drawingml/2006/table">
            <a:tbl>
              <a:tblPr/>
              <a:tblGrid>
                <a:gridCol w="1841599"/>
                <a:gridCol w="1657186"/>
                <a:gridCol w="1293413"/>
                <a:gridCol w="2637353"/>
              </a:tblGrid>
              <a:tr h="497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업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·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면허 명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발급기관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번호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비고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97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사업자등록</a:t>
                      </a: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김천세무서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502-81-40114</a:t>
                      </a: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　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엔지니어링사업자</a:t>
                      </a: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한국엔지니어링협회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제 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E-09-001094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도로공항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토질지질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구조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도시계획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측량지적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수자원개발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상하수도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교통</a:t>
                      </a:r>
                      <a:r>
                        <a:rPr lang="en-US" altLang="ko-KR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조경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측량업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경상북도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제 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06-05-1002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공공측량업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건설기술용역업</a:t>
                      </a: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경상북도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경북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-2-102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설계ㆍ사업관리</a:t>
                      </a:r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지하안전영향평가 전문기관</a:t>
                      </a: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경상북도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경북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제 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5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　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방재관리대책대행자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행정안전부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제 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189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재해영향평가 등의 협의 업무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교통영향평가대행자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국토교통부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제 </a:t>
                      </a:r>
                      <a:r>
                        <a:rPr lang="en-US" altLang="ko-KR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461 </a:t>
                      </a:r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호</a:t>
                      </a:r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93306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　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857224" y="1556792"/>
            <a:ext cx="75009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최고의 품질보증을 위해서 </a:t>
            </a:r>
            <a:r>
              <a:rPr lang="ko-KR" altLang="en-US" sz="1100" dirty="0" err="1" smtClean="0"/>
              <a:t>세진이엔씨만의</a:t>
            </a:r>
            <a:r>
              <a:rPr lang="ko-KR" altLang="en-US" sz="1100" dirty="0" smtClean="0"/>
              <a:t> 방법으로 최선을 다하고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000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4"/>
          <p:cNvSpPr>
            <a:spLocks noChangeArrowheads="1"/>
          </p:cNvSpPr>
          <p:nvPr/>
        </p:nvSpPr>
        <p:spPr bwMode="auto">
          <a:xfrm>
            <a:off x="98425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251" name="Rectangle 4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3252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3"/>
          <p:cNvSpPr>
            <a:spLocks noChangeArrowheads="1"/>
          </p:cNvSpPr>
          <p:nvPr/>
        </p:nvSpPr>
        <p:spPr bwMode="auto">
          <a:xfrm>
            <a:off x="685800" y="1006475"/>
            <a:ext cx="37338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609600" y="549275"/>
            <a:ext cx="2819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i="1">
                <a:latin typeface="굴림체" pitchFamily="49" charset="-127"/>
                <a:ea typeface="굴림체" pitchFamily="49" charset="-127"/>
              </a:rPr>
              <a:t>회사 위치</a:t>
            </a:r>
          </a:p>
        </p:txBody>
      </p:sp>
      <p:pic>
        <p:nvPicPr>
          <p:cNvPr id="53255" name="Picture 55" descr="EMB000009a002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56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53257" name="Text Box 58"/>
          <p:cNvSpPr txBox="1">
            <a:spLocks noChangeArrowheads="1"/>
          </p:cNvSpPr>
          <p:nvPr/>
        </p:nvSpPr>
        <p:spPr bwMode="auto">
          <a:xfrm>
            <a:off x="1932643" y="5462588"/>
            <a:ext cx="37000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14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1400" dirty="0">
                <a:solidFill>
                  <a:srgbClr val="003366"/>
                </a:solidFill>
                <a:latin typeface="HY나무B" pitchFamily="18" charset="-127"/>
                <a:ea typeface="HY나무B" pitchFamily="18" charset="-127"/>
              </a:rPr>
              <a:t>대구사무소</a:t>
            </a:r>
          </a:p>
          <a:p>
            <a:pPr>
              <a:buFont typeface="Wingdings" pitchFamily="2" charset="2"/>
              <a:buNone/>
            </a:pPr>
            <a:r>
              <a:rPr lang="ko-KR" altLang="en-US" sz="1200" dirty="0">
                <a:latin typeface="HY나무B" pitchFamily="18" charset="-127"/>
                <a:ea typeface="HY나무B" pitchFamily="18" charset="-127"/>
              </a:rPr>
              <a:t>회사 주소 </a:t>
            </a:r>
            <a:r>
              <a:rPr lang="en-US" altLang="ko-KR" sz="1200" dirty="0">
                <a:latin typeface="HY나무B" pitchFamily="18" charset="-127"/>
                <a:ea typeface="HY나무B" pitchFamily="18" charset="-127"/>
              </a:rPr>
              <a:t>:  </a:t>
            </a:r>
            <a:r>
              <a:rPr lang="ko-KR" altLang="en-US" sz="1200" dirty="0">
                <a:latin typeface="HY나무B" pitchFamily="18" charset="-127"/>
                <a:ea typeface="HY나무B" pitchFamily="18" charset="-127"/>
              </a:rPr>
              <a:t>대구광역시 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남구 중앙대로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22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길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102,</a:t>
            </a:r>
            <a:r>
              <a:rPr lang="ko-KR" altLang="en-US" sz="1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3F</a:t>
            </a:r>
            <a:endParaRPr lang="en-US" altLang="ko-KR" sz="1200" dirty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1200" dirty="0">
                <a:latin typeface="HY나무B" pitchFamily="18" charset="-127"/>
                <a:ea typeface="HY나무B" pitchFamily="18" charset="-127"/>
              </a:rPr>
              <a:t>전화 번호 </a:t>
            </a:r>
            <a:r>
              <a:rPr lang="en-US" altLang="ko-KR" sz="1200" dirty="0">
                <a:latin typeface="HY나무B" pitchFamily="18" charset="-127"/>
                <a:ea typeface="HY나무B" pitchFamily="18" charset="-127"/>
              </a:rPr>
              <a:t>:  053) 475 - 7123 ~ 6</a:t>
            </a:r>
          </a:p>
          <a:p>
            <a:r>
              <a:rPr lang="en-US" altLang="ko-KR" sz="1200" dirty="0">
                <a:latin typeface="HY나무B" pitchFamily="18" charset="-127"/>
                <a:ea typeface="HY나무B" pitchFamily="18" charset="-127"/>
              </a:rPr>
              <a:t>F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en-US" altLang="ko-KR" sz="1200" dirty="0">
                <a:latin typeface="HY나무B" pitchFamily="18" charset="-127"/>
                <a:ea typeface="HY나무B" pitchFamily="18" charset="-127"/>
              </a:rPr>
              <a:t>A   X</a:t>
            </a:r>
            <a:r>
              <a:rPr lang="en-US" altLang="ko-KR" sz="10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0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2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200" dirty="0">
                <a:latin typeface="HY나무B" pitchFamily="18" charset="-127"/>
                <a:ea typeface="HY나무B" pitchFamily="18" charset="-127"/>
              </a:rPr>
              <a:t>:  053) 475 - 7666</a:t>
            </a:r>
            <a:endParaRPr lang="en-US" altLang="ko-KR" sz="13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53258" name="AutoShape 60"/>
          <p:cNvSpPr>
            <a:spLocks noChangeArrowheads="1"/>
          </p:cNvSpPr>
          <p:nvPr/>
        </p:nvSpPr>
        <p:spPr bwMode="auto">
          <a:xfrm>
            <a:off x="1805254" y="5445125"/>
            <a:ext cx="5239958" cy="936625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259" name="AutoShape 63"/>
          <p:cNvSpPr>
            <a:spLocks noChangeArrowheads="1"/>
          </p:cNvSpPr>
          <p:nvPr/>
        </p:nvSpPr>
        <p:spPr bwMode="auto">
          <a:xfrm>
            <a:off x="755650" y="1250950"/>
            <a:ext cx="7656513" cy="4114800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3260" name="Picture 64" descr="무제-2 복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296988"/>
            <a:ext cx="75057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/>
          <p:cNvSpPr>
            <a:spLocks noChangeArrowheads="1"/>
          </p:cNvSpPr>
          <p:nvPr/>
        </p:nvSpPr>
        <p:spPr bwMode="auto">
          <a:xfrm>
            <a:off x="107950" y="115888"/>
            <a:ext cx="8928100" cy="6634162"/>
          </a:xfrm>
          <a:prstGeom prst="roundRect">
            <a:avLst>
              <a:gd name="adj" fmla="val 4597"/>
            </a:avLst>
          </a:prstGeom>
          <a:noFill/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1216025" y="115888"/>
            <a:ext cx="6481763" cy="1223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i="1">
                <a:latin typeface="굴림" charset="-127"/>
                <a:ea typeface="굴림" charset="-127"/>
              </a:rPr>
              <a:t>An inventor of  tomorrow</a:t>
            </a:r>
            <a:r>
              <a:rPr kumimoji="0" lang="en-US" altLang="ko-KR" sz="2000" i="1">
                <a:latin typeface="Times New Roman"/>
                <a:ea typeface="굴림" charset="-127"/>
              </a:rPr>
              <a:t>’</a:t>
            </a:r>
            <a:r>
              <a:rPr kumimoji="0" lang="en-US" altLang="ko-KR" sz="2000" i="1">
                <a:latin typeface="굴림" charset="-127"/>
                <a:ea typeface="굴림" charset="-127"/>
              </a:rPr>
              <a:t>s engineering service</a:t>
            </a:r>
          </a:p>
        </p:txBody>
      </p:sp>
      <p:pic>
        <p:nvPicPr>
          <p:cNvPr id="5427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2387600" y="2205038"/>
            <a:ext cx="4103688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2000" b="0" dirty="0">
                <a:solidFill>
                  <a:srgbClr val="3366FF"/>
                </a:solidFill>
                <a:latin typeface="Georgia" pitchFamily="18" charset="0"/>
                <a:ea typeface="굴림" charset="-127"/>
              </a:rPr>
              <a:t>“ Great People Great Work”</a:t>
            </a: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2589213" y="2565400"/>
            <a:ext cx="3816350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2000" dirty="0">
                <a:solidFill>
                  <a:srgbClr val="3366FF"/>
                </a:solidFill>
                <a:latin typeface="굴림" charset="-127"/>
                <a:ea typeface="굴림" charset="-127"/>
              </a:rPr>
              <a:t>행복한 사회를 창조하는 기업</a:t>
            </a:r>
            <a:r>
              <a:rPr kumimoji="0" lang="en-US" sz="1500" dirty="0">
                <a:solidFill>
                  <a:srgbClr val="3366FF"/>
                </a:solidFill>
                <a:latin typeface="굴림" charset="-127"/>
                <a:ea typeface="굴림" charset="-127"/>
              </a:rPr>
              <a:t> </a:t>
            </a:r>
            <a:endParaRPr kumimoji="0" lang="ko-KR" altLang="en-US" sz="1500" dirty="0">
              <a:solidFill>
                <a:srgbClr val="3366FF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250825" y="260350"/>
            <a:ext cx="2520950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300" b="0" i="1">
                <a:solidFill>
                  <a:schemeClr val="folHlink"/>
                </a:solidFill>
                <a:latin typeface="Georgia" pitchFamily="18" charset="0"/>
                <a:ea typeface="굴림" charset="-127"/>
              </a:rPr>
              <a:t>Top of the engineering</a:t>
            </a:r>
          </a:p>
          <a:p>
            <a:pPr algn="ctr">
              <a:defRPr/>
            </a:pPr>
            <a:r>
              <a:rPr kumimoji="0" lang="en-US" altLang="ko-KR" sz="1300" b="0" i="1">
                <a:solidFill>
                  <a:schemeClr val="folHlink"/>
                </a:solidFill>
                <a:latin typeface="Georgia" pitchFamily="18" charset="0"/>
                <a:ea typeface="굴림" charset="-127"/>
              </a:rPr>
              <a:t>                              Se-jin E&amp;C</a:t>
            </a:r>
            <a:r>
              <a:rPr kumimoji="0" lang="en-US" altLang="ko-KR" sz="2000">
                <a:solidFill>
                  <a:srgbClr val="3366FF"/>
                </a:solidFill>
                <a:latin typeface="굴림" charset="-127"/>
                <a:ea typeface="굴림" charset="-127"/>
              </a:rPr>
              <a:t>    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589213" y="3470565"/>
            <a:ext cx="3816350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ko-KR" altLang="en-US" sz="5000" dirty="0" smtClean="0">
                <a:solidFill>
                  <a:srgbClr val="FF0000">
                    <a:alpha val="34000"/>
                  </a:srgbClr>
                </a:solidFill>
                <a:latin typeface="HY나무B" pitchFamily="18" charset="-127"/>
                <a:ea typeface="HY나무B" pitchFamily="18" charset="-127"/>
              </a:rPr>
              <a:t>감사합니다</a:t>
            </a:r>
            <a:r>
              <a:rPr kumimoji="0" lang="en-US" altLang="ko-KR" sz="5000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.</a:t>
            </a:r>
            <a:endParaRPr kumimoji="0" lang="ko-KR" altLang="en-US" sz="5000" dirty="0">
              <a:solidFill>
                <a:srgbClr val="FF0000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 autoUpdateAnimBg="0"/>
      <p:bldP spid="114707" grpId="0" autoUpdateAnimBg="0"/>
      <p:bldP spid="114708" grpId="0" autoUpdateAnimBg="0"/>
      <p:bldP spid="114709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지하안전영향평가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31225"/>
              </p:ext>
            </p:extLst>
          </p:nvPr>
        </p:nvGraphicFramePr>
        <p:xfrm>
          <a:off x="2267744" y="1704175"/>
          <a:ext cx="5760000" cy="4461128"/>
        </p:xfrm>
        <a:graphic>
          <a:graphicData uri="http://schemas.openxmlformats.org/drawingml/2006/table">
            <a:tbl>
              <a:tblPr/>
              <a:tblGrid>
                <a:gridCol w="3820799"/>
                <a:gridCol w="1237079"/>
                <a:gridCol w="702122"/>
              </a:tblGrid>
              <a:tr h="442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달서구 본동 주상복합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유니코종합개발주식회사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두류동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두류야외음악당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지역주택조합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대구시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두류동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소규모지하안전영향평가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모델링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두류야외음악당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지역주택조합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주택재개발정비사업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신암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재정비촉진구역 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효목동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아파트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㈜광림인베스트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효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목동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아파트 신축에 따른 소규모지하안전영향평가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모델링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㈜광림인베스트</a:t>
                      </a:r>
                      <a:endParaRPr lang="ko-KR" altLang="en-US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대구 가톨릭대학교 의료원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리모델링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증축공사 중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㈜현대건축사사무소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26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대구광역시 남부정류장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후적지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</a:p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티에스티홀딩스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29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반월당사랑마을가로주택정비사업 지하안전영향평가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반월당 사랑마을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가로주택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0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지하안전영향평가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00274"/>
              </p:ext>
            </p:extLst>
          </p:nvPr>
        </p:nvGraphicFramePr>
        <p:xfrm>
          <a:off x="2267744" y="1628799"/>
          <a:ext cx="5760000" cy="4464500"/>
        </p:xfrm>
        <a:graphic>
          <a:graphicData uri="http://schemas.openxmlformats.org/drawingml/2006/table">
            <a:tbl>
              <a:tblPr/>
              <a:tblGrid>
                <a:gridCol w="3672408"/>
                <a:gridCol w="1385470"/>
                <a:gridCol w="702122"/>
              </a:tblGrid>
              <a:tr h="430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주택재개발정비사업조합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주택재개발정비사업에 따른 소규모지하안전영향평가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모델링 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만촌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동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수성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구역</a:t>
                      </a:r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주택재개발정비사업조합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2020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반월당행복마을가로주택정비사업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반월당 행복마을</a:t>
                      </a:r>
                      <a:endParaRPr lang="en-US" altLang="ko-KR" sz="800" b="0" i="0" u="none" strike="noStrike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가로주택정비사업조합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  범어우방</a:t>
                      </a:r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err="1" smtClean="0"/>
                        <a:t>차아파트</a:t>
                      </a:r>
                      <a:r>
                        <a:rPr lang="ko-KR" altLang="en-US" sz="800" dirty="0" smtClean="0"/>
                        <a:t> 주택재건축사업 소규모지하안전영향평가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범어우방</a:t>
                      </a:r>
                      <a:r>
                        <a:rPr lang="en-US" altLang="ko-KR" sz="800" dirty="0" smtClean="0"/>
                        <a:t>1</a:t>
                      </a:r>
                      <a:r>
                        <a:rPr lang="ko-KR" altLang="en-US" sz="800" dirty="0" err="1" smtClean="0"/>
                        <a:t>차아파트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주택재건축정비사업조합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smtClean="0"/>
                        <a:t>2019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파동 공동주택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㈜건축사사무소 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상인동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주식회사</a:t>
                      </a:r>
                      <a:r>
                        <a:rPr lang="en-US" altLang="ko-K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초석이앤시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달자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지구 주택재건축정비사업에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달자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01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지구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주택재건축정비사업조합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노곡동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공동주택건립에 따른 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건우리건축사사무소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73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팔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달동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주택재건축 정비사업 신축에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팔달동주택재건축정비조합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64"/>
          <p:cNvSpPr>
            <a:spLocks noChangeArrowheads="1"/>
          </p:cNvSpPr>
          <p:nvPr/>
        </p:nvSpPr>
        <p:spPr bwMode="auto">
          <a:xfrm>
            <a:off x="107950" y="6477000"/>
            <a:ext cx="7924800" cy="76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35" name="Rectangle 667"/>
          <p:cNvSpPr>
            <a:spLocks noChangeArrowheads="1"/>
          </p:cNvSpPr>
          <p:nvPr/>
        </p:nvSpPr>
        <p:spPr bwMode="auto">
          <a:xfrm>
            <a:off x="107950" y="6629400"/>
            <a:ext cx="7924800" cy="76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6" name="Picture 709" descr="EMB000009a00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575" y="6434138"/>
            <a:ext cx="288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710"/>
          <p:cNvSpPr txBox="1">
            <a:spLocks noChangeArrowheads="1"/>
          </p:cNvSpPr>
          <p:nvPr/>
        </p:nvSpPr>
        <p:spPr bwMode="auto">
          <a:xfrm>
            <a:off x="8235950" y="6442075"/>
            <a:ext cx="863600" cy="2413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9401" tIns="44701" rIns="89401" bIns="44701" anchor="ctr">
            <a:spAutoFit/>
          </a:bodyPr>
          <a:lstStyle/>
          <a:p>
            <a:pPr algn="ctr" defTabSz="893763" eaLnBrk="0" latinLnBrk="0" hangingPunct="0">
              <a:spcBef>
                <a:spcPct val="50000"/>
              </a:spcBef>
            </a:pP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㈜</a:t>
            </a:r>
            <a:r>
              <a:rPr kumimoji="0" lang="ko-KR" altLang="en-US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세진</a:t>
            </a:r>
            <a:r>
              <a:rPr kumimoji="0" lang="en-US" altLang="ko-KR" sz="1000">
                <a:solidFill>
                  <a:schemeClr val="tx2"/>
                </a:solidFill>
                <a:latin typeface="휴먼엑스포" pitchFamily="18" charset="-127"/>
                <a:ea typeface="휴먼엑스포" pitchFamily="18" charset="-127"/>
              </a:rPr>
              <a:t>E&amp;C</a:t>
            </a:r>
          </a:p>
        </p:txBody>
      </p:sp>
      <p:sp>
        <p:nvSpPr>
          <p:cNvPr id="44038" name="AutoShape 712"/>
          <p:cNvSpPr>
            <a:spLocks noChangeArrowheads="1"/>
          </p:cNvSpPr>
          <p:nvPr/>
        </p:nvSpPr>
        <p:spPr bwMode="auto">
          <a:xfrm>
            <a:off x="1835150" y="1500188"/>
            <a:ext cx="6594475" cy="4881562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4039" name="Pictur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209"/>
          <p:cNvSpPr>
            <a:spLocks noChangeArrowheads="1"/>
          </p:cNvSpPr>
          <p:nvPr/>
        </p:nvSpPr>
        <p:spPr bwMode="auto">
          <a:xfrm>
            <a:off x="250825" y="1141413"/>
            <a:ext cx="3673475" cy="7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6600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b="0" i="1"/>
          </a:p>
        </p:txBody>
      </p:sp>
      <p:pic>
        <p:nvPicPr>
          <p:cNvPr id="44041" name="Picture 230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60350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231" descr="sssssssss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15888"/>
            <a:ext cx="62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49"/>
          <p:cNvSpPr>
            <a:spLocks noChangeArrowheads="1"/>
          </p:cNvSpPr>
          <p:nvPr/>
        </p:nvSpPr>
        <p:spPr bwMode="auto">
          <a:xfrm>
            <a:off x="34925" y="549275"/>
            <a:ext cx="4321175" cy="43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i="1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i="1" dirty="0">
                <a:latin typeface="굴림체" pitchFamily="49" charset="-127"/>
                <a:ea typeface="굴림체" pitchFamily="49" charset="-127"/>
              </a:rPr>
              <a:t>실적현황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800" i="1" dirty="0" smtClean="0">
                <a:latin typeface="굴림체" pitchFamily="49" charset="-127"/>
                <a:ea typeface="굴림체" pitchFamily="49" charset="-127"/>
              </a:rPr>
              <a:t>지하안전영향평가</a:t>
            </a:r>
            <a:r>
              <a:rPr lang="en-US" altLang="ko-KR" sz="1800" i="1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1800" i="1" dirty="0"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44044" name="Picture 1575" descr="oo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713" y="1524000"/>
            <a:ext cx="8651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AutoShape 1576"/>
          <p:cNvSpPr>
            <a:spLocks noChangeArrowheads="1"/>
          </p:cNvSpPr>
          <p:nvPr/>
        </p:nvSpPr>
        <p:spPr bwMode="auto">
          <a:xfrm>
            <a:off x="611188" y="1517650"/>
            <a:ext cx="874712" cy="617538"/>
          </a:xfrm>
          <a:prstGeom prst="roundRect">
            <a:avLst>
              <a:gd name="adj" fmla="val 4597"/>
            </a:avLst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583"/>
          <p:cNvSpPr>
            <a:spLocks noChangeArrowheads="1"/>
          </p:cNvSpPr>
          <p:nvPr/>
        </p:nvSpPr>
        <p:spPr bwMode="auto">
          <a:xfrm>
            <a:off x="611188" y="2238375"/>
            <a:ext cx="863600" cy="4084638"/>
          </a:xfrm>
          <a:prstGeom prst="roundRect">
            <a:avLst>
              <a:gd name="adj" fmla="val 4597"/>
            </a:avLst>
          </a:prstGeom>
          <a:noFill/>
          <a:ln w="254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Rectangle 1587"/>
          <p:cNvSpPr>
            <a:spLocks noChangeArrowheads="1"/>
          </p:cNvSpPr>
          <p:nvPr/>
        </p:nvSpPr>
        <p:spPr bwMode="auto">
          <a:xfrm rot="5400000">
            <a:off x="-277812" y="3543300"/>
            <a:ext cx="3055938" cy="71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sy="50000" kx="-2453608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Geotechnical</a:t>
            </a:r>
            <a:r>
              <a:rPr lang="en-US" sz="2000" dirty="0">
                <a:hlinkClick r:id="rId7"/>
              </a:rPr>
              <a:t> </a:t>
            </a:r>
            <a:r>
              <a:rPr kumimoji="0" lang="en-US" altLang="ko-KR" sz="2000" dirty="0">
                <a:solidFill>
                  <a:srgbClr val="009999"/>
                </a:solidFill>
                <a:latin typeface="굴림" charset="-127"/>
                <a:ea typeface="굴림" charset="-127"/>
              </a:rPr>
              <a:t>Engineering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24500"/>
              </p:ext>
            </p:extLst>
          </p:nvPr>
        </p:nvGraphicFramePr>
        <p:xfrm>
          <a:off x="2267744" y="1628802"/>
          <a:ext cx="5760000" cy="4464492"/>
        </p:xfrm>
        <a:graphic>
          <a:graphicData uri="http://schemas.openxmlformats.org/drawingml/2006/table">
            <a:tbl>
              <a:tblPr/>
              <a:tblGrid>
                <a:gridCol w="3760811"/>
                <a:gridCol w="1297067"/>
                <a:gridCol w="702122"/>
              </a:tblGrid>
              <a:tr h="484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사    업    명</a:t>
                      </a:r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 err="1">
                          <a:solidFill>
                            <a:srgbClr val="000000"/>
                          </a:solidFill>
                          <a:latin typeface="굴림"/>
                        </a:rPr>
                        <a:t>발주처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latin typeface="굴림"/>
                        </a:rPr>
                        <a:t>참여 기간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</a:tr>
              <a:tr h="49754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죽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 주택재건축 정비사업 신축공사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죽전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구역주택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재건축 정비사업조합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신천동 공동주택 신축에 따른 소규모지하안전영향평가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건축사사무소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도시</a:t>
                      </a:r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  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화원읍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㈜동화건설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ko-KR" altLang="en-US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범</a:t>
                      </a:r>
                      <a:r>
                        <a:rPr lang="ko-KR" altLang="en-US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어동</a:t>
                      </a:r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주거복합공사에 따른 소규모지하안전영향평가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굴림"/>
                        </a:rPr>
                        <a:t>㈜동화건설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b="0" i="0" u="none" strike="noStrike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2019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latin typeface="굴림체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  서봉덕 주택재개발사업 시행인가를 위한 소규모지하안전영향평가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서봉덕주택재개발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정비사업조합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2019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  </a:t>
                      </a:r>
                      <a:r>
                        <a:rPr lang="ko-KR" altLang="en-US" sz="800" dirty="0" err="1" smtClean="0"/>
                        <a:t>새동산</a:t>
                      </a:r>
                      <a:r>
                        <a:rPr lang="ko-KR" altLang="en-US" sz="800" dirty="0" smtClean="0"/>
                        <a:t> 재건축 주상복합 신축에 따른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ko-KR" altLang="en-US" sz="800" dirty="0" smtClean="0"/>
                        <a:t>소규모지하안전영향평가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주식회사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대산매일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2019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  </a:t>
                      </a:r>
                      <a:r>
                        <a:rPr lang="ko-KR" altLang="en-US" sz="800" dirty="0" err="1" smtClean="0"/>
                        <a:t>메트로타워</a:t>
                      </a:r>
                      <a:r>
                        <a:rPr lang="ko-KR" altLang="en-US" sz="800" dirty="0" smtClean="0"/>
                        <a:t> 신축에 따른 소규모지하안전영향평가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err="1" smtClean="0"/>
                        <a:t>비에스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smtClean="0"/>
                        <a:t>주식회사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2019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549">
                <a:tc>
                  <a:txBody>
                    <a:bodyPr/>
                    <a:lstStyle/>
                    <a:p>
                      <a:r>
                        <a:rPr lang="ko-KR" altLang="en-US" sz="800" dirty="0" smtClean="0"/>
                        <a:t>  </a:t>
                      </a:r>
                      <a:r>
                        <a:rPr lang="ko-KR" altLang="en-US" sz="800" dirty="0" err="1" smtClean="0"/>
                        <a:t>청라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힐</a:t>
                      </a:r>
                      <a:r>
                        <a:rPr lang="ko-KR" altLang="en-US" sz="800" dirty="0" smtClean="0"/>
                        <a:t> 재개발 신축에 따른 소규모지하안전영향평가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dirty="0" smtClean="0"/>
                        <a:t>㈜건축사사무소</a:t>
                      </a:r>
                      <a:endParaRPr lang="en-US" altLang="ko-KR" sz="800" dirty="0" smtClean="0"/>
                    </a:p>
                    <a:p>
                      <a:pPr algn="ctr"/>
                      <a:r>
                        <a:rPr lang="ko-KR" altLang="en-US" sz="800" dirty="0" err="1" smtClean="0"/>
                        <a:t>도시이십일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800" dirty="0" smtClean="0"/>
                        <a:t>2019</a:t>
                      </a:r>
                      <a:endParaRPr lang="ko-KR" altLang="en-US" sz="8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9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sq">
          <a:noFill/>
          <a:miter lim="800000"/>
          <a:headEnd type="none" w="sm" len="sm"/>
          <a:tailEnd type="none" w="sm" len="sm"/>
        </a:ln>
        <a:effectLst>
          <a:outerShdw sy="50000" kx="-2453608" rotWithShape="0">
            <a:srgbClr val="808080"/>
          </a:outerShdw>
        </a:effectLst>
      </a:spPr>
      <a:bodyPr wrap="none" anchor="ctr"/>
      <a:lstStyle>
        <a:defPPr algn="ctr">
          <a:defRPr kumimoji="0" sz="5000" dirty="0" smtClean="0">
            <a:solidFill>
              <a:srgbClr val="FF0000"/>
            </a:solidFill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9366</Words>
  <Application>Microsoft Office PowerPoint</Application>
  <PresentationFormat>화면 슬라이드 쇼(4:3)</PresentationFormat>
  <Paragraphs>2899</Paragraphs>
  <Slides>68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68</vt:i4>
      </vt:variant>
    </vt:vector>
  </HeadingPairs>
  <TitlesOfParts>
    <vt:vector size="69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사업지원팀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‎_x001e_⁬</dc:creator>
  <cp:lastModifiedBy>user</cp:lastModifiedBy>
  <cp:revision>1019</cp:revision>
  <cp:lastPrinted>2020-02-03T06:04:00Z</cp:lastPrinted>
  <dcterms:created xsi:type="dcterms:W3CDTF">2007-07-05T00:00:28Z</dcterms:created>
  <dcterms:modified xsi:type="dcterms:W3CDTF">2021-10-18T08:10:36Z</dcterms:modified>
</cp:coreProperties>
</file>