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257" r:id="rId2"/>
    <p:sldId id="258" r:id="rId3"/>
    <p:sldId id="256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7" r:id="rId12"/>
    <p:sldId id="293" r:id="rId13"/>
    <p:sldId id="294" r:id="rId14"/>
    <p:sldId id="295" r:id="rId15"/>
    <p:sldId id="288" r:id="rId16"/>
    <p:sldId id="289" r:id="rId17"/>
    <p:sldId id="290" r:id="rId18"/>
    <p:sldId id="291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317" r:id="rId41"/>
    <p:sldId id="318" r:id="rId42"/>
    <p:sldId id="319" r:id="rId43"/>
    <p:sldId id="320" r:id="rId44"/>
    <p:sldId id="321" r:id="rId45"/>
    <p:sldId id="322" r:id="rId46"/>
    <p:sldId id="323" r:id="rId47"/>
    <p:sldId id="324" r:id="rId48"/>
    <p:sldId id="325" r:id="rId49"/>
    <p:sldId id="337" r:id="rId50"/>
    <p:sldId id="326" r:id="rId51"/>
    <p:sldId id="327" r:id="rId52"/>
    <p:sldId id="328" r:id="rId53"/>
    <p:sldId id="329" r:id="rId54"/>
    <p:sldId id="330" r:id="rId55"/>
    <p:sldId id="331" r:id="rId56"/>
    <p:sldId id="332" r:id="rId57"/>
    <p:sldId id="333" r:id="rId58"/>
    <p:sldId id="341" r:id="rId59"/>
    <p:sldId id="334" r:id="rId60"/>
    <p:sldId id="335" r:id="rId61"/>
    <p:sldId id="338" r:id="rId62"/>
    <p:sldId id="336" r:id="rId63"/>
    <p:sldId id="339" r:id="rId64"/>
    <p:sldId id="340" r:id="rId6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96EE"/>
    <a:srgbClr val="83EE32"/>
    <a:srgbClr val="B2B2B2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5" autoAdjust="0"/>
    <p:restoredTop sz="9466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1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3992F-87D0-4574-84A7-0650A20FD883}" type="datetime1">
              <a:rPr lang="ko-KR" altLang="en-US" smtClean="0"/>
              <a:pPr/>
              <a:t>2014-07-23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F2A0C-6AC7-4DF7-8049-DC32EB52E7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56F0E-ED97-41F6-9C20-F877BB1CF842}" type="datetime1">
              <a:rPr lang="ko-KR" altLang="en-US" smtClean="0"/>
              <a:pPr/>
              <a:t>2014-07-23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89D87-D8F8-4CF6-A23E-B265B726BFD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89D87-D8F8-4CF6-A23E-B265B726BFD8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89D87-D8F8-4CF6-A23E-B265B726BFD8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89D87-D8F8-4CF6-A23E-B265B726BFD8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89D87-D8F8-4CF6-A23E-B265B726BFD8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89D87-D8F8-4CF6-A23E-B265B726BFD8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3EE7-3C9A-421F-A03D-A2C584A09BB6}" type="datetime1">
              <a:rPr lang="ko-KR" altLang="en-US" smtClean="0"/>
              <a:pPr/>
              <a:t>2014-07-23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85E36-B8DB-4B63-B89E-3F06D0312670}" type="datetime1">
              <a:rPr lang="ko-KR" altLang="en-US" smtClean="0"/>
              <a:pPr/>
              <a:t>2014-07-23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64168-814A-417A-82E8-B49C497317B6}" type="datetime1">
              <a:rPr lang="ko-KR" altLang="en-US" smtClean="0"/>
              <a:pPr/>
              <a:t>2014-07-23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4909-4153-4716-9B45-A114AB728214}" type="datetime1">
              <a:rPr lang="ko-KR" altLang="en-US" smtClean="0"/>
              <a:pPr/>
              <a:t>2014-07-23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E2F9-1DF6-4675-8DC2-D69FFFB50A29}" type="datetime1">
              <a:rPr lang="ko-KR" altLang="en-US" smtClean="0"/>
              <a:pPr/>
              <a:t>2014-07-23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9537-62F4-4DE4-BF55-CF198836B79D}" type="datetime1">
              <a:rPr lang="ko-KR" altLang="en-US" smtClean="0"/>
              <a:pPr/>
              <a:t>2014-07-23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F5A9-D962-4E89-B90C-878E4E0DE328}" type="datetime1">
              <a:rPr lang="ko-KR" altLang="en-US" smtClean="0"/>
              <a:pPr/>
              <a:t>2014-07-23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0325-85B9-4027-994E-A089ED3E9EBF}" type="datetime1">
              <a:rPr lang="ko-KR" altLang="en-US" smtClean="0"/>
              <a:pPr/>
              <a:t>2014-07-23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0D61-D11F-4F01-B554-0FEE24733671}" type="datetime1">
              <a:rPr lang="ko-KR" altLang="en-US" smtClean="0"/>
              <a:pPr/>
              <a:t>2014-07-23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3FEA2-245D-4896-82B6-39BCE83BBF7A}" type="datetime1">
              <a:rPr lang="ko-KR" altLang="en-US" smtClean="0"/>
              <a:pPr/>
              <a:t>2014-07-23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59ACE-77F1-4596-B0F3-AA826BF0C338}" type="datetime1">
              <a:rPr lang="ko-KR" altLang="en-US" smtClean="0"/>
              <a:pPr/>
              <a:t>2014-07-23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FFCC0-8B06-41AD-BE75-2442DDF6B4B4}" type="datetime1">
              <a:rPr lang="ko-KR" altLang="en-US" smtClean="0"/>
              <a:pPr/>
              <a:t>2014-07-23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- 1 -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8" name="Picture 6" descr="http://postfiles9.naver.net/20130716_136/jwsim9634_137396894690059JVk_JPEG/%B1%CD%BF%A9%BF%EE%BE%C6%B1%E2%BB%E7%C1%F81.jpg?type=w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692696"/>
            <a:ext cx="4998755" cy="2955802"/>
          </a:xfrm>
          <a:prstGeom prst="rect">
            <a:avLst/>
          </a:prstGeom>
          <a:noFill/>
        </p:spPr>
      </p:pic>
      <p:pic>
        <p:nvPicPr>
          <p:cNvPr id="23556" name="Picture 4" descr="http://postfiles16.naver.net/20130929_223/zeus_top3_1380443644857kNN5H_JPEG/1081.jpg?type=w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3284984"/>
            <a:ext cx="4680520" cy="3456384"/>
          </a:xfrm>
          <a:prstGeom prst="rect">
            <a:avLst/>
          </a:prstGeom>
          <a:noFill/>
        </p:spPr>
      </p:pic>
      <p:pic>
        <p:nvPicPr>
          <p:cNvPr id="23554" name="Picture 2" descr="http://postfiles16.naver.net/20130606_111/aram513_1370486468174iteHv_JPEG/700-03439560.jpg?type=w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836712"/>
            <a:ext cx="3816424" cy="5256584"/>
          </a:xfrm>
          <a:prstGeom prst="rect">
            <a:avLst/>
          </a:prstGeom>
          <a:noFill/>
        </p:spPr>
      </p:pic>
      <p:sp>
        <p:nvSpPr>
          <p:cNvPr id="6" name="모서리가 둥근 직사각형 5"/>
          <p:cNvSpPr/>
          <p:nvPr/>
        </p:nvSpPr>
        <p:spPr>
          <a:xfrm>
            <a:off x="1403648" y="188640"/>
            <a:ext cx="6048672" cy="1152128"/>
          </a:xfrm>
          <a:prstGeom prst="roundRect">
            <a:avLst/>
          </a:prstGeom>
          <a:solidFill>
            <a:schemeClr val="bg1">
              <a:lumMod val="9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저출산</a:t>
            </a:r>
            <a:r>
              <a:rPr lang="ko-KR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고령화 사회</a:t>
            </a:r>
            <a:endParaRPr lang="ko-KR" alt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직장 근로자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 </a:t>
            </a:r>
            <a:r>
              <a:rPr lang="ko-KR" altLang="en-US" sz="2400" b="1" dirty="0" err="1" smtClean="0">
                <a:solidFill>
                  <a:schemeClr val="tx1"/>
                </a:solidFill>
              </a:rPr>
              <a:t>출산전후휴가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및 육아휴직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7030A0"/>
                </a:solidFill>
              </a:rPr>
              <a:t>   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</a:t>
            </a:r>
            <a:r>
              <a:rPr lang="ko-KR" altLang="en-US" sz="2000" b="1" dirty="0" err="1" smtClean="0">
                <a:solidFill>
                  <a:schemeClr val="tx1"/>
                </a:solidFill>
              </a:rPr>
              <a:t>출산전후휴가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분할사용 허용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◆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출산전후휴가</a:t>
            </a:r>
            <a:r>
              <a:rPr lang="ko-KR" altLang="en-US" sz="2000" dirty="0" smtClean="0">
                <a:solidFill>
                  <a:schemeClr val="tx1"/>
                </a:solidFill>
              </a:rPr>
              <a:t> 분할사용 허용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           </a:t>
            </a:r>
            <a:r>
              <a:rPr lang="ko-KR" altLang="en-US" sz="2000" dirty="0" smtClean="0">
                <a:solidFill>
                  <a:srgbClr val="7030A0"/>
                </a:solidFill>
              </a:rPr>
              <a:t>■</a:t>
            </a:r>
            <a:r>
              <a:rPr lang="ko-KR" altLang="en-US" sz="2000" dirty="0" smtClean="0">
                <a:solidFill>
                  <a:schemeClr val="tx1"/>
                </a:solidFill>
              </a:rPr>
              <a:t> 출산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전후휴가를</a:t>
            </a:r>
            <a:r>
              <a:rPr lang="ko-KR" altLang="en-US" sz="2000" dirty="0" smtClean="0">
                <a:solidFill>
                  <a:schemeClr val="tx1"/>
                </a:solidFill>
              </a:rPr>
              <a:t> 나누어 사용할 수 있으나</a:t>
            </a:r>
            <a:r>
              <a:rPr lang="en-US" altLang="ko-KR" sz="2000" dirty="0" smtClean="0">
                <a:solidFill>
                  <a:schemeClr val="tx1"/>
                </a:solidFill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tx1"/>
                </a:solidFill>
              </a:rPr>
              <a:t>                출산 후 휴가 기간은 </a:t>
            </a:r>
            <a:r>
              <a:rPr lang="en-US" altLang="ko-KR" sz="2000" u="sng" dirty="0" smtClean="0">
                <a:solidFill>
                  <a:schemeClr val="tx1"/>
                </a:solidFill>
              </a:rPr>
              <a:t>45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일 이상이 되어야 함</a:t>
            </a:r>
          </a:p>
          <a:p>
            <a:pPr>
              <a:lnSpc>
                <a:spcPct val="150000"/>
              </a:lnSpc>
            </a:pPr>
            <a:endParaRPr lang="ko-KR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직장 근로자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-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 </a:t>
            </a:r>
            <a:r>
              <a:rPr lang="ko-KR" altLang="en-US" sz="2400" b="1" dirty="0" err="1" smtClean="0">
                <a:solidFill>
                  <a:schemeClr val="tx1"/>
                </a:solidFill>
              </a:rPr>
              <a:t>출산전후휴가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및 육아휴직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7030A0"/>
                </a:solidFill>
              </a:rPr>
              <a:t>   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</a:t>
            </a:r>
            <a:r>
              <a:rPr lang="ko-KR" altLang="en-US" sz="2000" b="1" dirty="0" err="1" smtClean="0">
                <a:solidFill>
                  <a:schemeClr val="tx1"/>
                </a:solidFill>
              </a:rPr>
              <a:t>출산전후휴가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분할사용 허용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배우자 출산휴가 유급화 및 기간 확대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           </a:t>
            </a:r>
            <a:r>
              <a:rPr lang="ko-KR" altLang="en-US" sz="2000" dirty="0" smtClean="0">
                <a:solidFill>
                  <a:srgbClr val="7030A0"/>
                </a:solidFill>
              </a:rPr>
              <a:t>■</a:t>
            </a:r>
            <a:r>
              <a:rPr lang="ko-KR" altLang="en-US" sz="2000" dirty="0" smtClean="0">
                <a:solidFill>
                  <a:schemeClr val="tx1"/>
                </a:solidFill>
              </a:rPr>
              <a:t> 배우자 출산휴가를 현행 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무급 </a:t>
            </a:r>
            <a:r>
              <a:rPr lang="en-US" altLang="ko-KR" sz="2000" u="sng" dirty="0" smtClean="0">
                <a:solidFill>
                  <a:schemeClr val="tx1"/>
                </a:solidFill>
              </a:rPr>
              <a:t>3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일에서 유급 </a:t>
            </a:r>
            <a:r>
              <a:rPr lang="en-US" altLang="ko-KR" sz="2000" u="sng" dirty="0" smtClean="0">
                <a:solidFill>
                  <a:schemeClr val="tx1"/>
                </a:solidFill>
              </a:rPr>
              <a:t>3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일로 </a:t>
            </a:r>
            <a:endParaRPr lang="en-US" altLang="ko-KR" sz="2000" u="sng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              </a:t>
            </a:r>
            <a:r>
              <a:rPr lang="ko-KR" altLang="en-US" sz="2000" dirty="0" smtClean="0">
                <a:solidFill>
                  <a:schemeClr val="tx1"/>
                </a:solidFill>
              </a:rPr>
              <a:t>전환하고</a:t>
            </a:r>
            <a:r>
              <a:rPr lang="en-US" altLang="ko-KR" sz="2000" dirty="0" smtClean="0">
                <a:solidFill>
                  <a:schemeClr val="tx1"/>
                </a:solidFill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필요시</a:t>
            </a: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ko-KR" sz="2000" u="sng" dirty="0" smtClean="0">
                <a:solidFill>
                  <a:schemeClr val="tx1"/>
                </a:solidFill>
              </a:rPr>
              <a:t>5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일까지</a:t>
            </a:r>
            <a:r>
              <a:rPr lang="ko-KR" altLang="en-US" sz="2000" dirty="0" smtClean="0">
                <a:solidFill>
                  <a:schemeClr val="tx1"/>
                </a:solidFill>
              </a:rPr>
              <a:t> 사용할 수 있도록 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확대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직장 근로자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유연근무</a:t>
            </a:r>
            <a:endParaRPr lang="ko-KR" altLang="en-US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◆ </a:t>
            </a:r>
            <a:r>
              <a:rPr lang="en-US" altLang="ko-KR" sz="2000" dirty="0" smtClean="0">
                <a:solidFill>
                  <a:schemeClr val="tx1"/>
                </a:solidFill>
              </a:rPr>
              <a:t>‘</a:t>
            </a:r>
            <a:r>
              <a:rPr lang="ko-KR" altLang="en-US" sz="2000" dirty="0" smtClean="0">
                <a:solidFill>
                  <a:schemeClr val="tx1"/>
                </a:solidFill>
              </a:rPr>
              <a:t>스마트 워크센터</a:t>
            </a:r>
            <a:r>
              <a:rPr lang="en-US" altLang="ko-KR" sz="2000" dirty="0" smtClean="0">
                <a:solidFill>
                  <a:schemeClr val="tx1"/>
                </a:solidFill>
              </a:rPr>
              <a:t>’ </a:t>
            </a:r>
            <a:r>
              <a:rPr lang="ko-KR" altLang="en-US" sz="2000" dirty="0" smtClean="0">
                <a:solidFill>
                  <a:schemeClr val="tx1"/>
                </a:solidFill>
              </a:rPr>
              <a:t>도입 및 확산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           </a:t>
            </a:r>
            <a:r>
              <a:rPr lang="ko-KR" altLang="en-US" sz="1600" dirty="0" smtClean="0">
                <a:solidFill>
                  <a:srgbClr val="7030A0"/>
                </a:solidFill>
              </a:rPr>
              <a:t>■</a:t>
            </a:r>
            <a:r>
              <a:rPr lang="ko-KR" altLang="en-US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IT</a:t>
            </a:r>
            <a:r>
              <a:rPr lang="ko-KR" altLang="en-US" sz="1600" dirty="0" smtClean="0">
                <a:solidFill>
                  <a:schemeClr val="tx1"/>
                </a:solidFill>
              </a:rPr>
              <a:t>를 활용하여 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언제 어디서나 일할 수 있는</a:t>
            </a:r>
            <a:r>
              <a:rPr lang="ko-KR" altLang="en-US" sz="1600" dirty="0" smtClean="0">
                <a:solidFill>
                  <a:schemeClr val="tx1"/>
                </a:solidFill>
              </a:rPr>
              <a:t> 스마트워크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    환경 구현을 통해 일과 삶의 조화 및 업무 생산성 향상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공공부문 선도모델 발굴</a:t>
            </a:r>
            <a:r>
              <a:rPr lang="en-US" altLang="ko-KR" sz="2000" dirty="0" smtClean="0">
                <a:solidFill>
                  <a:schemeClr val="tx1"/>
                </a:solidFill>
              </a:rPr>
              <a:t>·</a:t>
            </a:r>
            <a:r>
              <a:rPr lang="ko-KR" altLang="en-US" sz="2000" dirty="0" smtClean="0">
                <a:solidFill>
                  <a:schemeClr val="tx1"/>
                </a:solidFill>
              </a:rPr>
              <a:t>확산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 </a:t>
            </a:r>
            <a:r>
              <a:rPr lang="ko-KR" altLang="en-US" sz="1600" dirty="0" smtClean="0">
                <a:solidFill>
                  <a:srgbClr val="7030A0"/>
                </a:solidFill>
              </a:rPr>
              <a:t>■ </a:t>
            </a:r>
            <a:r>
              <a:rPr lang="ko-KR" altLang="en-US" sz="1600" dirty="0" smtClean="0">
                <a:solidFill>
                  <a:schemeClr val="tx1"/>
                </a:solidFill>
              </a:rPr>
              <a:t>유연근무제 활성화를 위한 홍보 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동영상 제작</a:t>
            </a:r>
            <a:r>
              <a:rPr lang="en-US" altLang="ko-KR" sz="1600" u="sng" dirty="0" smtClean="0">
                <a:solidFill>
                  <a:schemeClr val="tx1"/>
                </a:solidFill>
              </a:rPr>
              <a:t> 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배포 및 </a:t>
            </a:r>
            <a:endParaRPr lang="en-US" altLang="ko-KR" sz="1600" u="sng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유연근무제 운영지침 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설명회 개최 </a:t>
            </a:r>
          </a:p>
          <a:p>
            <a:pPr lvl="1"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■ </a:t>
            </a:r>
            <a:r>
              <a:rPr lang="ko-KR" altLang="en-US" sz="1600" dirty="0" smtClean="0">
                <a:solidFill>
                  <a:schemeClr val="tx1"/>
                </a:solidFill>
              </a:rPr>
              <a:t>우수기관 및 유공자에 대한 포상</a:t>
            </a:r>
            <a:r>
              <a:rPr lang="en-US" altLang="ko-KR" sz="1600" dirty="0" smtClean="0">
                <a:solidFill>
                  <a:schemeClr val="tx1"/>
                </a:solidFill>
              </a:rPr>
              <a:t>(</a:t>
            </a:r>
            <a:r>
              <a:rPr lang="ko-KR" altLang="en-US" sz="1600" dirty="0" smtClean="0">
                <a:solidFill>
                  <a:schemeClr val="tx1"/>
                </a:solidFill>
              </a:rPr>
              <a:t>매년 연말</a:t>
            </a:r>
            <a:r>
              <a:rPr lang="en-US" altLang="ko-KR" sz="16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직장 근로자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유연근무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유연근무제 촉진을 위한 제도적</a:t>
            </a:r>
            <a:r>
              <a:rPr lang="en-US" altLang="ko-KR" sz="2000" dirty="0" smtClean="0">
                <a:solidFill>
                  <a:schemeClr val="tx1"/>
                </a:solidFill>
              </a:rPr>
              <a:t>·</a:t>
            </a:r>
            <a:r>
              <a:rPr lang="ko-KR" altLang="en-US" sz="2000" dirty="0" smtClean="0">
                <a:solidFill>
                  <a:schemeClr val="tx1"/>
                </a:solidFill>
              </a:rPr>
              <a:t>정책적 기반 강화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           </a:t>
            </a:r>
            <a:r>
              <a:rPr lang="ko-KR" altLang="en-US" sz="1600" dirty="0" smtClean="0">
                <a:solidFill>
                  <a:srgbClr val="7030A0"/>
                </a:solidFill>
              </a:rPr>
              <a:t>■</a:t>
            </a:r>
            <a:r>
              <a:rPr lang="ko-KR" altLang="en-US" sz="1600" dirty="0" smtClean="0">
                <a:solidFill>
                  <a:schemeClr val="tx1"/>
                </a:solidFill>
              </a:rPr>
              <a:t> 유연한 근무제도 도입 여건 조성을 위한 </a:t>
            </a:r>
            <a:r>
              <a:rPr lang="ko-KR" altLang="en-US" sz="1600" u="sng" dirty="0" err="1" smtClean="0">
                <a:solidFill>
                  <a:schemeClr val="tx1"/>
                </a:solidFill>
              </a:rPr>
              <a:t>상시근로자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 수</a:t>
            </a:r>
            <a:endParaRPr lang="en-US" altLang="ko-KR" sz="1600" u="sng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    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산정 기준 개선        </a:t>
            </a:r>
            <a:endParaRPr lang="en-US" altLang="ko-KR" sz="1600" u="sng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  </a:t>
            </a:r>
            <a:r>
              <a:rPr lang="ko-KR" altLang="en-US" sz="1600" dirty="0" smtClean="0">
                <a:solidFill>
                  <a:srgbClr val="7030A0"/>
                </a:solidFill>
              </a:rPr>
              <a:t>■</a:t>
            </a:r>
            <a:r>
              <a:rPr lang="ko-KR" altLang="en-US" sz="1600" dirty="0" smtClean="0">
                <a:solidFill>
                  <a:schemeClr val="tx1"/>
                </a:solidFill>
              </a:rPr>
              <a:t> 유연근무제 확산을 위한 사회적 분위기 조성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직장 근로자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가족친화문화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 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직장보육시설 설치 활성화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직장보육시설 설치 및 운영지원확대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 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가족친화 직장환경 조성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가족친화제도를 모범적으로 운영하고 있는 기업 등에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         </a:t>
            </a:r>
            <a:r>
              <a:rPr lang="ko-KR" altLang="en-US" sz="2000" dirty="0" smtClean="0">
                <a:solidFill>
                  <a:schemeClr val="tx1"/>
                </a:solidFill>
              </a:rPr>
              <a:t>인증을 부여함으로써 기업의 이미지를 제고하고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         </a:t>
            </a:r>
            <a:r>
              <a:rPr lang="ko-KR" altLang="en-US" sz="2000" dirty="0" smtClean="0">
                <a:solidFill>
                  <a:schemeClr val="tx1"/>
                </a:solidFill>
              </a:rPr>
              <a:t>기업의 경쟁력 강화에 기여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323528" y="1484784"/>
            <a:ext cx="8352928" cy="4392488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결혼 및 임신</a:t>
            </a:r>
            <a:r>
              <a:rPr lang="en-US" altLang="ko-KR" sz="2800" b="1" dirty="0" smtClean="0">
                <a:solidFill>
                  <a:schemeClr val="tx1"/>
                </a:solidFill>
              </a:rPr>
              <a:t>·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출산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ko-KR" altLang="en-US" sz="2800" b="1" dirty="0" smtClean="0">
                <a:solidFill>
                  <a:schemeClr val="tx1"/>
                </a:solidFill>
              </a:rPr>
              <a:t> 결혼지원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ko-KR" altLang="en-US" sz="2800" b="1" dirty="0" smtClean="0">
                <a:solidFill>
                  <a:schemeClr val="tx1"/>
                </a:solidFill>
              </a:rPr>
              <a:t> 분만취약지 의료지원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ko-KR" altLang="en-US" sz="2800" b="1" dirty="0" smtClean="0">
                <a:solidFill>
                  <a:schemeClr val="tx1"/>
                </a:solidFill>
              </a:rPr>
              <a:t> 임신출산지원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ko-KR" altLang="en-US" sz="2800" b="1" dirty="0" smtClean="0">
                <a:solidFill>
                  <a:schemeClr val="tx1"/>
                </a:solidFill>
              </a:rPr>
              <a:t> 모자보건지원</a:t>
            </a:r>
            <a:endParaRPr lang="en-US" altLang="ko-KR" sz="2800" b="1" dirty="0" smtClean="0">
              <a:solidFill>
                <a:schemeClr val="tx1"/>
              </a:solidFill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836712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결혼 및 임신</a:t>
            </a:r>
            <a:r>
              <a:rPr lang="en-US" altLang="ko-KR" sz="2800" b="1" dirty="0" smtClean="0">
                <a:solidFill>
                  <a:schemeClr val="tx1"/>
                </a:solidFill>
              </a:rPr>
              <a:t>·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출산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 결혼지원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7030A0"/>
                </a:solidFill>
              </a:rPr>
              <a:t>   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신혼가구의 주거부담 경감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신혼부부 대상 주택자금 지원 확대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           </a:t>
            </a:r>
            <a:r>
              <a:rPr lang="ko-KR" altLang="en-US" sz="1600" dirty="0" smtClean="0">
                <a:solidFill>
                  <a:srgbClr val="7030A0"/>
                </a:solidFill>
              </a:rPr>
              <a:t>■</a:t>
            </a:r>
            <a:r>
              <a:rPr lang="ko-KR" altLang="en-US" sz="1600" dirty="0" smtClean="0">
                <a:solidFill>
                  <a:schemeClr val="tx1"/>
                </a:solidFill>
              </a:rPr>
              <a:t> 혼인기간 </a:t>
            </a:r>
            <a:r>
              <a:rPr lang="en-US" altLang="ko-KR" sz="1600" dirty="0" smtClean="0">
                <a:solidFill>
                  <a:schemeClr val="tx1"/>
                </a:solidFill>
              </a:rPr>
              <a:t>5</a:t>
            </a:r>
            <a:r>
              <a:rPr lang="ko-KR" altLang="en-US" sz="1600" dirty="0" smtClean="0">
                <a:solidFill>
                  <a:schemeClr val="tx1"/>
                </a:solidFill>
              </a:rPr>
              <a:t>년 내 신혼부부대상으로 국민주택 기금으로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    운영하는 주택자금 지원 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결혼 및 임신</a:t>
            </a:r>
            <a:r>
              <a:rPr lang="en-US" altLang="ko-KR" sz="2800" b="1" dirty="0" smtClean="0">
                <a:solidFill>
                  <a:schemeClr val="tx1"/>
                </a:solidFill>
              </a:rPr>
              <a:t>·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출산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-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 결혼지원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7030A0"/>
                </a:solidFill>
              </a:rPr>
              <a:t>      </a:t>
            </a:r>
            <a:r>
              <a:rPr lang="en-US" altLang="ko-KR" sz="2000" b="1" dirty="0" smtClean="0">
                <a:solidFill>
                  <a:srgbClr val="7030A0"/>
                </a:solidFill>
              </a:rPr>
              <a:t>-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신혼가구의 주거부담 경감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신혼부부 특별공급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           </a:t>
            </a:r>
            <a:r>
              <a:rPr lang="ko-KR" altLang="en-US" sz="1600" dirty="0" smtClean="0">
                <a:solidFill>
                  <a:srgbClr val="7030A0"/>
                </a:solidFill>
              </a:rPr>
              <a:t>■</a:t>
            </a:r>
            <a:r>
              <a:rPr lang="ko-KR" altLang="en-US" sz="1600" dirty="0" smtClean="0">
                <a:solidFill>
                  <a:schemeClr val="tx1"/>
                </a:solidFill>
              </a:rPr>
              <a:t> 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혼인기간</a:t>
            </a:r>
            <a:r>
              <a:rPr lang="en-US" altLang="ko-KR" sz="1600" u="sng" dirty="0" smtClean="0">
                <a:solidFill>
                  <a:schemeClr val="tx1"/>
                </a:solidFill>
              </a:rPr>
              <a:t> 5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년 이내</a:t>
            </a:r>
            <a:r>
              <a:rPr lang="ko-KR" altLang="en-US" sz="1600" dirty="0" smtClean="0">
                <a:solidFill>
                  <a:schemeClr val="tx1"/>
                </a:solidFill>
              </a:rPr>
              <a:t>이고</a:t>
            </a:r>
            <a:r>
              <a:rPr lang="en-US" altLang="ko-KR" sz="1600" dirty="0" smtClean="0">
                <a:solidFill>
                  <a:schemeClr val="tx1"/>
                </a:solidFill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</a:rPr>
              <a:t>그 기간 중에 출산하여 자녀가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    있는 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무주택 세대주</a:t>
            </a:r>
            <a:r>
              <a:rPr lang="ko-KR" altLang="en-US" sz="1600" dirty="0" smtClean="0">
                <a:solidFill>
                  <a:schemeClr val="tx1"/>
                </a:solidFill>
              </a:rPr>
              <a:t>로서 해당 세대의 월평균 소득이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전년도 도시근로자 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월평균소득의 </a:t>
            </a:r>
            <a:r>
              <a:rPr lang="en-US" altLang="ko-KR" sz="1600" u="sng" dirty="0" smtClean="0">
                <a:solidFill>
                  <a:schemeClr val="tx1"/>
                </a:solidFill>
              </a:rPr>
              <a:t>100%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이하인 신혼부부</a:t>
            </a:r>
            <a:r>
              <a:rPr lang="ko-KR" altLang="en-US" sz="1600" dirty="0" smtClean="0">
                <a:solidFill>
                  <a:schemeClr val="tx1"/>
                </a:solidFill>
              </a:rPr>
              <a:t>를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대상으로 주택 특별 공급 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결혼 및 임신</a:t>
            </a:r>
            <a:r>
              <a:rPr lang="en-US" altLang="ko-KR" sz="2800" b="1" dirty="0" smtClean="0">
                <a:solidFill>
                  <a:schemeClr val="tx1"/>
                </a:solidFill>
              </a:rPr>
              <a:t>·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출산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-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 결혼지원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7030A0"/>
                </a:solidFill>
              </a:rPr>
              <a:t>   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결혼 장려를 위한 사회적 배려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유자녀 현역병에게 상근예비역 편입 혜택 </a:t>
            </a:r>
            <a:r>
              <a:rPr lang="ko-KR" altLang="en-US" sz="2000" dirty="0" smtClean="0"/>
              <a:t>부여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/>
              <a:t>            </a:t>
            </a:r>
            <a:r>
              <a:rPr lang="ko-KR" altLang="en-US" sz="1600" dirty="0" smtClean="0">
                <a:solidFill>
                  <a:srgbClr val="7030A0"/>
                </a:solidFill>
              </a:rPr>
              <a:t>■</a:t>
            </a:r>
            <a:r>
              <a:rPr lang="ko-KR" altLang="en-US" sz="1600" dirty="0" smtClean="0">
                <a:solidFill>
                  <a:schemeClr val="tx1"/>
                </a:solidFill>
              </a:rPr>
              <a:t> 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종전에는</a:t>
            </a:r>
            <a:r>
              <a:rPr lang="ko-KR" altLang="en-US" sz="1600" dirty="0" smtClean="0">
                <a:solidFill>
                  <a:schemeClr val="tx1"/>
                </a:solidFill>
              </a:rPr>
              <a:t> 입대 전 자녀가 있는 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기혼자만</a:t>
            </a:r>
            <a:r>
              <a:rPr lang="ko-KR" altLang="en-US" sz="1600" dirty="0" smtClean="0">
                <a:solidFill>
                  <a:schemeClr val="tx1"/>
                </a:solidFill>
              </a:rPr>
              <a:t> 상근예비역으로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   복무할 수 있도록 하였으나</a:t>
            </a:r>
            <a:r>
              <a:rPr lang="en-US" altLang="ko-KR" sz="1600" dirty="0" smtClean="0">
                <a:solidFill>
                  <a:schemeClr val="tx1"/>
                </a:solidFill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</a:rPr>
              <a:t>육아 여건을 보장하고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입대 전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출산자와의</a:t>
            </a:r>
            <a:r>
              <a:rPr lang="ko-KR" altLang="en-US" sz="1600" dirty="0" smtClean="0">
                <a:solidFill>
                  <a:schemeClr val="tx1"/>
                </a:solidFill>
              </a:rPr>
              <a:t> 형평성 유지를 위해 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현역병으로 복무 중 </a:t>
            </a:r>
            <a:endParaRPr lang="en-US" altLang="ko-KR" sz="1600" u="sng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그 배우자가 자녀를 출산할 경우</a:t>
            </a:r>
            <a:r>
              <a:rPr lang="en-US" altLang="ko-KR" sz="1600" dirty="0" smtClean="0">
                <a:solidFill>
                  <a:schemeClr val="tx1"/>
                </a:solidFill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tx1"/>
                </a:solidFill>
              </a:rPr>
              <a:t>                  복무희망자는 상근예비역으로 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편입 가능 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결혼 및 임신</a:t>
            </a:r>
            <a:r>
              <a:rPr lang="en-US" altLang="ko-KR" sz="2800" b="1" dirty="0" smtClean="0">
                <a:solidFill>
                  <a:schemeClr val="tx1"/>
                </a:solidFill>
              </a:rPr>
              <a:t>·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출산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 결혼지원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7030A0"/>
                </a:solidFill>
              </a:rPr>
              <a:t>   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결혼 관련 교육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정보 및 서비스 체계적 제공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결혼 준비 프로그램 운영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가족생활 교육 및 가족상담 서비스 제공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모서리가 둥근 직사각형 2"/>
          <p:cNvSpPr/>
          <p:nvPr/>
        </p:nvSpPr>
        <p:spPr>
          <a:xfrm>
            <a:off x="395536" y="404664"/>
            <a:ext cx="8424936" cy="597666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bg1"/>
              </a:buClr>
            </a:pPr>
            <a:r>
              <a:rPr lang="ko-KR" altLang="en-US" sz="3600" b="1" dirty="0" smtClean="0">
                <a:solidFill>
                  <a:schemeClr val="bg1"/>
                </a:solidFill>
              </a:rPr>
              <a:t>      </a:t>
            </a:r>
            <a:endParaRPr lang="en-US" altLang="ko-KR" sz="3600" b="1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altLang="ko-KR" sz="3600" b="1" dirty="0">
                <a:solidFill>
                  <a:schemeClr val="bg1"/>
                </a:solidFill>
              </a:rPr>
              <a:t> 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      </a:t>
            </a:r>
            <a:r>
              <a:rPr lang="ko-KR" altLang="en-US" sz="3600" b="1" dirty="0" smtClean="0">
                <a:solidFill>
                  <a:srgbClr val="FFFF00"/>
                </a:solidFill>
              </a:rPr>
              <a:t>목차</a:t>
            </a:r>
            <a:endParaRPr lang="en-US" altLang="ko-KR" sz="3600" b="1" dirty="0" smtClean="0">
              <a:solidFill>
                <a:srgbClr val="FFFF00"/>
              </a:solidFill>
            </a:endParaRPr>
          </a:p>
          <a:p>
            <a:pPr>
              <a:buClr>
                <a:schemeClr val="bg1"/>
              </a:buClr>
            </a:pPr>
            <a:endParaRPr lang="en-US" altLang="ko-KR" sz="3600" b="1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altLang="ko-KR" sz="3600" b="1" dirty="0" smtClean="0">
                <a:solidFill>
                  <a:schemeClr val="bg1"/>
                </a:solidFill>
              </a:rPr>
              <a:t>  -    </a:t>
            </a:r>
            <a:r>
              <a:rPr lang="en-US" altLang="ko-KR" sz="3600" b="1" dirty="0" smtClean="0">
                <a:solidFill>
                  <a:srgbClr val="FFFF00"/>
                </a:solidFill>
              </a:rPr>
              <a:t>STEP 1. </a:t>
            </a:r>
          </a:p>
          <a:p>
            <a:pPr>
              <a:buClr>
                <a:schemeClr val="bg1"/>
              </a:buClr>
            </a:pPr>
            <a:r>
              <a:rPr lang="en-US" altLang="ko-KR" sz="3600" b="1" dirty="0" smtClean="0">
                <a:solidFill>
                  <a:schemeClr val="bg1"/>
                </a:solidFill>
              </a:rPr>
              <a:t>       </a:t>
            </a:r>
            <a:r>
              <a:rPr lang="ko-KR" altLang="en-US" sz="3600" b="1" dirty="0" err="1" smtClean="0">
                <a:solidFill>
                  <a:schemeClr val="bg1"/>
                </a:solidFill>
              </a:rPr>
              <a:t>저출산</a:t>
            </a:r>
            <a:r>
              <a:rPr lang="en-US" altLang="ko-KR" sz="3600" b="1" dirty="0" smtClean="0">
                <a:solidFill>
                  <a:schemeClr val="bg1"/>
                </a:solidFill>
              </a:rPr>
              <a:t>, 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고령화 사회에 </a:t>
            </a:r>
            <a:endParaRPr lang="en-US" altLang="ko-KR" sz="3600" b="1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altLang="ko-KR" sz="3600" b="1" dirty="0" smtClean="0">
                <a:solidFill>
                  <a:schemeClr val="bg1"/>
                </a:solidFill>
              </a:rPr>
              <a:t>       </a:t>
            </a:r>
            <a:r>
              <a:rPr lang="ko-KR" altLang="en-US" sz="3600" b="1" dirty="0" smtClean="0">
                <a:solidFill>
                  <a:schemeClr val="bg1"/>
                </a:solidFill>
              </a:rPr>
              <a:t>요구되는 인프라</a:t>
            </a:r>
            <a:endParaRPr lang="en-US" altLang="ko-KR" sz="3600" b="1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itchFamily="2" charset="2"/>
              <a:buChar char="l"/>
            </a:pPr>
            <a:endParaRPr lang="en-US" altLang="ko-KR" sz="3600" b="1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altLang="ko-KR" sz="3600" b="1" dirty="0" smtClean="0">
                <a:solidFill>
                  <a:schemeClr val="bg1"/>
                </a:solidFill>
              </a:rPr>
              <a:t> -     </a:t>
            </a:r>
            <a:r>
              <a:rPr lang="en-US" altLang="ko-KR" sz="3600" b="1" dirty="0" smtClean="0">
                <a:solidFill>
                  <a:srgbClr val="FFFF00"/>
                </a:solidFill>
              </a:rPr>
              <a:t>STEP 2. </a:t>
            </a:r>
          </a:p>
          <a:p>
            <a:pPr>
              <a:buClr>
                <a:schemeClr val="bg1"/>
              </a:buClr>
            </a:pPr>
            <a:r>
              <a:rPr lang="ko-KR" altLang="en-US" sz="3600" b="1" dirty="0" smtClean="0">
                <a:solidFill>
                  <a:schemeClr val="bg1"/>
                </a:solidFill>
              </a:rPr>
              <a:t>       해외사례</a:t>
            </a:r>
          </a:p>
          <a:p>
            <a:pPr algn="ctr"/>
            <a:endParaRPr lang="ko-KR" altLang="en-US" sz="3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결혼 및 임신</a:t>
            </a:r>
            <a:r>
              <a:rPr lang="en-US" altLang="ko-KR" sz="2800" b="1" dirty="0" smtClean="0">
                <a:solidFill>
                  <a:schemeClr val="tx1"/>
                </a:solidFill>
              </a:rPr>
              <a:t>·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출산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-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 분만취약지 의료지원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7030A0"/>
                </a:solidFill>
              </a:rPr>
              <a:t>   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임신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·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분만 취약지역에 대한 의료지원 강화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분만 가능한 산부인과가 없는 분만 취약지역에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          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산부인과 설치</a:t>
            </a:r>
            <a:r>
              <a:rPr lang="en-US" altLang="ko-KR" sz="2000" u="sng" dirty="0" smtClean="0">
                <a:solidFill>
                  <a:schemeClr val="tx1"/>
                </a:solidFill>
              </a:rPr>
              <a:t>, </a:t>
            </a:r>
            <a:r>
              <a:rPr lang="ko-KR" altLang="en-US" sz="2000" u="sng" dirty="0" err="1" smtClean="0">
                <a:solidFill>
                  <a:schemeClr val="tx1"/>
                </a:solidFill>
              </a:rPr>
              <a:t>시설ㆍ장비비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 등을 지원</a:t>
            </a:r>
            <a:endParaRPr lang="en-US" altLang="ko-KR" sz="2000" u="sng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결혼 및 임신</a:t>
            </a:r>
            <a:r>
              <a:rPr lang="en-US" altLang="ko-KR" sz="2800" b="1" dirty="0" smtClean="0">
                <a:solidFill>
                  <a:schemeClr val="tx1"/>
                </a:solidFill>
              </a:rPr>
              <a:t>·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출산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임신출산지원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7030A0"/>
                </a:solidFill>
              </a:rPr>
              <a:t>   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임신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·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출산 비용 지원 확대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◆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난임부부에</a:t>
            </a:r>
            <a:r>
              <a:rPr lang="ko-KR" altLang="en-US" sz="2000" dirty="0" smtClean="0">
                <a:solidFill>
                  <a:schemeClr val="tx1"/>
                </a:solidFill>
              </a:rPr>
              <a:t> 대한</a:t>
            </a:r>
            <a:r>
              <a:rPr lang="en-US" altLang="ko-KR" sz="2000" dirty="0" smtClean="0">
                <a:solidFill>
                  <a:schemeClr val="tx1"/>
                </a:solidFill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</a:rPr>
              <a:t>지원 확대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임신</a:t>
            </a:r>
            <a:r>
              <a:rPr lang="en-US" altLang="ko-KR" sz="2000" dirty="0" smtClean="0">
                <a:solidFill>
                  <a:schemeClr val="tx1"/>
                </a:solidFill>
              </a:rPr>
              <a:t>·</a:t>
            </a:r>
            <a:r>
              <a:rPr lang="ko-KR" altLang="en-US" sz="2000" dirty="0" smtClean="0">
                <a:solidFill>
                  <a:schemeClr val="tx1"/>
                </a:solidFill>
              </a:rPr>
              <a:t>출산 진료비 지원 확대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tx1"/>
                </a:solidFill>
              </a:rPr>
              <a:t>        </a:t>
            </a:r>
            <a:r>
              <a:rPr lang="ko-KR" altLang="en-US" sz="2000" dirty="0" smtClean="0">
                <a:solidFill>
                  <a:srgbClr val="7030A0"/>
                </a:solidFill>
              </a:rPr>
              <a:t>◆</a:t>
            </a:r>
            <a:r>
              <a:rPr lang="ko-KR" altLang="en-US" sz="2000" dirty="0" smtClean="0">
                <a:solidFill>
                  <a:schemeClr val="tx1"/>
                </a:solidFill>
              </a:rPr>
              <a:t> 민간의료기관 예방접종 지원비용의 단계적 확대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결혼 및 임신</a:t>
            </a:r>
            <a:r>
              <a:rPr lang="en-US" altLang="ko-KR" sz="2800" b="1" dirty="0" smtClean="0">
                <a:solidFill>
                  <a:schemeClr val="tx1"/>
                </a:solidFill>
              </a:rPr>
              <a:t>·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출산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모자보건지원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미숙아 의료비 지원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선천성 이상아 의료비 지원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323528" y="1484784"/>
            <a:ext cx="8352928" cy="4392488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양육부담 경감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ko-KR" altLang="en-US" sz="2800" b="1" dirty="0" smtClean="0">
                <a:solidFill>
                  <a:schemeClr val="tx1"/>
                </a:solidFill>
              </a:rPr>
              <a:t> 보육교육비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ko-KR" altLang="en-US" sz="2800" b="1" dirty="0" smtClean="0">
                <a:solidFill>
                  <a:schemeClr val="tx1"/>
                </a:solidFill>
              </a:rPr>
              <a:t> 보육시설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ko-KR" altLang="en-US" sz="2800" b="1" dirty="0" smtClean="0">
                <a:solidFill>
                  <a:schemeClr val="tx1"/>
                </a:solidFill>
              </a:rPr>
              <a:t> 보육서비스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ko-KR" altLang="en-US" sz="2800" b="1" dirty="0" smtClean="0">
                <a:solidFill>
                  <a:schemeClr val="tx1"/>
                </a:solidFill>
              </a:rPr>
              <a:t> 다자녀가정</a:t>
            </a:r>
            <a:endParaRPr lang="en-US" altLang="ko-KR" sz="2800" b="1" dirty="0" smtClean="0">
              <a:solidFill>
                <a:schemeClr val="tx1"/>
              </a:solidFill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836712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양육부담 경감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보육교육비 지원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보육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·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교육비 지원 확대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보육</a:t>
            </a:r>
            <a:r>
              <a:rPr lang="en-US" altLang="ko-KR" sz="2000" dirty="0" smtClean="0">
                <a:solidFill>
                  <a:schemeClr val="tx1"/>
                </a:solidFill>
              </a:rPr>
              <a:t>·</a:t>
            </a:r>
            <a:r>
              <a:rPr lang="ko-KR" altLang="en-US" sz="2000" dirty="0" smtClean="0">
                <a:solidFill>
                  <a:schemeClr val="tx1"/>
                </a:solidFill>
              </a:rPr>
              <a:t>교육비 전액지원 대상 확대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다문화가족 자녀 보육</a:t>
            </a:r>
            <a:r>
              <a:rPr lang="en-US" altLang="ko-KR" sz="2000" dirty="0" smtClean="0">
                <a:solidFill>
                  <a:schemeClr val="tx1"/>
                </a:solidFill>
              </a:rPr>
              <a:t>·</a:t>
            </a:r>
            <a:r>
              <a:rPr lang="ko-KR" altLang="en-US" sz="2000" dirty="0" smtClean="0">
                <a:solidFill>
                  <a:schemeClr val="tx1"/>
                </a:solidFill>
              </a:rPr>
              <a:t>교육비 지원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    </a:t>
            </a:r>
            <a:r>
              <a:rPr lang="ko-KR" altLang="en-US" sz="2000" dirty="0" smtClean="0">
                <a:solidFill>
                  <a:srgbClr val="7030A0"/>
                </a:solidFill>
              </a:rPr>
              <a:t>◆ </a:t>
            </a:r>
            <a:r>
              <a:rPr lang="ko-KR" altLang="en-US" sz="2000" dirty="0" smtClean="0">
                <a:solidFill>
                  <a:schemeClr val="tx1"/>
                </a:solidFill>
              </a:rPr>
              <a:t>농어촌양육수당지원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        </a:t>
            </a:r>
            <a:r>
              <a:rPr lang="ko-KR" altLang="en-US" sz="1400" dirty="0" smtClean="0">
                <a:solidFill>
                  <a:schemeClr val="tx1"/>
                </a:solidFill>
              </a:rPr>
              <a:t>농어촌지역에 거주하며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어린이집</a:t>
            </a:r>
            <a:r>
              <a:rPr lang="en-US" altLang="ko-KR" sz="1400" dirty="0" smtClean="0">
                <a:solidFill>
                  <a:schemeClr val="tx1"/>
                </a:solidFill>
              </a:rPr>
              <a:t>·</a:t>
            </a:r>
            <a:r>
              <a:rPr lang="ko-KR" altLang="en-US" sz="1400" dirty="0" smtClean="0">
                <a:solidFill>
                  <a:schemeClr val="tx1"/>
                </a:solidFill>
              </a:rPr>
              <a:t>유치원을 이용하지 않는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농업인가구의</a:t>
            </a: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tx1"/>
                </a:solidFill>
              </a:rPr>
              <a:t>               </a:t>
            </a:r>
            <a:r>
              <a:rPr lang="ko-KR" altLang="en-US" sz="1400" dirty="0" smtClean="0">
                <a:solidFill>
                  <a:schemeClr val="tx1"/>
                </a:solidFill>
              </a:rPr>
              <a:t>아동에게 양육수당을 지원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양육부담 경감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보육교육비 지원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양육수당 지원 확대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 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사교육비 경감 대책 추진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양육부담 경감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보육시설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취약지역 내 국공립 보육시설 지속 확충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국공립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어린이집</a:t>
            </a:r>
            <a:r>
              <a:rPr lang="ko-KR" altLang="en-US" sz="2000" dirty="0" smtClean="0">
                <a:solidFill>
                  <a:schemeClr val="tx1"/>
                </a:solidFill>
              </a:rPr>
              <a:t> 확충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민간 육아시설 서비스 개선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◆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어린이집</a:t>
            </a: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평가인증제</a:t>
            </a:r>
            <a:r>
              <a:rPr lang="ko-KR" altLang="en-US" sz="2000" dirty="0" smtClean="0">
                <a:solidFill>
                  <a:schemeClr val="tx1"/>
                </a:solidFill>
              </a:rPr>
              <a:t> 시행 등 보육시설 서비스 개선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보육인력의 전문성 제고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사립 유치원 평가 내실화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dirty="0" smtClean="0">
                <a:solidFill>
                  <a:schemeClr val="tx1"/>
                </a:solidFill>
              </a:rPr>
              <a:t>               평가 결과를 공개하여 학부모의 유치원 선택권을 보장하고 재정지원과 연계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4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양육부담 경감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r>
              <a:rPr lang="en-US" altLang="ko-KR" sz="24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보육서비스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r>
              <a:rPr lang="en-US" altLang="ko-KR" sz="2800" b="1" dirty="0" smtClean="0">
                <a:solidFill>
                  <a:schemeClr val="tx1"/>
                </a:solidFill>
              </a:rPr>
              <a:t>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수요자 중심의 육아지원 서비스 확대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맞벌이 부부를 위한 맞춤형 서비스 확대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이웃간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돌봄나눔</a:t>
            </a:r>
            <a:r>
              <a:rPr lang="ko-KR" altLang="en-US" sz="2000" dirty="0" smtClean="0">
                <a:solidFill>
                  <a:schemeClr val="tx1"/>
                </a:solidFill>
              </a:rPr>
              <a:t> 사업 활성화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 </a:t>
            </a:r>
            <a:r>
              <a:rPr lang="ko-KR" altLang="en-US" sz="2000" b="1" dirty="0" err="1" smtClean="0">
                <a:solidFill>
                  <a:schemeClr val="tx1"/>
                </a:solidFill>
              </a:rPr>
              <a:t>아이돌봄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서비스 확대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</a:t>
            </a:r>
            <a:r>
              <a:rPr lang="ko-KR" altLang="en-US" dirty="0" smtClean="0">
                <a:solidFill>
                  <a:srgbClr val="7030A0"/>
                </a:solidFill>
              </a:rPr>
              <a:t>◆ </a:t>
            </a:r>
            <a:r>
              <a:rPr lang="ko-KR" altLang="en-US" dirty="0" smtClean="0">
                <a:solidFill>
                  <a:schemeClr val="tx1"/>
                </a:solidFill>
              </a:rPr>
              <a:t>자녀 양육부담 경감을 위해 </a:t>
            </a:r>
            <a:r>
              <a:rPr lang="ko-KR" altLang="en-US" dirty="0" err="1" smtClean="0">
                <a:solidFill>
                  <a:schemeClr val="tx1"/>
                </a:solidFill>
              </a:rPr>
              <a:t>아이돌보미가</a:t>
            </a:r>
            <a:r>
              <a:rPr lang="ko-KR" altLang="en-US" dirty="0" smtClean="0">
                <a:solidFill>
                  <a:schemeClr val="tx1"/>
                </a:solidFill>
              </a:rPr>
              <a:t> 아동의 집으로 찾아가서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         </a:t>
            </a:r>
            <a:r>
              <a:rPr lang="ko-KR" altLang="en-US" dirty="0" smtClean="0">
                <a:solidFill>
                  <a:schemeClr val="tx1"/>
                </a:solidFill>
              </a:rPr>
              <a:t> 돌봐주는 개별 양육지원 서비스 활성화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</a:t>
            </a:r>
            <a:r>
              <a:rPr lang="ko-KR" altLang="en-US" dirty="0" smtClean="0">
                <a:solidFill>
                  <a:schemeClr val="tx1"/>
                </a:solidFill>
              </a:rPr>
              <a:t>시간제 </a:t>
            </a:r>
            <a:r>
              <a:rPr lang="ko-KR" altLang="en-US" dirty="0" err="1" smtClean="0">
                <a:solidFill>
                  <a:schemeClr val="tx1"/>
                </a:solidFill>
              </a:rPr>
              <a:t>아이돌봄</a:t>
            </a:r>
            <a:r>
              <a:rPr lang="ko-KR" altLang="en-US" dirty="0" smtClean="0">
                <a:solidFill>
                  <a:schemeClr val="tx1"/>
                </a:solidFill>
              </a:rPr>
              <a:t> 서비스 확대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</a:t>
            </a:r>
            <a:r>
              <a:rPr lang="ko-KR" altLang="en-US" dirty="0" err="1" smtClean="0">
                <a:solidFill>
                  <a:schemeClr val="tx1"/>
                </a:solidFill>
              </a:rPr>
              <a:t>종일제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</a:rPr>
              <a:t>아이돌봄</a:t>
            </a:r>
            <a:r>
              <a:rPr lang="ko-KR" altLang="en-US" dirty="0" smtClean="0">
                <a:solidFill>
                  <a:schemeClr val="tx1"/>
                </a:solidFill>
              </a:rPr>
              <a:t> 지원확대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양육부담 경감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-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보육서비스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취학아동 방과후 </a:t>
            </a:r>
            <a:r>
              <a:rPr lang="ko-KR" altLang="en-US" sz="2000" b="1" dirty="0" err="1" smtClean="0">
                <a:solidFill>
                  <a:schemeClr val="tx1"/>
                </a:solidFill>
              </a:rPr>
              <a:t>돌봄서비스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지원 확대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방과후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돌봄서비스</a:t>
            </a:r>
            <a:r>
              <a:rPr lang="ko-KR" altLang="en-US" sz="2000" dirty="0" smtClean="0">
                <a:solidFill>
                  <a:schemeClr val="tx1"/>
                </a:solidFill>
              </a:rPr>
              <a:t> 공적 지원 확대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초등학교 방과후 아동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아이돌봄</a:t>
            </a:r>
            <a:r>
              <a:rPr lang="ko-KR" altLang="en-US" sz="2000" dirty="0" smtClean="0">
                <a:solidFill>
                  <a:schemeClr val="tx1"/>
                </a:solidFill>
              </a:rPr>
              <a:t> 서비스 확대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양육부담 경감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다자녀가정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다자녀가정에 대한 사회적 우대 확대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전기요금 경감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세제지원확대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주거 안정 지원 확대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둘째 아 이상 고등학교 수업료 지원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899592" y="1340768"/>
            <a:ext cx="7560840" cy="3384376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 smtClean="0">
                <a:solidFill>
                  <a:srgbClr val="FFFF00"/>
                </a:solidFill>
              </a:rPr>
              <a:t>STEP 1. </a:t>
            </a:r>
            <a:r>
              <a:rPr lang="en-US" altLang="ko-KR" sz="4800" b="1" dirty="0" smtClean="0">
                <a:solidFill>
                  <a:schemeClr val="bg1"/>
                </a:solidFill>
              </a:rPr>
              <a:t/>
            </a:r>
            <a:br>
              <a:rPr lang="en-US" altLang="ko-KR" sz="4800" b="1" dirty="0" smtClean="0">
                <a:solidFill>
                  <a:schemeClr val="bg1"/>
                </a:solidFill>
              </a:rPr>
            </a:br>
            <a:r>
              <a:rPr lang="ko-KR" altLang="en-US" sz="4800" b="1" dirty="0" err="1" smtClean="0">
                <a:solidFill>
                  <a:schemeClr val="bg1"/>
                </a:solidFill>
              </a:rPr>
              <a:t>저출산</a:t>
            </a:r>
            <a:r>
              <a:rPr lang="en-US" altLang="ko-KR" sz="4800" b="1" dirty="0" smtClean="0">
                <a:solidFill>
                  <a:schemeClr val="bg1"/>
                </a:solidFill>
              </a:rPr>
              <a:t>, </a:t>
            </a:r>
            <a:r>
              <a:rPr lang="ko-KR" altLang="en-US" sz="4800" b="1" dirty="0" smtClean="0">
                <a:solidFill>
                  <a:schemeClr val="bg1"/>
                </a:solidFill>
              </a:rPr>
              <a:t>고령화 사회에 </a:t>
            </a:r>
            <a:r>
              <a:rPr lang="en-US" altLang="ko-KR" sz="4800" b="1" dirty="0" smtClean="0">
                <a:solidFill>
                  <a:schemeClr val="bg1"/>
                </a:solidFill>
              </a:rPr>
              <a:t/>
            </a:r>
            <a:br>
              <a:rPr lang="en-US" altLang="ko-KR" sz="4800" b="1" dirty="0" smtClean="0">
                <a:solidFill>
                  <a:schemeClr val="bg1"/>
                </a:solidFill>
              </a:rPr>
            </a:br>
            <a:r>
              <a:rPr lang="ko-KR" altLang="en-US" sz="4800" b="1" dirty="0" smtClean="0">
                <a:solidFill>
                  <a:schemeClr val="bg1"/>
                </a:solidFill>
              </a:rPr>
              <a:t>요구되는 인프라</a:t>
            </a:r>
            <a:endParaRPr lang="ko-KR" altLang="en-US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264696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아동청소년지원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취약계층 아동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 </a:t>
            </a:r>
            <a:r>
              <a:rPr lang="ko-KR" altLang="en-US" sz="2000" b="1" dirty="0" err="1" smtClean="0">
                <a:solidFill>
                  <a:schemeClr val="tx1"/>
                </a:solidFill>
              </a:rPr>
              <a:t>드림스타트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사업활성화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위기아동 보호 강화를 위한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드림스타트</a:t>
            </a:r>
            <a:r>
              <a:rPr lang="ko-KR" altLang="en-US" sz="2000" dirty="0" smtClean="0">
                <a:solidFill>
                  <a:schemeClr val="tx1"/>
                </a:solidFill>
              </a:rPr>
              <a:t> 사업 확대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 smtClean="0">
                <a:solidFill>
                  <a:schemeClr val="tx1"/>
                </a:solidFill>
              </a:rPr>
              <a:t>              -</a:t>
            </a:r>
            <a:r>
              <a:rPr lang="ko-KR" altLang="en-US" sz="1600" dirty="0" smtClean="0">
                <a:solidFill>
                  <a:schemeClr val="tx1"/>
                </a:solidFill>
              </a:rPr>
              <a:t> 전국 시</a:t>
            </a:r>
            <a:r>
              <a:rPr lang="en-US" altLang="ko-KR" sz="1600" dirty="0" smtClean="0">
                <a:solidFill>
                  <a:schemeClr val="tx1"/>
                </a:solidFill>
              </a:rPr>
              <a:t>·</a:t>
            </a:r>
            <a:r>
              <a:rPr lang="ko-KR" altLang="en-US" sz="1600" dirty="0" smtClean="0">
                <a:solidFill>
                  <a:schemeClr val="tx1"/>
                </a:solidFill>
              </a:rPr>
              <a:t>군</a:t>
            </a:r>
            <a:r>
              <a:rPr lang="en-US" altLang="ko-KR" sz="1600" dirty="0" smtClean="0">
                <a:solidFill>
                  <a:schemeClr val="tx1"/>
                </a:solidFill>
              </a:rPr>
              <a:t>·</a:t>
            </a:r>
            <a:r>
              <a:rPr lang="ko-KR" altLang="en-US" sz="1600" dirty="0" smtClean="0">
                <a:solidFill>
                  <a:schemeClr val="tx1"/>
                </a:solidFill>
              </a:rPr>
              <a:t>구중 기초수급 아동 밀집지역 </a:t>
            </a:r>
            <a:r>
              <a:rPr lang="en-US" altLang="ko-KR" sz="1600" dirty="0" smtClean="0">
                <a:solidFill>
                  <a:schemeClr val="tx1"/>
                </a:solidFill>
              </a:rPr>
              <a:t>207</a:t>
            </a:r>
            <a:r>
              <a:rPr lang="ko-KR" altLang="en-US" sz="1600" dirty="0" smtClean="0">
                <a:solidFill>
                  <a:schemeClr val="tx1"/>
                </a:solidFill>
              </a:rPr>
              <a:t>개 지역에 </a:t>
            </a:r>
            <a:r>
              <a:rPr lang="en-US" altLang="ko-KR" sz="1600" dirty="0" smtClean="0">
                <a:solidFill>
                  <a:schemeClr val="tx1"/>
                </a:solidFill>
              </a:rPr>
              <a:t>1</a:t>
            </a:r>
            <a:r>
              <a:rPr lang="ko-KR" altLang="en-US" sz="1600" dirty="0" smtClean="0">
                <a:solidFill>
                  <a:schemeClr val="tx1"/>
                </a:solidFill>
              </a:rPr>
              <a:t>개소씩 거점지역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을 설치하고</a:t>
            </a:r>
            <a:r>
              <a:rPr lang="en-US" altLang="ko-KR" sz="1600" dirty="0" smtClean="0">
                <a:solidFill>
                  <a:schemeClr val="tx1"/>
                </a:solidFill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</a:rPr>
              <a:t>이후에는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지자체</a:t>
            </a:r>
            <a:r>
              <a:rPr lang="ko-KR" altLang="en-US" sz="1600" dirty="0" smtClean="0">
                <a:solidFill>
                  <a:schemeClr val="tx1"/>
                </a:solidFill>
              </a:rPr>
              <a:t> 자율로 사업 추진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 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위기청소년 통합지원체계 확대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위기청소년 서비스 제공을 위한 인프라 확충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tx1"/>
                </a:solidFill>
              </a:rPr>
              <a:t>           </a:t>
            </a:r>
            <a:r>
              <a:rPr lang="ko-KR" altLang="en-US" dirty="0" smtClean="0">
                <a:solidFill>
                  <a:schemeClr val="tx1"/>
                </a:solidFill>
              </a:rPr>
              <a:t>지역사회청소년통합지원체계 확대 설치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tx1"/>
                </a:solidFill>
              </a:rPr>
              <a:t>            지역사회청소년통합지원체계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</a:rPr>
              <a:t>운영 법적 근거 마련 추진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교육 및 평가체계 개선을 통한 서비스 강화</a:t>
            </a:r>
            <a:r>
              <a:rPr lang="ko-KR" altLang="en-US" sz="2000" dirty="0" smtClean="0">
                <a:solidFill>
                  <a:srgbClr val="7030A0"/>
                </a:solidFill>
              </a:rPr>
              <a:t>       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아동청소년지원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아동청소년 보호체계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</a:rPr>
              <a:t>     </a:t>
            </a:r>
            <a:r>
              <a:rPr lang="en-US" altLang="ko-KR" dirty="0" smtClean="0">
                <a:solidFill>
                  <a:schemeClr val="tx1"/>
                </a:solidFill>
              </a:rPr>
              <a:t>- </a:t>
            </a:r>
            <a:r>
              <a:rPr lang="ko-KR" altLang="en-US" dirty="0" smtClean="0">
                <a:solidFill>
                  <a:schemeClr val="tx1"/>
                </a:solidFill>
              </a:rPr>
              <a:t>아동</a:t>
            </a:r>
            <a:r>
              <a:rPr lang="en-US" altLang="ko-KR" dirty="0" smtClean="0">
                <a:solidFill>
                  <a:schemeClr val="tx1"/>
                </a:solidFill>
              </a:rPr>
              <a:t>·</a:t>
            </a:r>
            <a:r>
              <a:rPr lang="ko-KR" altLang="en-US" dirty="0" smtClean="0">
                <a:solidFill>
                  <a:schemeClr val="tx1"/>
                </a:solidFill>
              </a:rPr>
              <a:t>청소년 생활안전 강화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    -</a:t>
            </a:r>
            <a:r>
              <a:rPr lang="ko-KR" altLang="en-US" dirty="0" smtClean="0">
                <a:solidFill>
                  <a:schemeClr val="tx1"/>
                </a:solidFill>
              </a:rPr>
              <a:t> 성범죄 예방 및 보호 대책 강화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    - </a:t>
            </a:r>
            <a:r>
              <a:rPr lang="ko-KR" altLang="en-US" dirty="0" smtClean="0">
                <a:solidFill>
                  <a:schemeClr val="tx1"/>
                </a:solidFill>
              </a:rPr>
              <a:t>아동학대 예방 보호체계 강화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    - </a:t>
            </a:r>
            <a:r>
              <a:rPr lang="ko-KR" altLang="en-US" dirty="0" smtClean="0">
                <a:solidFill>
                  <a:schemeClr val="tx1"/>
                </a:solidFill>
              </a:rPr>
              <a:t>학교폭력 예방 및 피해자 보호 지원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    - </a:t>
            </a:r>
            <a:r>
              <a:rPr lang="ko-KR" altLang="en-US" dirty="0" smtClean="0">
                <a:solidFill>
                  <a:schemeClr val="tx1"/>
                </a:solidFill>
              </a:rPr>
              <a:t>유해환경요인 차단 및 건강관리 지원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 </a:t>
            </a:r>
            <a:endParaRPr lang="en-US" altLang="ko-KR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아동청소년지원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아동정책 기반 조성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 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중장기 아동정책 및 청소년정책 기본계획 수립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ko-KR" altLang="en-US" dirty="0" smtClean="0">
                <a:solidFill>
                  <a:schemeClr val="tx1"/>
                </a:solidFill>
              </a:rPr>
              <a:t>   </a:t>
            </a:r>
            <a:r>
              <a:rPr lang="ko-KR" altLang="en-US" dirty="0" smtClean="0">
                <a:solidFill>
                  <a:srgbClr val="7030A0"/>
                </a:solidFill>
              </a:rPr>
              <a:t>◆</a:t>
            </a:r>
            <a:r>
              <a:rPr lang="ko-KR" altLang="en-US" dirty="0" smtClean="0">
                <a:solidFill>
                  <a:schemeClr val="tx1"/>
                </a:solidFill>
              </a:rPr>
              <a:t> 아동정책에 대한 기본방향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추진목표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분야별 주요 시책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</a:p>
          <a:p>
            <a:pPr lvl="1"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      </a:t>
            </a:r>
            <a:r>
              <a:rPr lang="ko-KR" altLang="en-US" dirty="0" smtClean="0">
                <a:solidFill>
                  <a:schemeClr val="tx1"/>
                </a:solidFill>
              </a:rPr>
              <a:t>재원조달방안 등 포함 </a:t>
            </a:r>
          </a:p>
          <a:p>
            <a:pPr lvl="1">
              <a:lnSpc>
                <a:spcPct val="150000"/>
              </a:lnSpc>
            </a:pPr>
            <a:r>
              <a:rPr lang="ko-KR" altLang="en-US" dirty="0" smtClean="0">
                <a:solidFill>
                  <a:schemeClr val="tx1"/>
                </a:solidFill>
              </a:rPr>
              <a:t>   </a:t>
            </a:r>
            <a:r>
              <a:rPr lang="ko-KR" altLang="en-US" dirty="0" smtClean="0">
                <a:solidFill>
                  <a:srgbClr val="7030A0"/>
                </a:solidFill>
              </a:rPr>
              <a:t>◆</a:t>
            </a:r>
            <a:r>
              <a:rPr lang="ko-KR" altLang="en-US" dirty="0" smtClean="0">
                <a:solidFill>
                  <a:schemeClr val="tx1"/>
                </a:solidFill>
              </a:rPr>
              <a:t> 유사분야 중장기 계획과 추진연도를 조정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정책방향의 일관성 확보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정기적 아동실태조사 및 통계 정비</a:t>
            </a:r>
            <a:r>
              <a:rPr lang="ko-KR" altLang="en-US" sz="2000" dirty="0" smtClean="0">
                <a:solidFill>
                  <a:srgbClr val="7030A0"/>
                </a:solidFill>
              </a:rPr>
              <a:t>       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323528" y="1484784"/>
            <a:ext cx="8352928" cy="4392488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베이비붐세대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노인지원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사회환경조성</a:t>
            </a:r>
            <a:endParaRPr lang="en-US" altLang="ko-KR" sz="2800" b="1" dirty="0" smtClean="0">
              <a:solidFill>
                <a:schemeClr val="tx1"/>
              </a:solidFill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836712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smtClean="0">
                <a:solidFill>
                  <a:srgbClr val="92D050"/>
                </a:solidFill>
              </a:rPr>
              <a:t>고령화 분야</a:t>
            </a:r>
            <a:endParaRPr lang="en-US" altLang="ko-KR" sz="4000" b="1" dirty="0" smtClean="0">
              <a:solidFill>
                <a:srgbClr val="92D050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323528" y="1484784"/>
            <a:ext cx="8352928" cy="4392488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베이비붐세대 지원 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-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 근로연장 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-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 소득보장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건강관리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노후설계</a:t>
            </a:r>
            <a:endParaRPr lang="en-US" altLang="ko-KR" sz="2800" b="1" dirty="0" smtClean="0">
              <a:solidFill>
                <a:schemeClr val="tx1"/>
              </a:solidFill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836712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92D050"/>
                </a:solidFill>
              </a:rPr>
              <a:t>고령화분야</a:t>
            </a:r>
            <a:endParaRPr lang="en-US" altLang="ko-KR" sz="4000" b="1" dirty="0" smtClean="0">
              <a:solidFill>
                <a:srgbClr val="92D050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92D050"/>
                </a:solidFill>
              </a:rPr>
              <a:t>고령화분야</a:t>
            </a:r>
            <a:endParaRPr lang="en-US" altLang="ko-KR" sz="4000" b="1" dirty="0" smtClean="0">
              <a:solidFill>
                <a:srgbClr val="92D05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베이비붐세대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근로연장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- </a:t>
            </a:r>
            <a:r>
              <a:rPr lang="ko-KR" altLang="en-US" sz="2000" b="1" dirty="0" err="1" smtClean="0">
                <a:solidFill>
                  <a:schemeClr val="tx1"/>
                </a:solidFill>
              </a:rPr>
              <a:t>중고령자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고용지원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 smtClean="0">
                <a:solidFill>
                  <a:schemeClr val="tx1"/>
                </a:solidFill>
              </a:rPr>
              <a:t>        </a:t>
            </a:r>
            <a:r>
              <a:rPr lang="ko-KR" altLang="en-US" sz="1600" dirty="0" smtClean="0">
                <a:solidFill>
                  <a:srgbClr val="7030A0"/>
                </a:solidFill>
              </a:rPr>
              <a:t>◆   </a:t>
            </a:r>
            <a:r>
              <a:rPr lang="ko-KR" altLang="en-US" sz="1600" dirty="0" smtClean="0">
                <a:solidFill>
                  <a:schemeClr val="tx1"/>
                </a:solidFill>
              </a:rPr>
              <a:t>기업</a:t>
            </a:r>
            <a:r>
              <a:rPr lang="en-US" altLang="ko-KR" sz="1600" dirty="0" smtClean="0">
                <a:solidFill>
                  <a:schemeClr val="tx1"/>
                </a:solidFill>
              </a:rPr>
              <a:t>-</a:t>
            </a:r>
            <a:r>
              <a:rPr lang="ko-KR" altLang="en-US" sz="1600" dirty="0" smtClean="0">
                <a:solidFill>
                  <a:schemeClr val="tx1"/>
                </a:solidFill>
              </a:rPr>
              <a:t>고령자 친화적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임금피크제</a:t>
            </a:r>
            <a:r>
              <a:rPr lang="ko-KR" altLang="en-US" sz="1600" dirty="0" smtClean="0">
                <a:solidFill>
                  <a:schemeClr val="tx1"/>
                </a:solidFill>
              </a:rPr>
              <a:t> 활성화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 </a:t>
            </a:r>
            <a:r>
              <a:rPr lang="ko-KR" altLang="en-US" sz="1600" dirty="0" smtClean="0">
                <a:solidFill>
                  <a:schemeClr val="tx1"/>
                </a:solidFill>
              </a:rPr>
              <a:t>고령자 고용연장 지원금 제도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 </a:t>
            </a:r>
            <a:r>
              <a:rPr lang="ko-KR" altLang="en-US" sz="1600" dirty="0" smtClean="0">
                <a:solidFill>
                  <a:schemeClr val="tx1"/>
                </a:solidFill>
              </a:rPr>
              <a:t>근로시간 단축 청구제도 도입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 </a:t>
            </a:r>
            <a:r>
              <a:rPr lang="ko-KR" altLang="en-US" sz="1600" dirty="0" smtClean="0">
                <a:solidFill>
                  <a:schemeClr val="tx1"/>
                </a:solidFill>
              </a:rPr>
              <a:t>고령자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특화형</a:t>
            </a:r>
            <a:r>
              <a:rPr lang="ko-KR" altLang="en-US" sz="1600" dirty="0" smtClean="0">
                <a:solidFill>
                  <a:schemeClr val="tx1"/>
                </a:solidFill>
              </a:rPr>
              <a:t> 직업훈련</a:t>
            </a:r>
            <a:r>
              <a:rPr lang="en-US" altLang="ko-KR" sz="1600" dirty="0" smtClean="0">
                <a:solidFill>
                  <a:schemeClr val="tx1"/>
                </a:solidFill>
              </a:rPr>
              <a:t>·</a:t>
            </a:r>
            <a:r>
              <a:rPr lang="ko-KR" altLang="en-US" sz="1600" dirty="0" smtClean="0">
                <a:solidFill>
                  <a:schemeClr val="tx1"/>
                </a:solidFill>
              </a:rPr>
              <a:t>취업지원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 </a:t>
            </a:r>
            <a:r>
              <a:rPr lang="ko-KR" altLang="en-US" sz="1600" dirty="0" smtClean="0">
                <a:solidFill>
                  <a:schemeClr val="tx1"/>
                </a:solidFill>
              </a:rPr>
              <a:t>취업성공패키지 지원사업 운영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중고령자</a:t>
            </a:r>
            <a:r>
              <a:rPr lang="ko-KR" altLang="en-US" sz="1600" dirty="0" smtClean="0">
                <a:solidFill>
                  <a:schemeClr val="tx1"/>
                </a:solidFill>
              </a:rPr>
              <a:t> 유아교육 인력 풀 구축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 </a:t>
            </a:r>
            <a:r>
              <a:rPr lang="ko-KR" altLang="en-US" sz="1600" dirty="0" smtClean="0">
                <a:solidFill>
                  <a:schemeClr val="tx1"/>
                </a:solidFill>
              </a:rPr>
              <a:t>시니어</a:t>
            </a:r>
            <a:r>
              <a:rPr lang="en-US" altLang="ko-KR" sz="1600" dirty="0" smtClean="0">
                <a:solidFill>
                  <a:schemeClr val="tx1"/>
                </a:solidFill>
              </a:rPr>
              <a:t>(40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대이상</a:t>
            </a:r>
            <a:r>
              <a:rPr lang="en-US" altLang="ko-KR" sz="1600" dirty="0" smtClean="0">
                <a:solidFill>
                  <a:schemeClr val="tx1"/>
                </a:solidFill>
              </a:rPr>
              <a:t>)</a:t>
            </a:r>
            <a:r>
              <a:rPr lang="ko-KR" altLang="en-US" sz="1600" dirty="0" smtClean="0">
                <a:solidFill>
                  <a:schemeClr val="tx1"/>
                </a:solidFill>
              </a:rPr>
              <a:t> 경제활동 참여 활성화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중고령자를</a:t>
            </a:r>
            <a:r>
              <a:rPr lang="ko-KR" altLang="en-US" sz="1600" dirty="0" smtClean="0">
                <a:solidFill>
                  <a:schemeClr val="tx1"/>
                </a:solidFill>
              </a:rPr>
              <a:t> 활용한 취업상담 서비스 제공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 </a:t>
            </a:r>
            <a:r>
              <a:rPr lang="ko-KR" altLang="en-US" sz="1600" dirty="0" smtClean="0">
                <a:solidFill>
                  <a:schemeClr val="tx1"/>
                </a:solidFill>
              </a:rPr>
              <a:t>지속적 연령차별 모니터링 실시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92D050"/>
                </a:solidFill>
              </a:rPr>
              <a:t>고령화분야</a:t>
            </a:r>
            <a:endParaRPr lang="en-US" altLang="ko-KR" sz="4000" b="1" dirty="0" smtClean="0">
              <a:solidFill>
                <a:srgbClr val="92D05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베이비붐세대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소득보장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국민연금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 smtClean="0">
                <a:solidFill>
                  <a:schemeClr val="tx1"/>
                </a:solidFill>
              </a:rPr>
              <a:t>        </a:t>
            </a:r>
            <a:r>
              <a:rPr lang="ko-KR" altLang="en-US" sz="1600" dirty="0" smtClean="0">
                <a:solidFill>
                  <a:srgbClr val="7030A0"/>
                </a:solidFill>
              </a:rPr>
              <a:t>◆   </a:t>
            </a:r>
            <a:r>
              <a:rPr lang="ko-KR" altLang="en-US" sz="1600" dirty="0" smtClean="0">
                <a:solidFill>
                  <a:schemeClr val="tx1"/>
                </a:solidFill>
              </a:rPr>
              <a:t>국민연금의 장기지속가능성 제고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 </a:t>
            </a:r>
            <a:r>
              <a:rPr lang="ko-KR" altLang="en-US" sz="1600" dirty="0" smtClean="0">
                <a:solidFill>
                  <a:schemeClr val="tx1"/>
                </a:solidFill>
              </a:rPr>
              <a:t>국민연금제도에 대한 대국민 신뢰제고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 </a:t>
            </a:r>
            <a:r>
              <a:rPr lang="ko-KR" altLang="en-US" sz="1600" dirty="0" smtClean="0">
                <a:solidFill>
                  <a:schemeClr val="tx1"/>
                </a:solidFill>
              </a:rPr>
              <a:t>특수 고용관계근로자의 사업장 가입자 적용 확대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 </a:t>
            </a:r>
            <a:r>
              <a:rPr lang="ko-KR" altLang="en-US" sz="1600" dirty="0" smtClean="0">
                <a:solidFill>
                  <a:schemeClr val="tx1"/>
                </a:solidFill>
              </a:rPr>
              <a:t>저소득층 및 여성의 국민연금 사각지대 해소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농어업인</a:t>
            </a:r>
            <a:r>
              <a:rPr lang="ko-KR" altLang="en-US" sz="1600" dirty="0" smtClean="0">
                <a:solidFill>
                  <a:schemeClr val="tx1"/>
                </a:solidFill>
              </a:rPr>
              <a:t> 국민연금 보험료 지원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퇴직연금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개인연금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 </a:t>
            </a:r>
            <a:r>
              <a:rPr lang="ko-KR" altLang="en-US" sz="1600" dirty="0" smtClean="0">
                <a:solidFill>
                  <a:schemeClr val="tx1"/>
                </a:solidFill>
              </a:rPr>
              <a:t>퇴직연금제도의 조기정착 및 활성화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 </a:t>
            </a:r>
            <a:r>
              <a:rPr lang="ko-KR" altLang="en-US" sz="1600" dirty="0" smtClean="0">
                <a:solidFill>
                  <a:schemeClr val="tx1"/>
                </a:solidFill>
              </a:rPr>
              <a:t>개인연금활성화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92D050"/>
                </a:solidFill>
              </a:rPr>
              <a:t>고령화분야</a:t>
            </a:r>
            <a:endParaRPr lang="en-US" altLang="ko-KR" sz="4000" b="1" dirty="0" smtClean="0">
              <a:solidFill>
                <a:srgbClr val="92D05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베이비붐세대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건강관리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사전예방적 건강관리체계 구축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</a:rPr>
              <a:t>       </a:t>
            </a:r>
            <a:r>
              <a:rPr lang="ko-KR" altLang="en-US" dirty="0" smtClean="0">
                <a:solidFill>
                  <a:srgbClr val="7030A0"/>
                </a:solidFill>
              </a:rPr>
              <a:t>◆   </a:t>
            </a:r>
            <a:r>
              <a:rPr lang="ko-KR" altLang="en-US" dirty="0" err="1" smtClean="0">
                <a:solidFill>
                  <a:schemeClr val="tx1"/>
                </a:solidFill>
              </a:rPr>
              <a:t>생애주기별</a:t>
            </a:r>
            <a:r>
              <a:rPr lang="ko-KR" altLang="en-US" dirty="0" smtClean="0">
                <a:solidFill>
                  <a:schemeClr val="tx1"/>
                </a:solidFill>
              </a:rPr>
              <a:t> 맞춤형 건강정보제공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  </a:t>
            </a:r>
            <a:r>
              <a:rPr lang="ko-KR" altLang="en-US" dirty="0" smtClean="0">
                <a:solidFill>
                  <a:schemeClr val="tx1"/>
                </a:solidFill>
              </a:rPr>
              <a:t>건강검진제도 개선 및 사후 관리 강화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  </a:t>
            </a:r>
            <a:r>
              <a:rPr lang="ko-KR" altLang="en-US" dirty="0" smtClean="0">
                <a:solidFill>
                  <a:schemeClr val="tx1"/>
                </a:solidFill>
              </a:rPr>
              <a:t>지역사회 중심 통합건강관리 체계 구축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  </a:t>
            </a:r>
            <a:r>
              <a:rPr lang="ko-KR" altLang="en-US" dirty="0" smtClean="0">
                <a:solidFill>
                  <a:schemeClr val="tx1"/>
                </a:solidFill>
              </a:rPr>
              <a:t>건강관리서비스 제도화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  </a:t>
            </a:r>
            <a:r>
              <a:rPr lang="ko-KR" altLang="en-US" dirty="0" smtClean="0">
                <a:solidFill>
                  <a:schemeClr val="tx1"/>
                </a:solidFill>
              </a:rPr>
              <a:t>만성질환 관리 프로그램 도입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  </a:t>
            </a:r>
            <a:r>
              <a:rPr lang="en-US" altLang="ko-KR" dirty="0" smtClean="0">
                <a:solidFill>
                  <a:schemeClr val="tx1"/>
                </a:solidFill>
              </a:rPr>
              <a:t>U-Health </a:t>
            </a:r>
            <a:r>
              <a:rPr lang="ko-KR" altLang="en-US" dirty="0" smtClean="0">
                <a:solidFill>
                  <a:schemeClr val="tx1"/>
                </a:solidFill>
              </a:rPr>
              <a:t>서비스산업 기반 확충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  </a:t>
            </a:r>
            <a:r>
              <a:rPr lang="ko-KR" altLang="en-US" dirty="0" err="1" smtClean="0">
                <a:solidFill>
                  <a:schemeClr val="tx1"/>
                </a:solidFill>
              </a:rPr>
              <a:t>건강위해요소에</a:t>
            </a:r>
            <a:r>
              <a:rPr lang="ko-KR" altLang="en-US" dirty="0" smtClean="0">
                <a:solidFill>
                  <a:schemeClr val="tx1"/>
                </a:solidFill>
              </a:rPr>
              <a:t> 대한 관리 강화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92D050"/>
                </a:solidFill>
              </a:rPr>
              <a:t>고령화분야</a:t>
            </a:r>
            <a:endParaRPr lang="en-US" altLang="ko-KR" sz="4000" b="1" dirty="0" smtClean="0">
              <a:solidFill>
                <a:srgbClr val="92D05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베이비붐세대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노후설계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노후설계 강화 주요 정책 소개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  </a:t>
            </a:r>
            <a:r>
              <a:rPr lang="ko-KR" altLang="en-US" dirty="0" smtClean="0">
                <a:solidFill>
                  <a:srgbClr val="7030A0"/>
                </a:solidFill>
              </a:rPr>
              <a:t>◆ </a:t>
            </a:r>
            <a:r>
              <a:rPr lang="ko-KR" altLang="en-US" dirty="0" smtClean="0">
                <a:solidFill>
                  <a:schemeClr val="tx1"/>
                </a:solidFill>
              </a:rPr>
              <a:t>노후설계 프로그램 개발 및 표준화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</a:t>
            </a:r>
            <a:r>
              <a:rPr lang="ko-KR" altLang="en-US" dirty="0" smtClean="0">
                <a:solidFill>
                  <a:schemeClr val="tx1"/>
                </a:solidFill>
              </a:rPr>
              <a:t>노후설계서비스 인프라 구축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     ■ </a:t>
            </a:r>
            <a:r>
              <a:rPr lang="ko-KR" altLang="en-US" sz="1600" dirty="0" smtClean="0">
                <a:solidFill>
                  <a:schemeClr val="tx1"/>
                </a:solidFill>
              </a:rPr>
              <a:t>노후설계서비스 인프라 구축을 위하여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법적근거마련</a:t>
            </a:r>
            <a:r>
              <a:rPr lang="en-US" altLang="ko-KR" sz="1600" dirty="0" smtClean="0">
                <a:solidFill>
                  <a:schemeClr val="tx1"/>
                </a:solidFill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</a:rPr>
              <a:t>추진기관 육성</a:t>
            </a:r>
            <a:r>
              <a:rPr lang="en-US" altLang="ko-KR" sz="1600" dirty="0" smtClean="0">
                <a:solidFill>
                  <a:schemeClr val="tx1"/>
                </a:solidFill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전문인력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자격관리등</a:t>
            </a:r>
            <a:r>
              <a:rPr lang="ko-KR" altLang="en-US" sz="1600" dirty="0" smtClean="0">
                <a:solidFill>
                  <a:schemeClr val="tx1"/>
                </a:solidFill>
              </a:rPr>
              <a:t> 노후설계서비스 확대 보급  </a:t>
            </a:r>
            <a:r>
              <a:rPr lang="ko-KR" altLang="en-US" dirty="0" smtClean="0">
                <a:solidFill>
                  <a:schemeClr val="tx1"/>
                </a:solidFill>
              </a:rPr>
              <a:t>      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38</a:t>
            </a:fld>
            <a:endParaRPr lang="ko-KR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323528" y="1484784"/>
            <a:ext cx="8352928" cy="4392488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노인지원 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-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 노인 일자리 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-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 노인 소득보장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건강한 노후생활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사회참여</a:t>
            </a:r>
            <a:endParaRPr lang="en-US" altLang="ko-KR" sz="2800" b="1" dirty="0" smtClean="0">
              <a:solidFill>
                <a:schemeClr val="tx1"/>
              </a:solidFill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836712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92D050"/>
                </a:solidFill>
              </a:rPr>
              <a:t>고령화분야</a:t>
            </a:r>
            <a:endParaRPr lang="en-US" altLang="ko-KR" sz="4000" b="1" dirty="0" smtClean="0">
              <a:solidFill>
                <a:srgbClr val="92D050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39</a:t>
            </a:fld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323528" y="1484784"/>
            <a:ext cx="8352928" cy="4392488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직장 근로자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결혼 및 임신 출산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양육부담 경감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아동청소년 지원</a:t>
            </a:r>
            <a:endParaRPr lang="ko-KR" altLang="en-US" sz="3300" b="1" dirty="0" smtClean="0">
              <a:solidFill>
                <a:srgbClr val="7030A0"/>
              </a:solidFill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836712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92D050"/>
                </a:solidFill>
              </a:rPr>
              <a:t>고령화분야</a:t>
            </a:r>
            <a:endParaRPr lang="en-US" altLang="ko-KR" sz="4000" b="1" dirty="0" smtClean="0">
              <a:solidFill>
                <a:srgbClr val="92D05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노인지원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노인 일자리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노인 일자리 주요 정책 소개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  </a:t>
            </a:r>
            <a:r>
              <a:rPr lang="ko-KR" altLang="en-US" sz="2000" dirty="0" smtClean="0">
                <a:solidFill>
                  <a:srgbClr val="7030A0"/>
                </a:solidFill>
              </a:rPr>
              <a:t>◆ </a:t>
            </a:r>
            <a:r>
              <a:rPr lang="ko-KR" altLang="en-US" sz="2000" dirty="0" smtClean="0">
                <a:solidFill>
                  <a:schemeClr val="tx1"/>
                </a:solidFill>
              </a:rPr>
              <a:t>노인일자리 단계적 확대 및 질적 고도화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일자리 지원체계 기능 조정 및 역할 강화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40</a:t>
            </a:fld>
            <a:endParaRPr lang="ko-KR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92D050"/>
                </a:solidFill>
              </a:rPr>
              <a:t>고령화분야</a:t>
            </a:r>
            <a:endParaRPr lang="en-US" altLang="ko-KR" sz="4000" b="1" dirty="0" smtClean="0">
              <a:solidFill>
                <a:srgbClr val="92D05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노인지원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노인 소득보장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노인 소득보장 주요 정책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  </a:t>
            </a:r>
            <a:r>
              <a:rPr lang="ko-KR" altLang="en-US" sz="2000" dirty="0" smtClean="0">
                <a:solidFill>
                  <a:srgbClr val="7030A0"/>
                </a:solidFill>
              </a:rPr>
              <a:t>◆ </a:t>
            </a:r>
            <a:r>
              <a:rPr lang="ko-KR" altLang="en-US" sz="2000" dirty="0" smtClean="0">
                <a:solidFill>
                  <a:schemeClr val="tx1"/>
                </a:solidFill>
              </a:rPr>
              <a:t>기초노령연금 내실화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tx1"/>
                </a:solidFill>
              </a:rPr>
              <a:t>            만</a:t>
            </a:r>
            <a:r>
              <a:rPr lang="en-US" altLang="ko-KR" sz="1600" dirty="0" smtClean="0">
                <a:solidFill>
                  <a:schemeClr val="tx1"/>
                </a:solidFill>
              </a:rPr>
              <a:t>65</a:t>
            </a:r>
            <a:r>
              <a:rPr lang="ko-KR" altLang="en-US" sz="1600" dirty="0" smtClean="0">
                <a:solidFill>
                  <a:schemeClr val="tx1"/>
                </a:solidFill>
              </a:rPr>
              <a:t>세 이상 노인의 </a:t>
            </a:r>
            <a:r>
              <a:rPr lang="en-US" altLang="ko-KR" sz="1600" dirty="0" smtClean="0">
                <a:solidFill>
                  <a:schemeClr val="tx1"/>
                </a:solidFill>
              </a:rPr>
              <a:t>70%</a:t>
            </a:r>
            <a:r>
              <a:rPr lang="ko-KR" altLang="en-US" sz="1600" dirty="0" smtClean="0">
                <a:solidFill>
                  <a:schemeClr val="tx1"/>
                </a:solidFill>
              </a:rPr>
              <a:t>을 대상으로 기초 노령연금 지급을 지속 실시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41</a:t>
            </a:fld>
            <a:endParaRPr lang="ko-KR" alt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92D050"/>
                </a:solidFill>
              </a:rPr>
              <a:t>고령화분야</a:t>
            </a:r>
            <a:endParaRPr lang="en-US" altLang="ko-KR" sz="4000" b="1" dirty="0" smtClean="0">
              <a:solidFill>
                <a:srgbClr val="92D05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노인지원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건강한 노후생활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노년기 주요질환 관리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 smtClean="0">
                <a:solidFill>
                  <a:schemeClr val="tx1"/>
                </a:solidFill>
              </a:rPr>
              <a:t>        </a:t>
            </a:r>
            <a:r>
              <a:rPr lang="ko-KR" altLang="en-US" sz="1600" dirty="0" smtClean="0">
                <a:solidFill>
                  <a:srgbClr val="7030A0"/>
                </a:solidFill>
              </a:rPr>
              <a:t>◆  </a:t>
            </a:r>
            <a:r>
              <a:rPr lang="ko-KR" altLang="en-US" sz="1600" dirty="0" smtClean="0">
                <a:solidFill>
                  <a:schemeClr val="tx1"/>
                </a:solidFill>
              </a:rPr>
              <a:t>노인 질병특성에 따른 건강보험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보장성</a:t>
            </a:r>
            <a:r>
              <a:rPr lang="ko-KR" altLang="en-US" sz="1600" dirty="0" smtClean="0">
                <a:solidFill>
                  <a:schemeClr val="tx1"/>
                </a:solidFill>
              </a:rPr>
              <a:t> 확대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</a:t>
            </a:r>
            <a:r>
              <a:rPr lang="ko-KR" altLang="en-US" sz="1600" dirty="0" smtClean="0">
                <a:solidFill>
                  <a:schemeClr val="tx1"/>
                </a:solidFill>
              </a:rPr>
              <a:t>정신건강문제 조기 개입 및 정신건강 증진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</a:t>
            </a:r>
            <a:r>
              <a:rPr lang="ko-KR" altLang="en-US" sz="1600" dirty="0" smtClean="0">
                <a:solidFill>
                  <a:schemeClr val="tx1"/>
                </a:solidFill>
              </a:rPr>
              <a:t>노인 구강증진 서비스 제공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-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치매노인 관리 체계 구축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 </a:t>
            </a:r>
            <a:r>
              <a:rPr lang="ko-KR" altLang="en-US" sz="1600" dirty="0" smtClean="0">
                <a:solidFill>
                  <a:schemeClr val="tx1"/>
                </a:solidFill>
              </a:rPr>
              <a:t>체계적인 치매 예방</a:t>
            </a:r>
            <a:r>
              <a:rPr lang="en-US" altLang="ko-KR" sz="1600" dirty="0" smtClean="0">
                <a:solidFill>
                  <a:schemeClr val="tx1"/>
                </a:solidFill>
              </a:rPr>
              <a:t>·</a:t>
            </a:r>
            <a:r>
              <a:rPr lang="ko-KR" altLang="en-US" sz="1600" dirty="0" smtClean="0">
                <a:solidFill>
                  <a:schemeClr val="tx1"/>
                </a:solidFill>
              </a:rPr>
              <a:t>치료</a:t>
            </a:r>
            <a:r>
              <a:rPr lang="en-US" altLang="ko-KR" sz="1600" dirty="0" smtClean="0">
                <a:solidFill>
                  <a:schemeClr val="tx1"/>
                </a:solidFill>
              </a:rPr>
              <a:t> ·</a:t>
            </a:r>
            <a:r>
              <a:rPr lang="ko-KR" altLang="en-US" sz="1600" dirty="0" smtClean="0">
                <a:solidFill>
                  <a:schemeClr val="tx1"/>
                </a:solidFill>
              </a:rPr>
              <a:t>관리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 </a:t>
            </a:r>
            <a:r>
              <a:rPr lang="ko-KR" altLang="en-US" sz="1600" dirty="0" smtClean="0">
                <a:solidFill>
                  <a:schemeClr val="tx1"/>
                </a:solidFill>
              </a:rPr>
              <a:t>효과적인 치매관리를 위한 인프라 구축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dirty="0" smtClean="0">
                <a:solidFill>
                  <a:schemeClr val="tx1"/>
                </a:solidFill>
              </a:rPr>
              <a:t>                </a:t>
            </a:r>
            <a:r>
              <a:rPr lang="ko-KR" altLang="en-US" sz="1400" dirty="0" smtClean="0">
                <a:solidFill>
                  <a:srgbClr val="7030A0"/>
                </a:solidFill>
              </a:rPr>
              <a:t>■</a:t>
            </a:r>
            <a:r>
              <a:rPr lang="ko-KR" altLang="en-US" sz="1400" dirty="0" smtClean="0">
                <a:solidFill>
                  <a:schemeClr val="tx1"/>
                </a:solidFill>
              </a:rPr>
              <a:t> 치매거점병원 추가 지정 및 치매병동 시범운영 및 초기 치매환자에 대한 여가</a:t>
            </a:r>
            <a:r>
              <a:rPr lang="en-US" altLang="ko-KR" sz="1400" dirty="0" smtClean="0">
                <a:solidFill>
                  <a:schemeClr val="tx1"/>
                </a:solidFill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tx1"/>
                </a:solidFill>
              </a:rPr>
              <a:t>                    </a:t>
            </a:r>
            <a:r>
              <a:rPr lang="ko-KR" altLang="en-US" sz="1400" dirty="0" smtClean="0">
                <a:solidFill>
                  <a:schemeClr val="tx1"/>
                </a:solidFill>
              </a:rPr>
              <a:t>인지훈련 프로그램 시범사업 실시 </a:t>
            </a:r>
          </a:p>
          <a:p>
            <a:pPr>
              <a:lnSpc>
                <a:spcPct val="150000"/>
              </a:lnSpc>
            </a:pPr>
            <a:r>
              <a:rPr lang="ko-KR" altLang="en-US" sz="1400" dirty="0" smtClean="0">
                <a:solidFill>
                  <a:srgbClr val="7030A0"/>
                </a:solidFill>
              </a:rPr>
              <a:t>                ■ </a:t>
            </a:r>
            <a:r>
              <a:rPr lang="ko-KR" altLang="en-US" sz="1400" dirty="0" smtClean="0">
                <a:solidFill>
                  <a:schemeClr val="tx1"/>
                </a:solidFill>
              </a:rPr>
              <a:t>치매전문교육 프로그램을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직역별</a:t>
            </a:r>
            <a:r>
              <a:rPr lang="ko-KR" altLang="en-US" sz="1400" dirty="0" smtClean="0">
                <a:solidFill>
                  <a:schemeClr val="tx1"/>
                </a:solidFill>
              </a:rPr>
              <a:t> 특성을 반영한 맞춤형 교육으로 개선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◆   </a:t>
            </a:r>
            <a:r>
              <a:rPr lang="ko-KR" altLang="en-US" sz="1600" dirty="0" smtClean="0">
                <a:solidFill>
                  <a:schemeClr val="tx1"/>
                </a:solidFill>
              </a:rPr>
              <a:t>치매환자 인식개선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42</a:t>
            </a:fld>
            <a:endParaRPr lang="ko-KR" alt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92D050"/>
                </a:solidFill>
              </a:rPr>
              <a:t>고령화분야</a:t>
            </a:r>
            <a:endParaRPr lang="en-US" altLang="ko-KR" sz="4000" b="1" dirty="0" smtClean="0">
              <a:solidFill>
                <a:srgbClr val="92D05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노인지원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건강한 노후생활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장기요양보험 내실화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  </a:t>
            </a:r>
            <a:r>
              <a:rPr lang="ko-KR" altLang="en-US" sz="2000" dirty="0" smtClean="0">
                <a:solidFill>
                  <a:srgbClr val="7030A0"/>
                </a:solidFill>
              </a:rPr>
              <a:t>◆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품질높은</a:t>
            </a:r>
            <a:r>
              <a:rPr lang="ko-KR" altLang="en-US" sz="2000" dirty="0" smtClean="0">
                <a:solidFill>
                  <a:schemeClr val="tx1"/>
                </a:solidFill>
              </a:rPr>
              <a:t> 요양서비스 제공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장기요양보험 대상자 확대 검토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marL="0" lvl="1">
              <a:lnSpc>
                <a:spcPct val="150000"/>
              </a:lnSpc>
            </a:pPr>
            <a:r>
              <a:rPr lang="ko-KR" altLang="en-US" sz="1400" dirty="0" smtClean="0">
                <a:solidFill>
                  <a:schemeClr val="tx1"/>
                </a:solidFill>
              </a:rPr>
              <a:t>               장기요양 </a:t>
            </a:r>
            <a:r>
              <a:rPr lang="en-US" altLang="ko-KR" sz="1400" dirty="0" smtClean="0">
                <a:solidFill>
                  <a:schemeClr val="tx1"/>
                </a:solidFill>
              </a:rPr>
              <a:t>3</a:t>
            </a:r>
            <a:r>
              <a:rPr lang="ko-KR" altLang="en-US" sz="1400" dirty="0" smtClean="0">
                <a:solidFill>
                  <a:schemeClr val="tx1"/>
                </a:solidFill>
              </a:rPr>
              <a:t>등급 인정점수 완화를 위한 </a:t>
            </a:r>
            <a:r>
              <a:rPr lang="en-US" altLang="ko-KR" sz="1400" dirty="0" smtClean="0">
                <a:solidFill>
                  <a:schemeClr val="tx1"/>
                </a:solidFill>
              </a:rPr>
              <a:t>´</a:t>
            </a:r>
            <a:r>
              <a:rPr lang="ko-KR" altLang="en-US" sz="1400" dirty="0" smtClean="0">
                <a:solidFill>
                  <a:schemeClr val="tx1"/>
                </a:solidFill>
              </a:rPr>
              <a:t>노인장기요양보험법 시행령</a:t>
            </a:r>
            <a:r>
              <a:rPr lang="en-US" altLang="ko-KR" sz="1400" dirty="0" smtClean="0">
                <a:solidFill>
                  <a:schemeClr val="tx1"/>
                </a:solidFill>
              </a:rPr>
              <a:t>´</a:t>
            </a:r>
            <a:r>
              <a:rPr lang="ko-KR" altLang="en-US" sz="1400" dirty="0" smtClean="0">
                <a:solidFill>
                  <a:schemeClr val="tx1"/>
                </a:solidFill>
              </a:rPr>
              <a:t>개정</a:t>
            </a:r>
            <a:r>
              <a:rPr lang="en-US" altLang="ko-KR" sz="1400" dirty="0" smtClean="0">
                <a:solidFill>
                  <a:schemeClr val="tx1"/>
                </a:solidFill>
              </a:rPr>
              <a:t>(´13</a:t>
            </a:r>
            <a:r>
              <a:rPr lang="ko-KR" altLang="en-US" sz="1400" dirty="0" smtClean="0">
                <a:solidFill>
                  <a:schemeClr val="tx1"/>
                </a:solidFill>
              </a:rPr>
              <a:t>년 상반기</a:t>
            </a:r>
            <a:r>
              <a:rPr lang="en-US" altLang="ko-KR" sz="1400" dirty="0" smtClean="0">
                <a:solidFill>
                  <a:schemeClr val="tx1"/>
                </a:solidFill>
              </a:rPr>
              <a:t>)</a:t>
            </a:r>
          </a:p>
          <a:p>
            <a:pPr marL="0" lvl="1"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tx1"/>
                </a:solidFill>
              </a:rPr>
              <a:t>               (</a:t>
            </a:r>
            <a:r>
              <a:rPr lang="ko-KR" altLang="en-US" sz="1400" dirty="0" smtClean="0">
                <a:solidFill>
                  <a:schemeClr val="tx1"/>
                </a:solidFill>
              </a:rPr>
              <a:t>현행</a:t>
            </a:r>
            <a:r>
              <a:rPr lang="en-US" altLang="ko-KR" sz="1400" dirty="0" smtClean="0">
                <a:solidFill>
                  <a:schemeClr val="tx1"/>
                </a:solidFill>
              </a:rPr>
              <a:t>) 53</a:t>
            </a:r>
            <a:r>
              <a:rPr lang="ko-KR" altLang="en-US" sz="1400" dirty="0" smtClean="0">
                <a:solidFill>
                  <a:schemeClr val="tx1"/>
                </a:solidFill>
              </a:rPr>
              <a:t>점 이상 </a:t>
            </a:r>
            <a:r>
              <a:rPr lang="en-US" altLang="ko-KR" sz="1400" dirty="0" smtClean="0">
                <a:solidFill>
                  <a:schemeClr val="tx1"/>
                </a:solidFill>
              </a:rPr>
              <a:t>~ 75</a:t>
            </a:r>
            <a:r>
              <a:rPr lang="ko-KR" altLang="en-US" sz="1400" dirty="0" smtClean="0">
                <a:solidFill>
                  <a:schemeClr val="tx1"/>
                </a:solidFill>
              </a:rPr>
              <a:t>점 미만 → </a:t>
            </a:r>
            <a:r>
              <a:rPr lang="en-US" altLang="ko-KR" sz="1400" dirty="0" smtClean="0">
                <a:solidFill>
                  <a:schemeClr val="tx1"/>
                </a:solidFill>
              </a:rPr>
              <a:t>(</a:t>
            </a:r>
            <a:r>
              <a:rPr lang="ko-KR" altLang="en-US" sz="1400" dirty="0" smtClean="0">
                <a:solidFill>
                  <a:schemeClr val="tx1"/>
                </a:solidFill>
              </a:rPr>
              <a:t>개정</a:t>
            </a:r>
            <a:r>
              <a:rPr lang="en-US" altLang="ko-KR" sz="1400" dirty="0" smtClean="0">
                <a:solidFill>
                  <a:schemeClr val="tx1"/>
                </a:solidFill>
              </a:rPr>
              <a:t>) 51</a:t>
            </a:r>
            <a:r>
              <a:rPr lang="ko-KR" altLang="en-US" sz="1400" dirty="0" smtClean="0">
                <a:solidFill>
                  <a:schemeClr val="tx1"/>
                </a:solidFill>
              </a:rPr>
              <a:t>점 이상 → </a:t>
            </a:r>
            <a:r>
              <a:rPr lang="en-US" altLang="ko-KR" sz="1400" dirty="0" smtClean="0">
                <a:solidFill>
                  <a:schemeClr val="tx1"/>
                </a:solidFill>
              </a:rPr>
              <a:t>75</a:t>
            </a:r>
            <a:r>
              <a:rPr lang="ko-KR" altLang="en-US" sz="1400" dirty="0" smtClean="0">
                <a:solidFill>
                  <a:schemeClr val="tx1"/>
                </a:solidFill>
              </a:rPr>
              <a:t>점 미만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-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노인 운동 활성화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노인 운동사업 활성화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노인운동문화 확산 및 전문인력 확충</a:t>
            </a:r>
            <a:r>
              <a:rPr lang="ko-KR" altLang="en-US" dirty="0" smtClean="0">
                <a:solidFill>
                  <a:srgbClr val="7030A0"/>
                </a:solidFill>
              </a:rPr>
              <a:t>      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43</a:t>
            </a:fld>
            <a:endParaRPr lang="ko-KR" alt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92D050"/>
                </a:solidFill>
              </a:rPr>
              <a:t>고령화분야</a:t>
            </a:r>
            <a:endParaRPr lang="en-US" altLang="ko-KR" sz="4000" b="1" dirty="0" smtClean="0">
              <a:solidFill>
                <a:srgbClr val="92D05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노인지원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사회참여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고령자 자원봉사 활성화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 </a:t>
            </a:r>
            <a:r>
              <a:rPr lang="ko-KR" altLang="en-US" dirty="0" smtClean="0">
                <a:solidFill>
                  <a:schemeClr val="tx1"/>
                </a:solidFill>
              </a:rPr>
              <a:t>고령화 자원봉사활동 전문화 및 기반마련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 </a:t>
            </a:r>
            <a:r>
              <a:rPr lang="ko-KR" altLang="en-US" dirty="0" smtClean="0">
                <a:solidFill>
                  <a:schemeClr val="tx1"/>
                </a:solidFill>
              </a:rPr>
              <a:t>자원봉사활동 정보망 연계구축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-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고령자 여가문화 향유기반 확대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 </a:t>
            </a:r>
            <a:r>
              <a:rPr lang="ko-KR" altLang="en-US" dirty="0" smtClean="0">
                <a:solidFill>
                  <a:schemeClr val="tx1"/>
                </a:solidFill>
              </a:rPr>
              <a:t>고령자의 여가문화 프로그램 개발</a:t>
            </a:r>
            <a:r>
              <a:rPr lang="en-US" altLang="ko-KR" dirty="0" smtClean="0">
                <a:solidFill>
                  <a:schemeClr val="tx1"/>
                </a:solidFill>
              </a:rPr>
              <a:t>·</a:t>
            </a:r>
            <a:r>
              <a:rPr lang="ko-KR" altLang="en-US" dirty="0" smtClean="0">
                <a:solidFill>
                  <a:schemeClr val="tx1"/>
                </a:solidFill>
              </a:rPr>
              <a:t>보급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 </a:t>
            </a:r>
            <a:r>
              <a:rPr lang="ko-KR" altLang="en-US" dirty="0" smtClean="0">
                <a:solidFill>
                  <a:schemeClr val="tx1"/>
                </a:solidFill>
              </a:rPr>
              <a:t>노인 복지시설 인프라 확충</a:t>
            </a:r>
            <a:r>
              <a:rPr lang="ko-KR" altLang="en-US" sz="1600" dirty="0" smtClean="0">
                <a:solidFill>
                  <a:schemeClr val="tx1"/>
                </a:solidFill>
              </a:rPr>
              <a:t>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 </a:t>
            </a:r>
            <a:r>
              <a:rPr lang="ko-KR" altLang="en-US" dirty="0" smtClean="0">
                <a:solidFill>
                  <a:schemeClr val="tx1"/>
                </a:solidFill>
              </a:rPr>
              <a:t>문화 </a:t>
            </a:r>
            <a:r>
              <a:rPr lang="ko-KR" altLang="en-US" dirty="0" err="1" smtClean="0">
                <a:solidFill>
                  <a:schemeClr val="tx1"/>
                </a:solidFill>
              </a:rPr>
              <a:t>바우처</a:t>
            </a:r>
            <a:r>
              <a:rPr lang="ko-KR" altLang="en-US" dirty="0" smtClean="0">
                <a:solidFill>
                  <a:schemeClr val="tx1"/>
                </a:solidFill>
              </a:rPr>
              <a:t> 지원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 </a:t>
            </a:r>
            <a:r>
              <a:rPr lang="ko-KR" altLang="en-US" dirty="0" smtClean="0">
                <a:solidFill>
                  <a:schemeClr val="tx1"/>
                </a:solidFill>
              </a:rPr>
              <a:t>지방문화원 어르신 문화프로그램 개발</a:t>
            </a:r>
            <a:r>
              <a:rPr lang="en-US" altLang="ko-KR" dirty="0" smtClean="0">
                <a:solidFill>
                  <a:schemeClr val="tx1"/>
                </a:solidFill>
              </a:rPr>
              <a:t>·</a:t>
            </a:r>
            <a:r>
              <a:rPr lang="ko-KR" altLang="en-US" dirty="0" smtClean="0">
                <a:solidFill>
                  <a:schemeClr val="tx1"/>
                </a:solidFill>
              </a:rPr>
              <a:t>보급</a:t>
            </a:r>
            <a:endParaRPr lang="en-US" altLang="ko-KR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44</a:t>
            </a:fld>
            <a:endParaRPr lang="ko-KR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323528" y="1484784"/>
            <a:ext cx="8352928" cy="4392488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사회환경조성 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-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 주거</a:t>
            </a:r>
            <a:r>
              <a:rPr lang="en-US" altLang="ko-KR" sz="2800" b="1" dirty="0" smtClean="0">
                <a:solidFill>
                  <a:schemeClr val="tx1"/>
                </a:solidFill>
              </a:rPr>
              <a:t>·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교통환경 조성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-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 노인 권익증진</a:t>
            </a:r>
            <a:endParaRPr lang="en-US" altLang="ko-KR" sz="2800" b="1" dirty="0" smtClean="0">
              <a:solidFill>
                <a:schemeClr val="tx1"/>
              </a:solidFill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836712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92D050"/>
                </a:solidFill>
              </a:rPr>
              <a:t>고령화분야</a:t>
            </a:r>
            <a:endParaRPr lang="en-US" altLang="ko-KR" sz="4000" b="1" dirty="0" smtClean="0">
              <a:solidFill>
                <a:srgbClr val="92D050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45</a:t>
            </a:fld>
            <a:endParaRPr lang="ko-KR" alt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92D050"/>
                </a:solidFill>
              </a:rPr>
              <a:t>고령화분야</a:t>
            </a:r>
            <a:endParaRPr lang="en-US" altLang="ko-KR" sz="4000" b="1" dirty="0" smtClean="0">
              <a:solidFill>
                <a:srgbClr val="92D05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사회환경조성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주거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·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교통환경 조성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고령친화적 주거환경조성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 </a:t>
            </a:r>
            <a:r>
              <a:rPr lang="ko-KR" altLang="en-US" dirty="0" smtClean="0">
                <a:solidFill>
                  <a:schemeClr val="tx1"/>
                </a:solidFill>
              </a:rPr>
              <a:t>고령자 주거안정을 위한 제도적 기반 마련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 </a:t>
            </a:r>
            <a:r>
              <a:rPr lang="ko-KR" altLang="en-US" dirty="0" smtClean="0">
                <a:solidFill>
                  <a:schemeClr val="tx1"/>
                </a:solidFill>
              </a:rPr>
              <a:t>고령자용 임대주택 지속 공급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 </a:t>
            </a:r>
            <a:r>
              <a:rPr lang="ko-KR" altLang="en-US" dirty="0" smtClean="0">
                <a:solidFill>
                  <a:schemeClr val="tx1"/>
                </a:solidFill>
              </a:rPr>
              <a:t>고령 친화적 농어촌 주거환경 재정비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-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고령친화적 교통환경조성 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◆  </a:t>
            </a:r>
            <a:r>
              <a:rPr lang="ko-KR" altLang="en-US" dirty="0" smtClean="0">
                <a:solidFill>
                  <a:schemeClr val="tx1"/>
                </a:solidFill>
              </a:rPr>
              <a:t>편리하고 안전한 교통환경 조성</a:t>
            </a:r>
            <a:endParaRPr lang="en-US" altLang="ko-KR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46</a:t>
            </a:fld>
            <a:endParaRPr lang="ko-KR" alt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92D050"/>
                </a:solidFill>
              </a:rPr>
              <a:t>고령화분야</a:t>
            </a:r>
            <a:endParaRPr lang="en-US" altLang="ko-KR" sz="4000" b="1" dirty="0" smtClean="0">
              <a:solidFill>
                <a:srgbClr val="92D05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사회환경조성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노인 권익증진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    -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취약노인 보호 강화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◆  </a:t>
            </a:r>
            <a:r>
              <a:rPr lang="ko-KR" altLang="en-US" sz="2000" dirty="0" smtClean="0">
                <a:solidFill>
                  <a:schemeClr val="tx1"/>
                </a:solidFill>
              </a:rPr>
              <a:t>독거노인 보호 강화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◆  </a:t>
            </a:r>
            <a:r>
              <a:rPr lang="ko-KR" altLang="en-US" sz="2000" dirty="0" smtClean="0">
                <a:solidFill>
                  <a:schemeClr val="tx1"/>
                </a:solidFill>
              </a:rPr>
              <a:t>농어촌 가사도우미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◆  </a:t>
            </a:r>
            <a:r>
              <a:rPr lang="ko-KR" altLang="en-US" sz="2000" dirty="0" smtClean="0">
                <a:solidFill>
                  <a:schemeClr val="tx1"/>
                </a:solidFill>
              </a:rPr>
              <a:t>노인 학대예방 인프라 구축 및 교육홍보 강화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tx1"/>
                </a:solidFill>
              </a:rPr>
              <a:t>              </a:t>
            </a:r>
            <a:r>
              <a:rPr lang="ko-KR" altLang="en-US" sz="1600" dirty="0" smtClean="0">
                <a:solidFill>
                  <a:srgbClr val="7030A0"/>
                </a:solidFill>
              </a:rPr>
              <a:t>■</a:t>
            </a:r>
            <a:r>
              <a:rPr lang="ko-KR" altLang="en-US" sz="1600" dirty="0" smtClean="0">
                <a:solidFill>
                  <a:schemeClr val="tx1"/>
                </a:solidFill>
              </a:rPr>
              <a:t> 학대피해노인의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일시보호</a:t>
            </a:r>
            <a:r>
              <a:rPr lang="ko-KR" altLang="en-US" sz="1600" dirty="0" smtClean="0">
                <a:solidFill>
                  <a:schemeClr val="tx1"/>
                </a:solidFill>
              </a:rPr>
              <a:t> 및 전문상담 등의 서비스 제공하고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노인학대에 대한 홍보와 교육을 통한 인식개선 </a:t>
            </a: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tx1"/>
                </a:solidFill>
              </a:rPr>
              <a:t>              </a:t>
            </a:r>
            <a:r>
              <a:rPr lang="ko-KR" altLang="en-US" sz="1600" dirty="0" smtClean="0">
                <a:solidFill>
                  <a:srgbClr val="7030A0"/>
                </a:solidFill>
              </a:rPr>
              <a:t>■ </a:t>
            </a:r>
            <a:r>
              <a:rPr lang="ko-KR" altLang="en-US" sz="1600" dirty="0" smtClean="0">
                <a:solidFill>
                  <a:schemeClr val="tx1"/>
                </a:solidFill>
              </a:rPr>
              <a:t>노인학대를 예방하고 학대피해 노인의 심신치유 프로그램 제공 등을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위한 노인학대 관련 인프라 확충</a:t>
            </a:r>
            <a:endParaRPr lang="en-US" altLang="ko-KR" sz="1600" dirty="0" smtClean="0">
              <a:solidFill>
                <a:schemeClr val="tx1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47</a:t>
            </a:fld>
            <a:endParaRPr lang="ko-KR" alt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899592" y="1340768"/>
            <a:ext cx="7560840" cy="338437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4800" b="1" dirty="0" smtClean="0">
                <a:solidFill>
                  <a:srgbClr val="FFFF00"/>
                </a:solidFill>
              </a:rPr>
              <a:t>STEP 2. </a:t>
            </a:r>
            <a:r>
              <a:rPr lang="en-US" altLang="ko-KR" sz="4800" b="1" dirty="0" smtClean="0">
                <a:solidFill>
                  <a:schemeClr val="bg1"/>
                </a:solidFill>
              </a:rPr>
              <a:t/>
            </a:r>
            <a:br>
              <a:rPr lang="en-US" altLang="ko-KR" sz="4800" b="1" dirty="0" smtClean="0">
                <a:solidFill>
                  <a:schemeClr val="bg1"/>
                </a:solidFill>
              </a:rPr>
            </a:br>
            <a:r>
              <a:rPr lang="ko-KR" altLang="en-US" sz="4800" b="1" dirty="0" smtClean="0">
                <a:solidFill>
                  <a:schemeClr val="bg1"/>
                </a:solidFill>
              </a:rPr>
              <a:t>해외사례</a:t>
            </a:r>
            <a:endParaRPr lang="en-US" altLang="ko-KR" sz="4800" b="1" dirty="0" smtClean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4000" b="1" dirty="0" smtClean="0">
                <a:solidFill>
                  <a:schemeClr val="bg1"/>
                </a:solidFill>
              </a:rPr>
              <a:t>-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프랑스</a:t>
            </a:r>
            <a:r>
              <a:rPr lang="en-US" altLang="ko-KR" sz="4000" b="1" dirty="0" smtClean="0">
                <a:solidFill>
                  <a:schemeClr val="bg1"/>
                </a:solidFill>
              </a:rPr>
              <a:t>, </a:t>
            </a:r>
            <a:r>
              <a:rPr lang="ko-KR" altLang="en-US" sz="4000" b="1" dirty="0" smtClean="0">
                <a:solidFill>
                  <a:schemeClr val="bg1"/>
                </a:solidFill>
              </a:rPr>
              <a:t>독일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899592" y="1340768"/>
            <a:ext cx="7560840" cy="338437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4800" b="1" dirty="0" smtClean="0">
                <a:solidFill>
                  <a:srgbClr val="FFFF00"/>
                </a:solidFill>
              </a:rPr>
              <a:t>사례 </a:t>
            </a:r>
            <a:r>
              <a:rPr lang="en-US" altLang="ko-KR" sz="4800" b="1" dirty="0" smtClean="0">
                <a:solidFill>
                  <a:srgbClr val="FFFF00"/>
                </a:solidFill>
              </a:rPr>
              <a:t>1. </a:t>
            </a:r>
            <a:r>
              <a:rPr lang="en-US" altLang="ko-KR" sz="4800" b="1" dirty="0" smtClean="0">
                <a:solidFill>
                  <a:schemeClr val="bg1"/>
                </a:solidFill>
              </a:rPr>
              <a:t/>
            </a:r>
            <a:br>
              <a:rPr lang="en-US" altLang="ko-KR" sz="4800" b="1" dirty="0" smtClean="0">
                <a:solidFill>
                  <a:schemeClr val="bg1"/>
                </a:solidFill>
              </a:rPr>
            </a:br>
            <a:r>
              <a:rPr lang="ko-KR" altLang="en-US" sz="4800" b="1" dirty="0" smtClean="0">
                <a:solidFill>
                  <a:schemeClr val="bg1"/>
                </a:solidFill>
              </a:rPr>
              <a:t>프랑스</a:t>
            </a:r>
            <a:endParaRPr lang="ko-KR" altLang="en-US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323528" y="1484784"/>
            <a:ext cx="8352928" cy="4392488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직장 근로자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ko-KR" altLang="en-US" sz="2800" b="1" dirty="0" smtClean="0">
                <a:solidFill>
                  <a:schemeClr val="tx1"/>
                </a:solidFill>
              </a:rPr>
              <a:t> </a:t>
            </a:r>
            <a:r>
              <a:rPr lang="ko-KR" altLang="en-US" sz="2800" b="1" dirty="0" err="1" smtClean="0">
                <a:solidFill>
                  <a:schemeClr val="tx1"/>
                </a:solidFill>
              </a:rPr>
              <a:t>출산전후휴가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 및 육아휴직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ko-KR" altLang="en-US" sz="2800" b="1" dirty="0" smtClean="0">
                <a:solidFill>
                  <a:schemeClr val="tx1"/>
                </a:solidFill>
              </a:rPr>
              <a:t> 유연근무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ko-KR" altLang="en-US" sz="2800" b="1" dirty="0" smtClean="0">
                <a:solidFill>
                  <a:schemeClr val="tx1"/>
                </a:solidFill>
              </a:rPr>
              <a:t> 가족친화문화</a:t>
            </a:r>
            <a:endParaRPr lang="en-US" altLang="ko-KR" sz="2800" b="1" dirty="0" smtClean="0">
              <a:solidFill>
                <a:schemeClr val="tx1"/>
              </a:solidFill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836712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가</a:t>
            </a:r>
            <a:r>
              <a:rPr lang="en-US" altLang="ko-KR" sz="2000" b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인구구조의 변화</a:t>
            </a: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-</a:t>
            </a:r>
            <a:r>
              <a:rPr lang="ko-KR" altLang="en-US" sz="2000" dirty="0" smtClean="0">
                <a:solidFill>
                  <a:schemeClr val="tx1"/>
                </a:solidFill>
              </a:rPr>
              <a:t> 유럽국가로는 처음</a:t>
            </a:r>
            <a:r>
              <a:rPr lang="en-US" altLang="ko-KR" sz="2000" dirty="0" smtClean="0">
                <a:solidFill>
                  <a:schemeClr val="tx1"/>
                </a:solidFill>
              </a:rPr>
              <a:t>(1830</a:t>
            </a:r>
            <a:r>
              <a:rPr lang="ko-KR" altLang="en-US" sz="2000" dirty="0" smtClean="0">
                <a:solidFill>
                  <a:schemeClr val="tx1"/>
                </a:solidFill>
              </a:rPr>
              <a:t>년</a:t>
            </a:r>
            <a:r>
              <a:rPr lang="en-US" altLang="ko-KR" sz="2000" dirty="0" smtClean="0">
                <a:solidFill>
                  <a:schemeClr val="tx1"/>
                </a:solidFill>
              </a:rPr>
              <a:t>)</a:t>
            </a:r>
            <a:r>
              <a:rPr lang="ko-KR" altLang="en-US" sz="2000" dirty="0" smtClean="0">
                <a:solidFill>
                  <a:schemeClr val="tx1"/>
                </a:solidFill>
              </a:rPr>
              <a:t>으로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출산력</a:t>
            </a:r>
            <a:r>
              <a:rPr lang="ko-KR" altLang="en-US" sz="2000" dirty="0" smtClean="0">
                <a:solidFill>
                  <a:schemeClr val="tx1"/>
                </a:solidFill>
              </a:rPr>
              <a:t> 저하 경험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tx1"/>
                </a:solidFill>
              </a:rPr>
              <a:t>   </a:t>
            </a: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</a:rPr>
              <a:t>▶</a:t>
            </a:r>
            <a:r>
              <a:rPr lang="en-US" altLang="ko-KR" sz="2000" dirty="0" smtClean="0">
                <a:solidFill>
                  <a:schemeClr val="tx1"/>
                </a:solidFill>
              </a:rPr>
              <a:t> 19</a:t>
            </a:r>
            <a:r>
              <a:rPr lang="ko-KR" altLang="en-US" sz="2000" dirty="0" smtClean="0">
                <a:solidFill>
                  <a:schemeClr val="tx1"/>
                </a:solidFill>
              </a:rPr>
              <a:t>세기에 인구가 </a:t>
            </a:r>
            <a:r>
              <a:rPr lang="en-US" altLang="ko-KR" sz="2000" dirty="0" smtClean="0">
                <a:solidFill>
                  <a:schemeClr val="tx1"/>
                </a:solidFill>
              </a:rPr>
              <a:t>3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천만명에서</a:t>
            </a: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</a:rPr>
              <a:t>4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천만명이</a:t>
            </a:r>
            <a:r>
              <a:rPr lang="ko-KR" altLang="en-US" sz="2000" dirty="0" smtClean="0">
                <a:solidFill>
                  <a:schemeClr val="tx1"/>
                </a:solidFill>
              </a:rPr>
              <a:t> 증가하는데 그쳐</a:t>
            </a:r>
            <a:r>
              <a:rPr lang="en-US" altLang="ko-KR" sz="2000" dirty="0" smtClean="0">
                <a:solidFill>
                  <a:schemeClr val="tx1"/>
                </a:solidFill>
              </a:rPr>
              <a:t>,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     </a:t>
            </a:r>
            <a:r>
              <a:rPr lang="ko-KR" altLang="en-US" sz="2000" dirty="0" smtClean="0">
                <a:solidFill>
                  <a:schemeClr val="tx1"/>
                </a:solidFill>
              </a:rPr>
              <a:t>유럽 전체인구의 증가 수준에 미치지 못함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tx1"/>
                </a:solidFill>
              </a:rPr>
              <a:t>   </a:t>
            </a: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</a:rPr>
              <a:t>▶</a:t>
            </a:r>
            <a:r>
              <a:rPr lang="en-US" altLang="ko-KR" sz="2000" dirty="0" smtClean="0">
                <a:solidFill>
                  <a:schemeClr val="tx1"/>
                </a:solidFill>
              </a:rPr>
              <a:t> 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인구감소공포</a:t>
            </a:r>
            <a:r>
              <a:rPr lang="ko-KR" altLang="en-US" sz="2000" dirty="0" smtClean="0">
                <a:solidFill>
                  <a:schemeClr val="tx1"/>
                </a:solidFill>
              </a:rPr>
              <a:t>가 중요한 이슈로 부각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- 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합계출산율은</a:t>
            </a: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</a:rPr>
              <a:t>1960</a:t>
            </a:r>
            <a:r>
              <a:rPr lang="ko-KR" altLang="en-US" sz="2000" dirty="0" smtClean="0">
                <a:solidFill>
                  <a:schemeClr val="tx1"/>
                </a:solidFill>
              </a:rPr>
              <a:t>년 </a:t>
            </a:r>
            <a:r>
              <a:rPr lang="en-US" altLang="ko-KR" sz="2000" dirty="0" smtClean="0">
                <a:solidFill>
                  <a:schemeClr val="tx1"/>
                </a:solidFill>
              </a:rPr>
              <a:t>2.73</a:t>
            </a:r>
            <a:r>
              <a:rPr lang="ko-KR" altLang="en-US" sz="2000" dirty="0" smtClean="0">
                <a:solidFill>
                  <a:schemeClr val="tx1"/>
                </a:solidFill>
              </a:rPr>
              <a:t>에서 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지속적으로 낮아져</a:t>
            </a:r>
            <a:r>
              <a:rPr lang="en-US" altLang="ko-KR" sz="2000" dirty="0" smtClean="0">
                <a:solidFill>
                  <a:schemeClr val="tx1"/>
                </a:solidFill>
              </a:rPr>
              <a:t>, 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1974</a:t>
            </a:r>
            <a:r>
              <a:rPr lang="ko-KR" altLang="en-US" sz="2000" dirty="0" smtClean="0">
                <a:solidFill>
                  <a:schemeClr val="tx1"/>
                </a:solidFill>
              </a:rPr>
              <a:t>년에 처음으로 인구대체수준인 </a:t>
            </a:r>
            <a:r>
              <a:rPr lang="en-US" altLang="ko-KR" sz="2000" dirty="0" smtClean="0">
                <a:solidFill>
                  <a:schemeClr val="tx1"/>
                </a:solidFill>
              </a:rPr>
              <a:t>2.11</a:t>
            </a:r>
            <a:r>
              <a:rPr lang="ko-KR" altLang="en-US" sz="2000" dirty="0" smtClean="0">
                <a:solidFill>
                  <a:schemeClr val="tx1"/>
                </a:solidFill>
              </a:rPr>
              <a:t>에 도달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</a:rPr>
              <a:t> 이후 점진적으로 낮아져</a:t>
            </a:r>
            <a:r>
              <a:rPr lang="en-US" altLang="ko-KR" sz="2000" dirty="0" smtClean="0">
                <a:solidFill>
                  <a:schemeClr val="tx1"/>
                </a:solidFill>
              </a:rPr>
              <a:t>, 1993</a:t>
            </a:r>
            <a:r>
              <a:rPr lang="ko-KR" altLang="en-US" sz="2000" dirty="0" smtClean="0">
                <a:solidFill>
                  <a:schemeClr val="tx1"/>
                </a:solidFill>
              </a:rPr>
              <a:t>년에 </a:t>
            </a:r>
            <a:r>
              <a:rPr lang="en-US" altLang="ko-KR" sz="2000" dirty="0" smtClean="0">
                <a:solidFill>
                  <a:schemeClr val="tx1"/>
                </a:solidFill>
              </a:rPr>
              <a:t>1.65</a:t>
            </a:r>
            <a:r>
              <a:rPr lang="ko-KR" altLang="en-US" sz="2000" dirty="0" smtClean="0">
                <a:solidFill>
                  <a:schemeClr val="tx1"/>
                </a:solidFill>
              </a:rPr>
              <a:t>까지 낮아졌으나</a:t>
            </a:r>
            <a:r>
              <a:rPr lang="en-US" altLang="ko-KR" sz="2000" dirty="0" smtClean="0">
                <a:solidFill>
                  <a:schemeClr val="tx1"/>
                </a:solidFill>
              </a:rPr>
              <a:t>, 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tx1"/>
                </a:solidFill>
              </a:rPr>
              <a:t>  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이후 다시 증가</a:t>
            </a:r>
            <a:r>
              <a:rPr lang="ko-KR" altLang="en-US" sz="2000" dirty="0" smtClean="0">
                <a:solidFill>
                  <a:schemeClr val="tx1"/>
                </a:solidFill>
              </a:rPr>
              <a:t>하여 </a:t>
            </a:r>
            <a:r>
              <a:rPr lang="en-US" altLang="ko-KR" sz="2000" dirty="0" smtClean="0">
                <a:solidFill>
                  <a:schemeClr val="tx1"/>
                </a:solidFill>
              </a:rPr>
              <a:t>2000</a:t>
            </a:r>
            <a:r>
              <a:rPr lang="ko-KR" altLang="en-US" sz="2000" dirty="0" smtClean="0">
                <a:solidFill>
                  <a:schemeClr val="tx1"/>
                </a:solidFill>
              </a:rPr>
              <a:t>년대에 </a:t>
            </a:r>
            <a:r>
              <a:rPr lang="en-US" altLang="ko-KR" sz="2000" dirty="0" smtClean="0">
                <a:solidFill>
                  <a:schemeClr val="tx1"/>
                </a:solidFill>
              </a:rPr>
              <a:t>2.0 </a:t>
            </a:r>
            <a:r>
              <a:rPr lang="ko-KR" altLang="en-US" sz="2000" dirty="0" smtClean="0">
                <a:solidFill>
                  <a:schemeClr val="tx1"/>
                </a:solidFill>
              </a:rPr>
              <a:t>수준에 근접</a:t>
            </a:r>
          </a:p>
          <a:p>
            <a:pPr lvl="1">
              <a:lnSpc>
                <a:spcPct val="150000"/>
              </a:lnSpc>
            </a:pP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rgbClr val="FFFF00"/>
                </a:solidFill>
              </a:rPr>
              <a:t>1. </a:t>
            </a:r>
            <a:r>
              <a:rPr lang="ko-KR" altLang="en-US" sz="4000" b="1" dirty="0" smtClean="0">
                <a:solidFill>
                  <a:srgbClr val="FFFF00"/>
                </a:solidFill>
              </a:rPr>
              <a:t>프랑스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50</a:t>
            </a:fld>
            <a:endParaRPr lang="ko-KR" alt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나</a:t>
            </a:r>
            <a:r>
              <a:rPr lang="en-US" altLang="ko-KR" sz="2000" b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높은 </a:t>
            </a:r>
            <a:r>
              <a:rPr lang="ko-KR" altLang="en-US" sz="2000" b="1" dirty="0" err="1" smtClean="0">
                <a:solidFill>
                  <a:schemeClr val="accent3">
                    <a:lumMod val="50000"/>
                  </a:schemeClr>
                </a:solidFill>
              </a:rPr>
              <a:t>출산력</a:t>
            </a: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 유지 원인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-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ko-KR" altLang="en-US" b="1" dirty="0" smtClean="0">
                <a:solidFill>
                  <a:schemeClr val="tx1"/>
                </a:solidFill>
              </a:rPr>
              <a:t>사회인구학적</a:t>
            </a:r>
            <a:r>
              <a:rPr lang="en-US" altLang="ko-KR" b="1" dirty="0" smtClean="0">
                <a:solidFill>
                  <a:schemeClr val="tx1"/>
                </a:solidFill>
              </a:rPr>
              <a:t>․</a:t>
            </a:r>
            <a:r>
              <a:rPr lang="ko-KR" altLang="en-US" b="1" dirty="0" smtClean="0">
                <a:solidFill>
                  <a:schemeClr val="tx1"/>
                </a:solidFill>
              </a:rPr>
              <a:t>가족문화적 원인</a:t>
            </a:r>
            <a:endParaRPr lang="ko-KR" altLang="en-US" sz="105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accent3">
                    <a:lumMod val="50000"/>
                  </a:schemeClr>
                </a:solidFill>
              </a:rPr>
              <a:t>        ▶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ko-KR" altLang="en-US" u="sng" dirty="0" smtClean="0">
                <a:solidFill>
                  <a:schemeClr val="tx1"/>
                </a:solidFill>
              </a:rPr>
              <a:t>두 자녀 사회규범이 사라져</a:t>
            </a:r>
            <a:r>
              <a:rPr lang="ko-KR" altLang="en-US" b="1" dirty="0" smtClean="0">
                <a:solidFill>
                  <a:schemeClr val="tx1"/>
                </a:solidFill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</a:rPr>
              <a:t>세 자녀 여성의 비율 증가</a:t>
            </a:r>
            <a:endParaRPr lang="ko-KR" altLang="en-US" sz="105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accent3">
                    <a:lumMod val="50000"/>
                  </a:schemeClr>
                </a:solidFill>
              </a:rPr>
              <a:t>        ▶</a:t>
            </a:r>
            <a:r>
              <a:rPr lang="ko-KR" altLang="en-US" dirty="0" smtClean="0">
                <a:solidFill>
                  <a:schemeClr val="tx1"/>
                </a:solidFill>
              </a:rPr>
              <a:t> 이혼과 동거가 급격히 증가하고 있음에도 불구하고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혼외출산 및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           </a:t>
            </a:r>
            <a:r>
              <a:rPr lang="ko-KR" altLang="en-US" dirty="0" smtClean="0">
                <a:solidFill>
                  <a:schemeClr val="tx1"/>
                </a:solidFill>
              </a:rPr>
              <a:t>만산 증가 등 </a:t>
            </a:r>
            <a:r>
              <a:rPr lang="ko-KR" altLang="en-US" u="sng" dirty="0" smtClean="0">
                <a:solidFill>
                  <a:schemeClr val="tx1"/>
                </a:solidFill>
              </a:rPr>
              <a:t>새로운 가족생활형태 증가로 </a:t>
            </a:r>
            <a:r>
              <a:rPr lang="ko-KR" altLang="en-US" u="sng" dirty="0" err="1" smtClean="0">
                <a:solidFill>
                  <a:schemeClr val="tx1"/>
                </a:solidFill>
              </a:rPr>
              <a:t>출산력</a:t>
            </a:r>
            <a:r>
              <a:rPr lang="ko-KR" altLang="en-US" u="sng" dirty="0" smtClean="0">
                <a:solidFill>
                  <a:schemeClr val="tx1"/>
                </a:solidFill>
              </a:rPr>
              <a:t> 향상</a:t>
            </a:r>
            <a:endParaRPr lang="ko-KR" altLang="en-US" sz="1050" u="sng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accent3">
                    <a:lumMod val="50000"/>
                  </a:schemeClr>
                </a:solidFill>
              </a:rPr>
              <a:t>        ▶</a:t>
            </a:r>
            <a:r>
              <a:rPr lang="ko-KR" altLang="en-US" dirty="0" smtClean="0">
                <a:solidFill>
                  <a:schemeClr val="tx1"/>
                </a:solidFill>
              </a:rPr>
              <a:t> 여성 </a:t>
            </a:r>
            <a:r>
              <a:rPr lang="ko-KR" altLang="en-US" u="sng" dirty="0" smtClean="0">
                <a:solidFill>
                  <a:schemeClr val="tx1"/>
                </a:solidFill>
              </a:rPr>
              <a:t>혼인</a:t>
            </a:r>
            <a:r>
              <a:rPr lang="ko-KR" altLang="en-US" dirty="0" smtClean="0">
                <a:solidFill>
                  <a:schemeClr val="tx1"/>
                </a:solidFill>
              </a:rPr>
              <a:t>연령 및 </a:t>
            </a:r>
            <a:r>
              <a:rPr lang="ko-KR" altLang="en-US" u="sng" dirty="0" smtClean="0">
                <a:solidFill>
                  <a:schemeClr val="tx1"/>
                </a:solidFill>
              </a:rPr>
              <a:t>출산연령의 안정화</a:t>
            </a:r>
            <a:endParaRPr lang="en-US" altLang="ko-KR" u="sng" dirty="0" smtClean="0">
              <a:solidFill>
                <a:schemeClr val="tx1"/>
              </a:solidFill>
            </a:endParaRPr>
          </a:p>
          <a:p>
            <a:endParaRPr lang="en-US" altLang="ko-KR" sz="1050" b="1" u="sng" dirty="0" smtClean="0">
              <a:solidFill>
                <a:schemeClr val="tx1"/>
              </a:solidFill>
            </a:endParaRPr>
          </a:p>
          <a:p>
            <a:endParaRPr lang="en-US" altLang="ko-KR" sz="1050" b="1" u="sng" dirty="0" smtClean="0">
              <a:solidFill>
                <a:schemeClr val="tx1"/>
              </a:solidFill>
            </a:endParaRPr>
          </a:p>
          <a:p>
            <a:endParaRPr lang="en-US" altLang="ko-KR" sz="1050" b="1" u="sng" dirty="0" smtClean="0">
              <a:solidFill>
                <a:schemeClr val="tx1"/>
              </a:solidFill>
            </a:endParaRPr>
          </a:p>
          <a:p>
            <a:endParaRPr lang="en-US" altLang="ko-KR" sz="1050" b="1" u="sng" dirty="0" smtClean="0">
              <a:solidFill>
                <a:schemeClr val="tx1"/>
              </a:solidFill>
            </a:endParaRPr>
          </a:p>
          <a:p>
            <a:endParaRPr lang="en-US" altLang="ko-KR" sz="1050" b="1" u="sng" dirty="0" smtClean="0">
              <a:solidFill>
                <a:schemeClr val="tx1"/>
              </a:solidFill>
            </a:endParaRPr>
          </a:p>
          <a:p>
            <a:endParaRPr lang="en-US" altLang="ko-KR" sz="1050" b="1" u="sng" dirty="0" smtClean="0">
              <a:solidFill>
                <a:schemeClr val="tx1"/>
              </a:solidFill>
            </a:endParaRPr>
          </a:p>
          <a:p>
            <a:endParaRPr lang="en-US" altLang="ko-KR" sz="1050" b="1" u="sng" dirty="0" smtClean="0">
              <a:solidFill>
                <a:schemeClr val="tx1"/>
              </a:solidFill>
            </a:endParaRPr>
          </a:p>
          <a:p>
            <a:endParaRPr lang="en-US" altLang="ko-KR" sz="1050" b="1" u="sng" dirty="0" smtClean="0">
              <a:solidFill>
                <a:schemeClr val="tx1"/>
              </a:solidFill>
            </a:endParaRPr>
          </a:p>
          <a:p>
            <a:endParaRPr lang="en-US" altLang="ko-KR" sz="1050" b="1" u="sng" dirty="0" smtClean="0">
              <a:solidFill>
                <a:schemeClr val="tx1"/>
              </a:solidFill>
            </a:endParaRPr>
          </a:p>
          <a:p>
            <a:endParaRPr lang="en-US" altLang="ko-KR" sz="1050" b="1" u="sng" dirty="0" smtClean="0">
              <a:solidFill>
                <a:schemeClr val="tx1"/>
              </a:solidFill>
            </a:endParaRPr>
          </a:p>
          <a:p>
            <a:endParaRPr lang="en-US" altLang="ko-KR" sz="1050" b="1" u="sng" dirty="0" smtClean="0">
              <a:solidFill>
                <a:schemeClr val="tx1"/>
              </a:solidFill>
            </a:endParaRPr>
          </a:p>
          <a:p>
            <a:endParaRPr lang="en-US" altLang="ko-KR" sz="1050" b="1" u="sng" dirty="0" smtClean="0">
              <a:solidFill>
                <a:schemeClr val="tx1"/>
              </a:solidFill>
            </a:endParaRPr>
          </a:p>
          <a:p>
            <a:r>
              <a:rPr lang="ko-KR" altLang="en-US" sz="1050" b="1" dirty="0" smtClean="0"/>
              <a:t> 구분</a:t>
            </a:r>
            <a:endParaRPr lang="ko-KR" altLang="en-US" sz="1050" dirty="0" smtClean="0"/>
          </a:p>
          <a:p>
            <a:r>
              <a:rPr lang="ko-KR" altLang="en-US" sz="1050" b="1" dirty="0" smtClean="0"/>
              <a:t>관련 내용</a:t>
            </a:r>
            <a:endParaRPr lang="ko-KR" altLang="en-US" sz="1050" dirty="0" smtClean="0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298580" y="4150289"/>
          <a:ext cx="7131072" cy="1726983"/>
        </p:xfrm>
        <a:graphic>
          <a:graphicData uri="http://schemas.openxmlformats.org/drawingml/2006/table">
            <a:tbl>
              <a:tblPr/>
              <a:tblGrid>
                <a:gridCol w="1016709"/>
                <a:gridCol w="6114363"/>
              </a:tblGrid>
              <a:tr h="3588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>
                          <a:solidFill>
                            <a:srgbClr val="FFFF00"/>
                          </a:solidFill>
                          <a:latin typeface="맑은 고딕"/>
                        </a:rPr>
                        <a:t>구분</a:t>
                      </a:r>
                      <a:endParaRPr lang="ko-KR" altLang="en-US" sz="1000" dirty="0">
                        <a:solidFill>
                          <a:srgbClr val="FFFF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>
                          <a:solidFill>
                            <a:srgbClr val="FFFF00"/>
                          </a:solidFill>
                          <a:latin typeface="맑은 고딕"/>
                        </a:rPr>
                        <a:t>관련 내용</a:t>
                      </a:r>
                      <a:endParaRPr lang="ko-KR" altLang="en-US" sz="1000" dirty="0">
                        <a:solidFill>
                          <a:srgbClr val="FFFF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5566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동거부부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․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전체 부부 중 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10%(45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세 이하 부부의 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20%)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로 계속 증가세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․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동거부부의 </a:t>
                      </a: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출생아의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 비율은 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1970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년 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7%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에서 </a:t>
                      </a: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1997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년 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39%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로 증가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한부모가구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․ </a:t>
                      </a: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72</a:t>
                      </a: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만가구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(1968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년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)→ 1.1</a:t>
                      </a: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백만가구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(1990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년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)→ 1.4</a:t>
                      </a: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백만가구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(2000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년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)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로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증가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latin typeface="맑은 고딕"/>
                        </a:rPr>
                        <a:t>출산연령</a:t>
                      </a: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․ 1998-2001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년 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29.3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세에서 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2002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년 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29.4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로 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0.1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세 증가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rgbClr val="FFFF00"/>
                </a:solidFill>
              </a:rPr>
              <a:t>1. </a:t>
            </a:r>
            <a:r>
              <a:rPr lang="ko-KR" altLang="en-US" sz="4000" b="1" dirty="0" smtClean="0">
                <a:solidFill>
                  <a:srgbClr val="FFFF00"/>
                </a:solidFill>
              </a:rPr>
              <a:t>프랑스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51</a:t>
            </a:fld>
            <a:endParaRPr lang="ko-KR" alt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300000"/>
              </a:lnSpc>
            </a:pP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나</a:t>
            </a:r>
            <a:r>
              <a:rPr lang="en-US" altLang="ko-KR" sz="2000" b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높은 </a:t>
            </a:r>
            <a:r>
              <a:rPr lang="ko-KR" altLang="en-US" sz="2000" b="1" dirty="0" err="1" smtClean="0">
                <a:solidFill>
                  <a:schemeClr val="accent3">
                    <a:lumMod val="50000"/>
                  </a:schemeClr>
                </a:solidFill>
              </a:rPr>
              <a:t>출산력</a:t>
            </a: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 유지 원인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b="1" dirty="0" smtClean="0">
                <a:solidFill>
                  <a:schemeClr val="tx1"/>
                </a:solidFill>
              </a:rPr>
              <a:t>      -</a:t>
            </a:r>
            <a:r>
              <a:rPr lang="ko-KR" altLang="en-US" b="1" dirty="0" smtClean="0">
                <a:solidFill>
                  <a:schemeClr val="tx1"/>
                </a:solidFill>
              </a:rPr>
              <a:t> 정책적 영향력</a:t>
            </a:r>
            <a:endParaRPr lang="ko-KR" altLang="en-US" sz="105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accent3">
                    <a:lumMod val="50000"/>
                  </a:schemeClr>
                </a:solidFill>
              </a:rPr>
              <a:t>        ▶</a:t>
            </a:r>
            <a:r>
              <a:rPr lang="ko-KR" altLang="en-US" dirty="0" smtClean="0">
                <a:solidFill>
                  <a:schemeClr val="tx1"/>
                </a:solidFill>
              </a:rPr>
              <a:t> 장기간의 </a:t>
            </a:r>
            <a:r>
              <a:rPr lang="ko-KR" altLang="en-US" dirty="0" err="1" smtClean="0">
                <a:solidFill>
                  <a:schemeClr val="tx1"/>
                </a:solidFill>
              </a:rPr>
              <a:t>출산력</a:t>
            </a:r>
            <a:r>
              <a:rPr lang="ko-KR" altLang="en-US" dirty="0" smtClean="0">
                <a:solidFill>
                  <a:schemeClr val="tx1"/>
                </a:solidFill>
              </a:rPr>
              <a:t> 감소 경험에 의한 인구감소에 대한 공포에서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           </a:t>
            </a:r>
            <a:r>
              <a:rPr lang="ko-KR" altLang="en-US" dirty="0" smtClean="0">
                <a:solidFill>
                  <a:schemeClr val="tx1"/>
                </a:solidFill>
              </a:rPr>
              <a:t>국가주의적 의식 증가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           </a:t>
            </a:r>
            <a:r>
              <a:rPr lang="ko-KR" altLang="en-US" dirty="0" smtClean="0">
                <a:solidFill>
                  <a:schemeClr val="tx1"/>
                </a:solidFill>
              </a:rPr>
              <a:t>이를 계기로 </a:t>
            </a:r>
            <a:r>
              <a:rPr lang="en-US" altLang="ko-KR" dirty="0" smtClean="0">
                <a:solidFill>
                  <a:schemeClr val="tx1"/>
                </a:solidFill>
              </a:rPr>
              <a:t>1886</a:t>
            </a:r>
            <a:r>
              <a:rPr lang="ko-KR" altLang="en-US" dirty="0" smtClean="0">
                <a:solidFill>
                  <a:schemeClr val="tx1"/>
                </a:solidFill>
              </a:rPr>
              <a:t>년 인구감소대처민족연맹설립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           </a:t>
            </a:r>
            <a:r>
              <a:rPr lang="ko-KR" altLang="en-US" dirty="0" smtClean="0">
                <a:solidFill>
                  <a:schemeClr val="tx1"/>
                </a:solidFill>
              </a:rPr>
              <a:t>출산증가를 위한 정치적 지지 요구</a:t>
            </a:r>
            <a:endParaRPr lang="ko-KR" altLang="en-US" sz="105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tx1"/>
                </a:solidFill>
              </a:rPr>
              <a:t>        </a:t>
            </a:r>
            <a:r>
              <a:rPr lang="ko-KR" altLang="en-US" dirty="0" smtClean="0">
                <a:solidFill>
                  <a:schemeClr val="accent3">
                    <a:lumMod val="50000"/>
                  </a:schemeClr>
                </a:solidFill>
              </a:rPr>
              <a:t>▶</a:t>
            </a:r>
            <a:r>
              <a:rPr lang="ko-KR" altLang="en-US" dirty="0" smtClean="0">
                <a:solidFill>
                  <a:schemeClr val="tx1"/>
                </a:solidFill>
              </a:rPr>
              <a:t> 인구관련 국가주의적 운동과 가족강화운동으로 가족정책 발달</a:t>
            </a:r>
            <a:endParaRPr lang="ko-KR" altLang="en-US" sz="1050" dirty="0" smtClean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rgbClr val="FFFF00"/>
                </a:solidFill>
              </a:rPr>
              <a:t>1. </a:t>
            </a:r>
            <a:r>
              <a:rPr lang="ko-KR" altLang="en-US" sz="4000" b="1" dirty="0" smtClean="0">
                <a:solidFill>
                  <a:srgbClr val="FFFF00"/>
                </a:solidFill>
              </a:rPr>
              <a:t>프랑스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52</a:t>
            </a:fld>
            <a:endParaRPr lang="ko-KR" alt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107504" y="404664"/>
            <a:ext cx="8928992" cy="6336704"/>
          </a:xfrm>
          <a:prstGeom prst="round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9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프랑스 가족정책의 발달과정</a:t>
            </a:r>
            <a:r>
              <a:rPr lang="en-US" altLang="ko-KR" sz="2000" b="1" dirty="0" smtClean="0">
                <a:solidFill>
                  <a:schemeClr val="accent3">
                    <a:lumMod val="50000"/>
                  </a:schemeClr>
                </a:solidFill>
              </a:rPr>
              <a:t>(1950 - 2004)</a:t>
            </a:r>
          </a:p>
          <a:p>
            <a:pPr>
              <a:lnSpc>
                <a:spcPct val="15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ko-KR" altLang="en-US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500034" y="1643050"/>
          <a:ext cx="7992888" cy="4755832"/>
        </p:xfrm>
        <a:graphic>
          <a:graphicData uri="http://schemas.openxmlformats.org/drawingml/2006/table">
            <a:tbl>
              <a:tblPr/>
              <a:tblGrid>
                <a:gridCol w="963799"/>
                <a:gridCol w="7029089"/>
              </a:tblGrid>
              <a:tr h="253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FFFF00"/>
                          </a:solidFill>
                          <a:latin typeface="맑은 고딕"/>
                        </a:rPr>
                        <a:t>연 도</a:t>
                      </a:r>
                      <a:endParaRPr lang="ko-KR" altLang="en-US" sz="1400" dirty="0">
                        <a:solidFill>
                          <a:srgbClr val="FFFF00"/>
                        </a:solidFill>
                        <a:latin typeface="한양중고딕"/>
                      </a:endParaRPr>
                    </a:p>
                  </a:txBody>
                  <a:tcPr marL="12065" marR="12065" marT="12065" marB="12065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FFFF00"/>
                          </a:solidFill>
                          <a:latin typeface="맑은 고딕"/>
                        </a:rPr>
                        <a:t>정 책 내 용</a:t>
                      </a:r>
                      <a:endParaRPr lang="ko-KR" altLang="en-US" sz="1400" dirty="0">
                        <a:solidFill>
                          <a:srgbClr val="FFFF00"/>
                        </a:solidFill>
                        <a:latin typeface="한양중고딕"/>
                      </a:endParaRPr>
                    </a:p>
                  </a:txBody>
                  <a:tcPr marL="12065" marR="12065" marT="12065" marB="1206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253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1967</a:t>
                      </a:r>
                      <a:endParaRPr 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12065" marR="12065" marT="12065" marB="12065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․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피임약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자유판매금지법 폐지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72735" marR="96951" marT="12065" marB="1206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1975</a:t>
                      </a:r>
                      <a:endParaRPr 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12065" marR="12065" marT="12065" marB="12065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․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인공유산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자유화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72735" marR="96951" marT="12065" marB="1206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1977</a:t>
                      </a:r>
                      <a:endParaRPr 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12065" marR="12065" marT="12065" marB="12065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․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재고용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보증 부모무급휴직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(24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개월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)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제도 통과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72735" marR="96951" marT="12065" marB="1206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5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1978</a:t>
                      </a:r>
                      <a:endParaRPr 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12065" marR="12065" marT="12065" marB="12065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․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특수집단을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위한 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5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가지 급여 통폐합을 통해 </a:t>
                      </a: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세자녀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 또는 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3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세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미만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한 자녀를 가진 모든 저소득층 </a:t>
                      </a:r>
                      <a:endParaRPr lang="en-US" altLang="ko-KR" sz="1200" b="1" dirty="0" smtClean="0">
                        <a:solidFill>
                          <a:srgbClr val="000000"/>
                        </a:solidFill>
                        <a:latin typeface="맑은 고딕"/>
                        <a:ea typeface="맑은 고딕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 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가족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지원 및 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</a:t>
                      </a: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인</a:t>
                      </a: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소득가구에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 대한 추가 지원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72735" marR="96951" marT="12065" marB="1206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5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1979-80</a:t>
                      </a:r>
                      <a:endParaRPr lang="en-US" sz="14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12065" marR="12065" marT="12065" marB="12065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․ 3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인 가족기준 월 최소 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533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유로로 가족수당 증액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․ </a:t>
                      </a: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1980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년 추가 정책수단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: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가족수당의 구매력 연간 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2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배 증액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, </a:t>
                      </a: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셋째아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 이상 출생에 대한 지원 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2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배 증액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72735" marR="96951" marT="12065" marB="1206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1980</a:t>
                      </a:r>
                      <a:endParaRPr lang="en-US" sz="14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12065" marR="12065" marT="12065" marB="12065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․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대가족에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보다 넓은 공간을 가진 주거 배정의 우선순위 부여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72735" marR="96951" marT="12065" marB="1206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1985</a:t>
                      </a:r>
                      <a:endParaRPr lang="en-US" sz="14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12065" marR="12065" marT="12065" marB="12065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․ 3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자녀 여성을 위한 </a:t>
                      </a: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정액률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 급여인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육아휴직수당도입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72735" marR="96951" marT="12065" marB="1206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1987</a:t>
                      </a:r>
                      <a:endParaRPr lang="en-US" sz="14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12065" marR="12065" marT="12065" marB="12065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․ 3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세 미만 아동의 부모휴직기간 연장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72735" marR="96951" marT="12065" marB="1206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1994</a:t>
                      </a:r>
                      <a:endParaRPr lang="en-US" sz="14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12065" marR="12065" marT="12065" marB="12065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․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근로시간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단축 또는 아동양육을 위해 직업경력 중단을 원하는 경우 두 자녀까지 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APE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확대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72735" marR="96951" marT="12065" marB="1206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1996</a:t>
                      </a:r>
                      <a:endParaRPr lang="en-US" sz="14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12065" marR="12065" marT="12065" marB="12065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․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신생아수당지급을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위한 자산소득조사 도입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72735" marR="96951" marT="12065" marB="1206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5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1997-98</a:t>
                      </a:r>
                      <a:endParaRPr lang="en-US" sz="14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12065" marR="12065" marT="12065" marB="12065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․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모성급여를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사회보장 상한선까지만 </a:t>
                      </a: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지급토록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 제한하여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100%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소득보전을 하지는 않음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․ 1998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년 대부분 사회법령을 기혼에서 미혼까지 확대 적용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72735" marR="96951" marT="12065" marB="1206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1999</a:t>
                      </a:r>
                      <a:endParaRPr lang="en-US" sz="140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12065" marR="12065" marT="12065" marB="12065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․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일과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가사간의 균형화를 위해 근로시간규정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재조정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72735" marR="96951" marT="12065" marB="1206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2001</a:t>
                      </a:r>
                      <a:endParaRPr 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12065" marR="12065" marT="12065" marB="12065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․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가족소득보충급여를 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2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자녀 이상 가정에 제공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72735" marR="96951" marT="12065" marB="1206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2004</a:t>
                      </a:r>
                      <a:endParaRPr 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12065" marR="12065" marT="12065" marB="12065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․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출산관련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맑은 고딕"/>
                        </a:rPr>
                        <a:t>수당을 하나의 수당으로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latin typeface="맑은 고딕"/>
                        </a:rPr>
                        <a:t>통폐합</a:t>
                      </a:r>
                      <a:endParaRPr lang="en-US" sz="1400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72735" marR="96951" marT="12065" marB="1206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rgbClr val="FFFF00"/>
                </a:solidFill>
              </a:rPr>
              <a:t>1. </a:t>
            </a:r>
            <a:r>
              <a:rPr lang="ko-KR" altLang="en-US" sz="4000" b="1" dirty="0" smtClean="0">
                <a:solidFill>
                  <a:srgbClr val="FFFF00"/>
                </a:solidFill>
              </a:rPr>
              <a:t>프랑스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53</a:t>
            </a:fld>
            <a:endParaRPr lang="ko-KR" alt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300000"/>
              </a:lnSpc>
            </a:pP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다</a:t>
            </a:r>
            <a:r>
              <a:rPr lang="en-US" altLang="ko-KR" sz="2000" b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프랑스 가족정책 특징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-</a:t>
            </a:r>
            <a:r>
              <a:rPr lang="ko-KR" altLang="en-US" dirty="0" smtClean="0">
                <a:solidFill>
                  <a:schemeClr val="tx1"/>
                </a:solidFill>
              </a:rPr>
              <a:t> 여성의 경제활동참여증가에 따른 일과 가족생활간의 양립 강조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accent3">
                    <a:lumMod val="50000"/>
                  </a:schemeClr>
                </a:solidFill>
              </a:rPr>
              <a:t>        ▶</a:t>
            </a:r>
            <a:r>
              <a:rPr lang="ko-KR" altLang="en-US" dirty="0" smtClean="0">
                <a:solidFill>
                  <a:schemeClr val="tx1"/>
                </a:solidFill>
              </a:rPr>
              <a:t> 여성들을 가정으로 되돌리기보다 </a:t>
            </a:r>
            <a:r>
              <a:rPr lang="ko-KR" altLang="en-US" u="sng" dirty="0" smtClean="0">
                <a:solidFill>
                  <a:schemeClr val="tx1"/>
                </a:solidFill>
              </a:rPr>
              <a:t>육아지원을 통한 </a:t>
            </a:r>
            <a:r>
              <a:rPr lang="ko-KR" altLang="en-US" u="sng" dirty="0" err="1" smtClean="0">
                <a:solidFill>
                  <a:schemeClr val="tx1"/>
                </a:solidFill>
              </a:rPr>
              <a:t>출산력</a:t>
            </a:r>
            <a:r>
              <a:rPr lang="ko-KR" altLang="en-US" u="sng" dirty="0" smtClean="0">
                <a:solidFill>
                  <a:schemeClr val="tx1"/>
                </a:solidFill>
              </a:rPr>
              <a:t> 제고</a:t>
            </a:r>
          </a:p>
          <a:p>
            <a:pPr lvl="1"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- </a:t>
            </a:r>
            <a:r>
              <a:rPr lang="ko-KR" altLang="en-US" dirty="0" smtClean="0">
                <a:solidFill>
                  <a:schemeClr val="tx1"/>
                </a:solidFill>
              </a:rPr>
              <a:t>공공보육서비스가 확충되었으며</a:t>
            </a:r>
            <a:r>
              <a:rPr lang="en-US" altLang="ko-KR" dirty="0" smtClean="0">
                <a:solidFill>
                  <a:schemeClr val="tx1"/>
                </a:solidFill>
              </a:rPr>
              <a:t>, 2</a:t>
            </a:r>
            <a:r>
              <a:rPr lang="ko-KR" altLang="en-US" dirty="0" smtClean="0">
                <a:solidFill>
                  <a:schemeClr val="tx1"/>
                </a:solidFill>
              </a:rPr>
              <a:t>세 이하 아동의 </a:t>
            </a:r>
            <a:r>
              <a:rPr lang="en-US" altLang="ko-KR" dirty="0" smtClean="0">
                <a:solidFill>
                  <a:schemeClr val="tx1"/>
                </a:solidFill>
              </a:rPr>
              <a:t>25%, 3-5</a:t>
            </a:r>
            <a:r>
              <a:rPr lang="ko-KR" altLang="en-US" dirty="0" smtClean="0">
                <a:solidFill>
                  <a:schemeClr val="tx1"/>
                </a:solidFill>
              </a:rPr>
              <a:t>세 아동의     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  95%</a:t>
            </a:r>
            <a:r>
              <a:rPr lang="ko-KR" altLang="en-US" dirty="0" smtClean="0">
                <a:solidFill>
                  <a:schemeClr val="tx1"/>
                </a:solidFill>
              </a:rPr>
              <a:t>가 공공보육 수혜 </a:t>
            </a:r>
          </a:p>
          <a:p>
            <a:pPr lvl="1"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- </a:t>
            </a:r>
            <a:r>
              <a:rPr lang="ko-KR" altLang="en-US" dirty="0" smtClean="0">
                <a:solidFill>
                  <a:schemeClr val="tx1"/>
                </a:solidFill>
              </a:rPr>
              <a:t>가족수당과 육아휴직수당은 모성에 대한 대가가 아닌 출산</a:t>
            </a:r>
            <a:r>
              <a:rPr lang="en-US" altLang="ko-KR" dirty="0" smtClean="0">
                <a:solidFill>
                  <a:schemeClr val="tx1"/>
                </a:solidFill>
              </a:rPr>
              <a:t>․</a:t>
            </a:r>
            <a:r>
              <a:rPr lang="ko-KR" altLang="en-US" dirty="0" smtClean="0">
                <a:solidFill>
                  <a:schemeClr val="tx1"/>
                </a:solidFill>
              </a:rPr>
              <a:t>육아로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 </a:t>
            </a:r>
            <a:r>
              <a:rPr lang="ko-KR" altLang="en-US" dirty="0" smtClean="0">
                <a:solidFill>
                  <a:schemeClr val="tx1"/>
                </a:solidFill>
              </a:rPr>
              <a:t>인한 임금손실의 대가로 지급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rgbClr val="FFFF00"/>
                </a:solidFill>
              </a:rPr>
              <a:t>1. </a:t>
            </a:r>
            <a:r>
              <a:rPr lang="ko-KR" altLang="en-US" sz="4000" b="1" dirty="0" smtClean="0">
                <a:solidFill>
                  <a:srgbClr val="FFFF00"/>
                </a:solidFill>
              </a:rPr>
              <a:t>프랑스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54</a:t>
            </a:fld>
            <a:endParaRPr lang="ko-KR" alt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다</a:t>
            </a:r>
            <a:r>
              <a:rPr lang="en-US" altLang="ko-KR" sz="2000" b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프랑스 가족정책 특징</a:t>
            </a: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-</a:t>
            </a:r>
            <a:r>
              <a:rPr lang="ko-KR" altLang="en-US" sz="2000" dirty="0" smtClean="0">
                <a:solidFill>
                  <a:schemeClr val="tx1"/>
                </a:solidFill>
              </a:rPr>
              <a:t> 수평적</a:t>
            </a:r>
            <a:r>
              <a:rPr lang="en-US" altLang="ko-KR" sz="2000" dirty="0" smtClean="0">
                <a:solidFill>
                  <a:schemeClr val="tx1"/>
                </a:solidFill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</a:rPr>
              <a:t>분배에서 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수직적 분배로의 정책 전환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tx1"/>
                </a:solidFill>
              </a:rPr>
              <a:t>       </a:t>
            </a: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</a:rPr>
              <a:t>▶ </a:t>
            </a:r>
            <a:r>
              <a:rPr lang="ko-KR" altLang="en-US" sz="2000" dirty="0" smtClean="0">
                <a:solidFill>
                  <a:schemeClr val="tx1"/>
                </a:solidFill>
              </a:rPr>
              <a:t>수평적 분배정책에서 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수직적 분배정책</a:t>
            </a:r>
            <a:r>
              <a:rPr lang="en-US" altLang="ko-KR" sz="1600" dirty="0" smtClean="0">
                <a:solidFill>
                  <a:schemeClr val="tx1"/>
                </a:solidFill>
              </a:rPr>
              <a:t>(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자녀수나</a:t>
            </a:r>
            <a:r>
              <a:rPr lang="ko-KR" altLang="en-US" sz="1600" dirty="0" smtClean="0">
                <a:solidFill>
                  <a:schemeClr val="tx1"/>
                </a:solidFill>
              </a:rPr>
              <a:t> 출산순위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 및 소득수준을 기준으로 수혜범위 한정</a:t>
            </a:r>
            <a:r>
              <a:rPr lang="en-US" altLang="ko-KR" sz="1600" dirty="0" smtClean="0">
                <a:solidFill>
                  <a:schemeClr val="tx1"/>
                </a:solidFill>
              </a:rPr>
              <a:t>)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으로 전환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</a:rPr>
              <a:t>       ▶</a:t>
            </a:r>
            <a:r>
              <a:rPr lang="ko-KR" altLang="en-US" sz="2000" dirty="0" smtClean="0">
                <a:solidFill>
                  <a:schemeClr val="tx1"/>
                </a:solidFill>
              </a:rPr>
              <a:t> 대가족 형성 지원 및 </a:t>
            </a:r>
            <a:r>
              <a:rPr lang="ko-KR" altLang="en-US" sz="2000" u="sng" dirty="0" err="1" smtClean="0">
                <a:solidFill>
                  <a:schemeClr val="tx1"/>
                </a:solidFill>
              </a:rPr>
              <a:t>셋째아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 정책 강조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</a:rPr>
              <a:t>       ▶</a:t>
            </a:r>
            <a:r>
              <a:rPr lang="ko-KR" altLang="en-US" sz="2000" dirty="0" smtClean="0">
                <a:solidFill>
                  <a:schemeClr val="tx1"/>
                </a:solidFill>
              </a:rPr>
              <a:t> 산전</a:t>
            </a:r>
            <a:r>
              <a:rPr lang="en-US" altLang="ko-KR" sz="2000" dirty="0" smtClean="0">
                <a:solidFill>
                  <a:schemeClr val="tx1"/>
                </a:solidFill>
              </a:rPr>
              <a:t>․</a:t>
            </a:r>
            <a:r>
              <a:rPr lang="ko-KR" altLang="en-US" sz="2000" dirty="0" smtClean="0">
                <a:solidFill>
                  <a:schemeClr val="tx1"/>
                </a:solidFill>
              </a:rPr>
              <a:t>모성수당은 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모든 </a:t>
            </a:r>
            <a:r>
              <a:rPr lang="ko-KR" altLang="en-US" sz="2000" u="sng" dirty="0" err="1" smtClean="0">
                <a:solidFill>
                  <a:schemeClr val="tx1"/>
                </a:solidFill>
              </a:rPr>
              <a:t>출생아에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 지급되었으나</a:t>
            </a:r>
            <a:r>
              <a:rPr lang="en-US" altLang="ko-KR" sz="2000" dirty="0" smtClean="0">
                <a:solidFill>
                  <a:schemeClr val="tx1"/>
                </a:solidFill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</a:rPr>
              <a:t>최근 질병 및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         </a:t>
            </a:r>
            <a:r>
              <a:rPr lang="ko-KR" altLang="en-US" sz="2000" dirty="0" smtClean="0">
                <a:solidFill>
                  <a:schemeClr val="tx1"/>
                </a:solidFill>
              </a:rPr>
              <a:t>빈곤가족 예방 차원에서 </a:t>
            </a:r>
            <a:r>
              <a:rPr lang="en-US" altLang="ko-KR" sz="2000" u="sng" dirty="0" smtClean="0">
                <a:solidFill>
                  <a:schemeClr val="tx1"/>
                </a:solidFill>
              </a:rPr>
              <a:t>3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～</a:t>
            </a:r>
            <a:r>
              <a:rPr lang="en-US" altLang="ko-KR" sz="2000" u="sng" dirty="0" smtClean="0">
                <a:solidFill>
                  <a:schemeClr val="tx1"/>
                </a:solidFill>
              </a:rPr>
              <a:t>6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세 미만 자녀에 대해서만 지급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accent3">
                    <a:lumMod val="50000"/>
                  </a:schemeClr>
                </a:solidFill>
              </a:rPr>
              <a:t>       </a:t>
            </a: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</a:rPr>
              <a:t>▶</a:t>
            </a: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</a:rPr>
              <a:t>1</a:t>
            </a:r>
            <a:r>
              <a:rPr lang="ko-KR" altLang="en-US" sz="2000" dirty="0" smtClean="0">
                <a:solidFill>
                  <a:schemeClr val="tx1"/>
                </a:solidFill>
              </a:rPr>
              <a:t>인 소득 가족의 수당이 셋째아</a:t>
            </a:r>
            <a:r>
              <a:rPr lang="en-US" altLang="ko-KR" sz="2000" dirty="0" smtClean="0">
                <a:solidFill>
                  <a:schemeClr val="tx1"/>
                </a:solidFill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</a:rPr>
              <a:t>출산 후 취업을 중지한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         </a:t>
            </a:r>
            <a:r>
              <a:rPr lang="ko-KR" altLang="en-US" sz="2000" dirty="0" smtClean="0">
                <a:solidFill>
                  <a:schemeClr val="tx1"/>
                </a:solidFill>
              </a:rPr>
              <a:t>여성에게 지급하는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일시부모수당으로</a:t>
            </a:r>
            <a:r>
              <a:rPr lang="ko-KR" altLang="en-US" sz="2000" dirty="0" smtClean="0">
                <a:solidFill>
                  <a:schemeClr val="tx1"/>
                </a:solidFill>
              </a:rPr>
              <a:t> 대체되는 등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         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특정계층 대상의 가족수당제도로 전환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rgbClr val="FFFF00"/>
                </a:solidFill>
              </a:rPr>
              <a:t>1. </a:t>
            </a:r>
            <a:r>
              <a:rPr lang="ko-KR" altLang="en-US" sz="4000" b="1" dirty="0" smtClean="0">
                <a:solidFill>
                  <a:srgbClr val="FFFF00"/>
                </a:solidFill>
              </a:rPr>
              <a:t>프랑스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55</a:t>
            </a:fld>
            <a:endParaRPr lang="ko-KR" alt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rgbClr val="FFFF00"/>
                </a:solidFill>
              </a:rPr>
              <a:t>1. </a:t>
            </a:r>
            <a:r>
              <a:rPr lang="ko-KR" altLang="en-US" sz="4000" b="1" dirty="0" smtClean="0">
                <a:solidFill>
                  <a:srgbClr val="FFFF00"/>
                </a:solidFill>
              </a:rPr>
              <a:t>프랑스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300000"/>
              </a:lnSpc>
            </a:pP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다</a:t>
            </a:r>
            <a:r>
              <a:rPr lang="en-US" altLang="ko-KR" sz="2000" b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프랑스 가족정책 특징</a:t>
            </a:r>
            <a:r>
              <a:rPr lang="ko-KR" altLang="en-US" sz="2000" dirty="0" smtClean="0"/>
              <a:t> □ 공공제도에 다양한 출산관련 혜택 적용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-</a:t>
            </a:r>
            <a:r>
              <a:rPr lang="ko-KR" altLang="en-US" sz="2000" dirty="0" smtClean="0">
                <a:solidFill>
                  <a:schemeClr val="tx1"/>
                </a:solidFill>
              </a:rPr>
              <a:t> 공공제도에 다양한 출산관련 혜택 적용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</a:rPr>
              <a:t>        ▶</a:t>
            </a:r>
            <a:r>
              <a:rPr lang="ko-KR" altLang="en-US" sz="2000" dirty="0" smtClean="0">
                <a:solidFill>
                  <a:schemeClr val="tx1"/>
                </a:solidFill>
              </a:rPr>
              <a:t> 가족지수</a:t>
            </a:r>
            <a:r>
              <a:rPr lang="en-US" altLang="ko-KR" sz="1400" dirty="0" smtClean="0">
                <a:solidFill>
                  <a:schemeClr val="tx1"/>
                </a:solidFill>
              </a:rPr>
              <a:t>(</a:t>
            </a:r>
            <a:r>
              <a:rPr lang="ko-KR" altLang="en-US" sz="1400" dirty="0" smtClean="0">
                <a:solidFill>
                  <a:schemeClr val="tx1"/>
                </a:solidFill>
              </a:rPr>
              <a:t>가구당 성인 대비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자녀수에</a:t>
            </a:r>
            <a:r>
              <a:rPr lang="ko-KR" altLang="en-US" sz="1400" dirty="0" smtClean="0">
                <a:solidFill>
                  <a:schemeClr val="tx1"/>
                </a:solidFill>
              </a:rPr>
              <a:t> 따른 소득비율의 가중치를 부여하여 산출</a:t>
            </a:r>
            <a:r>
              <a:rPr lang="en-US" altLang="ko-KR" sz="140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tx1"/>
                </a:solidFill>
              </a:rPr>
              <a:t>                 </a:t>
            </a:r>
            <a:r>
              <a:rPr lang="ko-KR" altLang="en-US" sz="2000" dirty="0" smtClean="0">
                <a:solidFill>
                  <a:schemeClr val="tx1"/>
                </a:solidFill>
              </a:rPr>
              <a:t>에 기초한 조세제도 실시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</a:rPr>
              <a:t>        ▶</a:t>
            </a:r>
            <a:r>
              <a:rPr lang="ko-KR" altLang="en-US" sz="2000" dirty="0" smtClean="0">
                <a:solidFill>
                  <a:schemeClr val="tx1"/>
                </a:solidFill>
              </a:rPr>
              <a:t> 연금수령을 위한 연금납입기간을 </a:t>
            </a:r>
            <a:r>
              <a:rPr lang="en-US" altLang="ko-KR" sz="2000" dirty="0" smtClean="0">
                <a:solidFill>
                  <a:schemeClr val="tx1"/>
                </a:solidFill>
              </a:rPr>
              <a:t>37.5</a:t>
            </a:r>
            <a:r>
              <a:rPr lang="ko-KR" altLang="en-US" sz="2000" dirty="0" smtClean="0">
                <a:solidFill>
                  <a:schemeClr val="tx1"/>
                </a:solidFill>
              </a:rPr>
              <a:t>년으로 제한하고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          </a:t>
            </a:r>
            <a:r>
              <a:rPr lang="ko-KR" altLang="en-US" sz="2000" dirty="0" smtClean="0">
                <a:solidFill>
                  <a:schemeClr val="tx1"/>
                </a:solidFill>
              </a:rPr>
              <a:t>있으나</a:t>
            </a:r>
            <a:r>
              <a:rPr lang="en-US" altLang="ko-KR" sz="2000" dirty="0" smtClean="0">
                <a:solidFill>
                  <a:schemeClr val="tx1"/>
                </a:solidFill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</a:rPr>
              <a:t>출산장려를 위해 </a:t>
            </a:r>
            <a:r>
              <a:rPr lang="en-US" altLang="ko-KR" sz="2000" dirty="0" smtClean="0">
                <a:solidFill>
                  <a:schemeClr val="tx1"/>
                </a:solidFill>
              </a:rPr>
              <a:t>1</a:t>
            </a:r>
            <a:r>
              <a:rPr lang="ko-KR" altLang="en-US" sz="2000" dirty="0" smtClean="0">
                <a:solidFill>
                  <a:schemeClr val="tx1"/>
                </a:solidFill>
              </a:rPr>
              <a:t>자녀마다 </a:t>
            </a:r>
            <a:r>
              <a:rPr lang="en-US" altLang="ko-KR" sz="2000" dirty="0" smtClean="0">
                <a:solidFill>
                  <a:schemeClr val="tx1"/>
                </a:solidFill>
              </a:rPr>
              <a:t>2</a:t>
            </a:r>
            <a:r>
              <a:rPr lang="ko-KR" altLang="en-US" sz="2000" dirty="0" smtClean="0">
                <a:solidFill>
                  <a:schemeClr val="tx1"/>
                </a:solidFill>
              </a:rPr>
              <a:t>년을 감해주고</a:t>
            </a:r>
            <a:r>
              <a:rPr lang="en-US" altLang="ko-KR" sz="2000" dirty="0" smtClean="0">
                <a:solidFill>
                  <a:schemeClr val="tx1"/>
                </a:solidFill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          3</a:t>
            </a:r>
            <a:r>
              <a:rPr lang="ko-KR" altLang="en-US" sz="2000" dirty="0" smtClean="0">
                <a:solidFill>
                  <a:schemeClr val="tx1"/>
                </a:solidFill>
              </a:rPr>
              <a:t>자녀 이상 양육한 가정의 경우 부부 모두에게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          </a:t>
            </a:r>
            <a:r>
              <a:rPr lang="ko-KR" altLang="en-US" sz="2000" dirty="0" smtClean="0">
                <a:solidFill>
                  <a:schemeClr val="tx1"/>
                </a:solidFill>
              </a:rPr>
              <a:t>연금납입기간을 감해줌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56</a:t>
            </a:fld>
            <a:endParaRPr lang="ko-KR" alt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57</a:t>
            </a:fld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1" y="1857378"/>
            <a:ext cx="7620025" cy="4143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모서리가 둥근 직사각형 9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50000"/>
              </a:lnSpc>
            </a:pP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프랑스 가족정책 내용</a:t>
            </a: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250000"/>
              </a:lnSpc>
            </a:pPr>
            <a:endParaRPr lang="en-US" altLang="ko-KR" sz="105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30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30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30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300000"/>
              </a:lnSpc>
            </a:pPr>
            <a:endParaRPr lang="ko-KR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116632"/>
            <a:ext cx="7726458" cy="9361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rgbClr val="FFFF00"/>
                </a:solidFill>
              </a:rPr>
              <a:t>1. </a:t>
            </a:r>
            <a:r>
              <a:rPr lang="ko-KR" altLang="en-US" sz="4000" b="1" dirty="0" smtClean="0">
                <a:solidFill>
                  <a:srgbClr val="FFFF00"/>
                </a:solidFill>
              </a:rPr>
              <a:t>프랑스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116632"/>
            <a:ext cx="7726458" cy="9361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rgbClr val="FFFF00"/>
                </a:solidFill>
              </a:rPr>
              <a:t>1. </a:t>
            </a:r>
            <a:r>
              <a:rPr lang="ko-KR" altLang="en-US" sz="4000" b="1" dirty="0" smtClean="0">
                <a:solidFill>
                  <a:srgbClr val="FFFF00"/>
                </a:solidFill>
              </a:rPr>
              <a:t>프랑스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58</a:t>
            </a:fld>
            <a:endParaRPr lang="ko-KR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457450"/>
            <a:ext cx="7786742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모서리가 둥근 직사각형 8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30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300000"/>
              </a:lnSpc>
            </a:pP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프랑스 가족정책 내용</a:t>
            </a: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30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30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30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30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300000"/>
              </a:lnSpc>
            </a:pPr>
            <a:endParaRPr lang="ko-KR" alt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rgbClr val="FFFF00"/>
                </a:solidFill>
              </a:rPr>
              <a:t>1. </a:t>
            </a:r>
            <a:r>
              <a:rPr lang="ko-KR" altLang="en-US" sz="4000" b="1" dirty="0" smtClean="0">
                <a:solidFill>
                  <a:srgbClr val="FFFF00"/>
                </a:solidFill>
              </a:rPr>
              <a:t>프랑스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300000"/>
              </a:lnSpc>
            </a:pP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라</a:t>
            </a:r>
            <a:r>
              <a:rPr lang="en-US" altLang="ko-KR" sz="2000" b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ko-KR" altLang="en-US" sz="2000" b="1" dirty="0" err="1" smtClean="0">
                <a:solidFill>
                  <a:schemeClr val="accent3">
                    <a:lumMod val="50000"/>
                  </a:schemeClr>
                </a:solidFill>
              </a:rPr>
              <a:t>최근정책</a:t>
            </a: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 동향</a:t>
            </a: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en-US" altLang="ko-KR" sz="2000" dirty="0" smtClean="0"/>
              <a:t>-</a:t>
            </a:r>
            <a:r>
              <a:rPr lang="en-US" altLang="ko-KR" sz="2000" dirty="0" smtClean="0">
                <a:solidFill>
                  <a:schemeClr val="tx1"/>
                </a:solidFill>
              </a:rPr>
              <a:t>PAJE(</a:t>
            </a:r>
            <a:r>
              <a:rPr lang="en-US" altLang="ko-KR" sz="2000" dirty="0" err="1" smtClean="0">
                <a:solidFill>
                  <a:schemeClr val="tx1"/>
                </a:solidFill>
              </a:rPr>
              <a:t>Prestarion</a:t>
            </a:r>
            <a:r>
              <a:rPr lang="en-US" altLang="ko-KR" sz="2000" dirty="0" smtClean="0">
                <a:solidFill>
                  <a:schemeClr val="tx1"/>
                </a:solidFill>
              </a:rPr>
              <a:t> </a:t>
            </a:r>
            <a:r>
              <a:rPr lang="en-US" altLang="ko-KR" sz="2000" dirty="0" err="1" smtClean="0">
                <a:solidFill>
                  <a:schemeClr val="tx1"/>
                </a:solidFill>
              </a:rPr>
              <a:t>d'Accueil</a:t>
            </a:r>
            <a:r>
              <a:rPr lang="en-US" altLang="ko-KR" sz="2000" dirty="0" smtClean="0">
                <a:solidFill>
                  <a:schemeClr val="tx1"/>
                </a:solidFill>
              </a:rPr>
              <a:t> du </a:t>
            </a:r>
            <a:r>
              <a:rPr lang="en-US" altLang="ko-KR" sz="2000" dirty="0" err="1" smtClean="0">
                <a:solidFill>
                  <a:schemeClr val="tx1"/>
                </a:solidFill>
              </a:rPr>
              <a:t>Jeuene</a:t>
            </a:r>
            <a:r>
              <a:rPr lang="en-US" altLang="ko-KR" sz="2000" dirty="0" smtClean="0">
                <a:solidFill>
                  <a:schemeClr val="tx1"/>
                </a:solidFill>
              </a:rPr>
              <a:t> Enfant) </a:t>
            </a:r>
            <a:r>
              <a:rPr lang="ko-KR" altLang="en-US" sz="2000" dirty="0" smtClean="0">
                <a:solidFill>
                  <a:schemeClr val="tx1"/>
                </a:solidFill>
              </a:rPr>
              <a:t>실시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</a:rPr>
              <a:t>        ▶</a:t>
            </a:r>
            <a:r>
              <a:rPr lang="ko-KR" altLang="en-US" sz="2000" dirty="0" smtClean="0">
                <a:solidFill>
                  <a:schemeClr val="tx1"/>
                </a:solidFill>
              </a:rPr>
              <a:t> 아동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출산전</a:t>
            </a: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</a:rPr>
              <a:t>800</a:t>
            </a:r>
            <a:r>
              <a:rPr lang="ko-KR" altLang="en-US" sz="2000" dirty="0" smtClean="0">
                <a:solidFill>
                  <a:schemeClr val="tx1"/>
                </a:solidFill>
              </a:rPr>
              <a:t>유로 출산보너스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</a:rPr>
              <a:t>        ▶</a:t>
            </a: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고정율</a:t>
            </a: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소득자산조사된</a:t>
            </a:r>
            <a:r>
              <a:rPr lang="ko-KR" altLang="en-US" sz="2000" dirty="0" smtClean="0">
                <a:solidFill>
                  <a:schemeClr val="tx1"/>
                </a:solidFill>
              </a:rPr>
              <a:t> 수당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</a:rPr>
              <a:t>        ▶</a:t>
            </a:r>
            <a:r>
              <a:rPr lang="ko-KR" altLang="en-US" sz="2000" dirty="0" smtClean="0">
                <a:solidFill>
                  <a:schemeClr val="tx1"/>
                </a:solidFill>
              </a:rPr>
              <a:t> 아동을 보모나 탁아소에 맡기고</a:t>
            </a:r>
            <a:r>
              <a:rPr lang="en-US" altLang="ko-KR" sz="2000" dirty="0" smtClean="0">
                <a:solidFill>
                  <a:schemeClr val="tx1"/>
                </a:solidFill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</a:rPr>
              <a:t>노동시장에 계속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          </a:t>
            </a:r>
            <a:r>
              <a:rPr lang="ko-KR" altLang="en-US" sz="2000" dirty="0" smtClean="0">
                <a:solidFill>
                  <a:schemeClr val="tx1"/>
                </a:solidFill>
              </a:rPr>
              <a:t>참여하기를 희망하는 부모 대상으로 소득과 보육형태에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          </a:t>
            </a:r>
            <a:r>
              <a:rPr lang="ko-KR" altLang="en-US" sz="2000" dirty="0" smtClean="0">
                <a:solidFill>
                  <a:schemeClr val="tx1"/>
                </a:solidFill>
              </a:rPr>
              <a:t>따라 차등적 지원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accent3">
                    <a:lumMod val="50000"/>
                  </a:schemeClr>
                </a:solidFill>
              </a:rPr>
              <a:t>        ▶</a:t>
            </a:r>
            <a:r>
              <a:rPr lang="ko-KR" altLang="en-US" sz="2000" dirty="0" smtClean="0">
                <a:solidFill>
                  <a:schemeClr val="tx1"/>
                </a:solidFill>
              </a:rPr>
              <a:t> 아동양육을 위해 직업을 포기하는 부모 대상으로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          </a:t>
            </a:r>
            <a:r>
              <a:rPr lang="ko-KR" altLang="en-US" sz="2000" dirty="0" smtClean="0">
                <a:solidFill>
                  <a:schemeClr val="tx1"/>
                </a:solidFill>
              </a:rPr>
              <a:t>부모휴직수당 매월 </a:t>
            </a:r>
            <a:r>
              <a:rPr lang="en-US" altLang="ko-KR" sz="2000" dirty="0" smtClean="0">
                <a:solidFill>
                  <a:schemeClr val="tx1"/>
                </a:solidFill>
              </a:rPr>
              <a:t>340</a:t>
            </a:r>
            <a:r>
              <a:rPr lang="ko-KR" altLang="en-US" sz="2000" dirty="0" smtClean="0">
                <a:solidFill>
                  <a:schemeClr val="tx1"/>
                </a:solidFill>
              </a:rPr>
              <a:t>유로 지원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59</a:t>
            </a:fld>
            <a:endParaRPr lang="ko-KR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8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직장 근로자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</a:t>
            </a:r>
            <a:r>
              <a:rPr lang="ko-KR" altLang="en-US" sz="2400" b="1" dirty="0" err="1" smtClean="0">
                <a:solidFill>
                  <a:schemeClr val="tx1"/>
                </a:solidFill>
              </a:rPr>
              <a:t>출산전후휴가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및 육아휴직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7030A0"/>
                </a:solidFill>
              </a:rPr>
              <a:t>   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육아휴직제도 개선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육아휴직급여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정률제</a:t>
            </a:r>
            <a:r>
              <a:rPr lang="ko-KR" altLang="en-US" sz="2000" dirty="0" smtClean="0">
                <a:solidFill>
                  <a:schemeClr val="tx1"/>
                </a:solidFill>
              </a:rPr>
              <a:t> 및 육아휴직 복귀 인센티브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    </a:t>
            </a:r>
            <a:r>
              <a:rPr lang="ko-KR" altLang="en-US" sz="1600" dirty="0" smtClean="0">
                <a:solidFill>
                  <a:srgbClr val="7030A0"/>
                </a:solidFill>
              </a:rPr>
              <a:t>■ </a:t>
            </a:r>
            <a:r>
              <a:rPr lang="ko-KR" altLang="en-US" sz="1600" dirty="0" smtClean="0">
                <a:solidFill>
                  <a:schemeClr val="tx1"/>
                </a:solidFill>
              </a:rPr>
              <a:t>육아휴직급여를 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정액제에서</a:t>
            </a:r>
            <a:r>
              <a:rPr lang="ko-KR" altLang="en-US" sz="1600" dirty="0" smtClean="0">
                <a:solidFill>
                  <a:schemeClr val="tx1"/>
                </a:solidFill>
              </a:rPr>
              <a:t> 육아휴직 전 임금의 일정비율</a:t>
            </a:r>
            <a:r>
              <a:rPr lang="en-US" altLang="ko-KR" sz="1600" dirty="0" smtClean="0">
                <a:solidFill>
                  <a:schemeClr val="tx1"/>
                </a:solidFill>
              </a:rPr>
              <a:t>(40%)</a:t>
            </a:r>
            <a:r>
              <a:rPr lang="ko-KR" altLang="en-US" sz="1600" dirty="0" smtClean="0">
                <a:solidFill>
                  <a:schemeClr val="tx1"/>
                </a:solidFill>
              </a:rPr>
              <a:t>로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지급하는 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정률제로 변경</a:t>
            </a:r>
            <a:r>
              <a:rPr lang="ko-KR" altLang="en-US" sz="1600" dirty="0" smtClean="0">
                <a:solidFill>
                  <a:schemeClr val="tx1"/>
                </a:solidFill>
              </a:rPr>
              <a:t>하여 육아휴직기회 확대</a:t>
            </a: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rgbClr val="7030A0"/>
                </a:solidFill>
              </a:rPr>
              <a:t>               ■ </a:t>
            </a:r>
            <a:r>
              <a:rPr lang="ko-KR" altLang="en-US" sz="1600" dirty="0" smtClean="0">
                <a:solidFill>
                  <a:schemeClr val="tx1"/>
                </a:solidFill>
              </a:rPr>
              <a:t>육아휴직 제도가 경력단절을 방지하는 목적에 부응할 수 있도록</a:t>
            </a:r>
            <a:r>
              <a:rPr lang="en-US" altLang="ko-KR" sz="1600" dirty="0" smtClean="0">
                <a:solidFill>
                  <a:schemeClr val="tx1"/>
                </a:solidFill>
              </a:rPr>
              <a:t>,  </a:t>
            </a: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      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휴직급여 중 일부</a:t>
            </a:r>
            <a:r>
              <a:rPr lang="en-US" altLang="ko-KR" sz="1600" u="sng" dirty="0" smtClean="0">
                <a:solidFill>
                  <a:schemeClr val="tx1"/>
                </a:solidFill>
              </a:rPr>
              <a:t>(15%)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를</a:t>
            </a:r>
            <a:r>
              <a:rPr lang="ko-KR" altLang="en-US" sz="1600" dirty="0" smtClean="0">
                <a:solidFill>
                  <a:schemeClr val="tx1"/>
                </a:solidFill>
              </a:rPr>
              <a:t> 복귀 </a:t>
            </a:r>
            <a:r>
              <a:rPr lang="en-US" altLang="ko-KR" sz="1600" dirty="0" smtClean="0">
                <a:solidFill>
                  <a:schemeClr val="tx1"/>
                </a:solidFill>
              </a:rPr>
              <a:t>6</a:t>
            </a:r>
            <a:r>
              <a:rPr lang="ko-KR" altLang="en-US" sz="1600" dirty="0" smtClean="0">
                <a:solidFill>
                  <a:schemeClr val="tx1"/>
                </a:solidFill>
              </a:rPr>
              <a:t>개월 후 </a:t>
            </a:r>
            <a:r>
              <a:rPr lang="ko-KR" altLang="en-US" sz="1600" u="sng" dirty="0" smtClean="0">
                <a:solidFill>
                  <a:schemeClr val="tx1"/>
                </a:solidFill>
              </a:rPr>
              <a:t>일시불로 지급</a:t>
            </a:r>
            <a:r>
              <a:rPr lang="ko-KR" altLang="en-US" sz="1600" dirty="0" smtClean="0">
                <a:solidFill>
                  <a:schemeClr val="tx1"/>
                </a:solidFill>
              </a:rPr>
              <a:t>하는 방식을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도입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rgbClr val="FFFF00"/>
                </a:solidFill>
              </a:rPr>
              <a:t>1. </a:t>
            </a:r>
            <a:r>
              <a:rPr lang="ko-KR" altLang="en-US" sz="4000" b="1" dirty="0" smtClean="0">
                <a:solidFill>
                  <a:srgbClr val="FFFF00"/>
                </a:solidFill>
              </a:rPr>
              <a:t>프랑스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300000"/>
              </a:lnSpc>
            </a:pP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마</a:t>
            </a:r>
            <a:r>
              <a:rPr lang="en-US" altLang="ko-KR" sz="2000" b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프랑스 정책 평가</a:t>
            </a:r>
            <a:endParaRPr lang="ko-KR" altLang="en-US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- 1940</a:t>
            </a:r>
            <a:r>
              <a:rPr lang="ko-KR" altLang="en-US" sz="2000" dirty="0" smtClean="0">
                <a:solidFill>
                  <a:schemeClr val="tx1"/>
                </a:solidFill>
              </a:rPr>
              <a:t>년대 후반과 </a:t>
            </a:r>
            <a:r>
              <a:rPr lang="en-US" altLang="ko-KR" sz="2000" dirty="0" smtClean="0">
                <a:solidFill>
                  <a:schemeClr val="tx1"/>
                </a:solidFill>
              </a:rPr>
              <a:t>1950</a:t>
            </a:r>
            <a:r>
              <a:rPr lang="ko-KR" altLang="en-US" sz="2000" dirty="0" smtClean="0">
                <a:solidFill>
                  <a:schemeClr val="tx1"/>
                </a:solidFill>
              </a:rPr>
              <a:t>년대에 프랑스 출산율의 약 </a:t>
            </a:r>
            <a:r>
              <a:rPr lang="en-US" altLang="ko-KR" sz="2000" dirty="0" smtClean="0">
                <a:solidFill>
                  <a:schemeClr val="tx1"/>
                </a:solidFill>
              </a:rPr>
              <a:t>10%</a:t>
            </a:r>
            <a:r>
              <a:rPr lang="ko-KR" altLang="en-US" sz="2000" dirty="0" smtClean="0">
                <a:solidFill>
                  <a:schemeClr val="tx1"/>
                </a:solidFill>
              </a:rPr>
              <a:t>는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</a:t>
            </a:r>
            <a:r>
              <a:rPr lang="ko-KR" altLang="en-US" sz="2000" dirty="0" smtClean="0">
                <a:solidFill>
                  <a:schemeClr val="tx1"/>
                </a:solidFill>
              </a:rPr>
              <a:t>출산장려 가족정책의 효과로 보임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</a:rPr>
              <a:t> 프랑스를 포함한 여러 국가들을 대상으로 한 상관분석 결과로 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</a:t>
            </a:r>
            <a:r>
              <a:rPr lang="ko-KR" altLang="en-US" sz="2000" dirty="0" smtClean="0">
                <a:solidFill>
                  <a:schemeClr val="tx1"/>
                </a:solidFill>
              </a:rPr>
              <a:t>가족정책이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출산력</a:t>
            </a:r>
            <a:r>
              <a:rPr lang="ko-KR" altLang="en-US" sz="2000" dirty="0" smtClean="0">
                <a:solidFill>
                  <a:schemeClr val="tx1"/>
                </a:solidFill>
              </a:rPr>
              <a:t> 수준을 증가시키는데 기여함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</a:rPr>
              <a:t> 프랑스는 </a:t>
            </a:r>
            <a:r>
              <a:rPr lang="en-US" altLang="ko-KR" sz="2000" dirty="0" smtClean="0">
                <a:solidFill>
                  <a:schemeClr val="tx1"/>
                </a:solidFill>
              </a:rPr>
              <a:t>1830-1950</a:t>
            </a:r>
            <a:r>
              <a:rPr lang="ko-KR" altLang="en-US" sz="2000" dirty="0" smtClean="0">
                <a:solidFill>
                  <a:schemeClr val="tx1"/>
                </a:solidFill>
              </a:rPr>
              <a:t>년간 세계에서 가장 낮은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출산력을</a:t>
            </a: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</a:t>
            </a:r>
            <a:r>
              <a:rPr lang="ko-KR" altLang="en-US" sz="2000" dirty="0" smtClean="0">
                <a:solidFill>
                  <a:schemeClr val="tx1"/>
                </a:solidFill>
              </a:rPr>
              <a:t>보였으나</a:t>
            </a:r>
            <a:r>
              <a:rPr lang="en-US" altLang="ko-KR" sz="2000" dirty="0" smtClean="0">
                <a:solidFill>
                  <a:schemeClr val="tx1"/>
                </a:solidFill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</a:rPr>
              <a:t>포괄적 가족정책 후 출산율이 증가함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-</a:t>
            </a:r>
            <a:r>
              <a:rPr lang="ko-KR" altLang="en-US" sz="2000" dirty="0" smtClean="0">
                <a:solidFill>
                  <a:schemeClr val="tx1"/>
                </a:solidFill>
              </a:rPr>
              <a:t> 프랑스의 가족정책이 자녀와 가족생활에 유리한 환경 조성</a:t>
            </a:r>
            <a:endParaRPr lang="ko-KR" altLang="en-US" sz="20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60</a:t>
            </a:fld>
            <a:endParaRPr lang="ko-KR" alt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899592" y="1340768"/>
            <a:ext cx="7560840" cy="338437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4800" b="1" dirty="0" smtClean="0">
                <a:solidFill>
                  <a:srgbClr val="FFC000"/>
                </a:solidFill>
              </a:rPr>
              <a:t>사례 </a:t>
            </a:r>
            <a:r>
              <a:rPr lang="en-US" altLang="ko-KR" sz="4800" b="1" dirty="0" smtClean="0">
                <a:solidFill>
                  <a:srgbClr val="FFC000"/>
                </a:solidFill>
              </a:rPr>
              <a:t>2.</a:t>
            </a:r>
            <a:r>
              <a:rPr lang="en-US" altLang="ko-KR" sz="4800" b="1" dirty="0" smtClean="0">
                <a:solidFill>
                  <a:srgbClr val="B2B2B2"/>
                </a:solidFill>
              </a:rPr>
              <a:t> </a:t>
            </a:r>
            <a:br>
              <a:rPr lang="en-US" altLang="ko-KR" sz="4800" b="1" dirty="0" smtClean="0">
                <a:solidFill>
                  <a:srgbClr val="B2B2B2"/>
                </a:solidFill>
              </a:rPr>
            </a:br>
            <a:r>
              <a:rPr lang="ko-KR" altLang="en-US" sz="4800" b="1" dirty="0" smtClean="0">
                <a:solidFill>
                  <a:schemeClr val="bg1"/>
                </a:solidFill>
              </a:rPr>
              <a:t>독일</a:t>
            </a:r>
            <a:endParaRPr lang="ko-KR" altLang="en-US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가</a:t>
            </a:r>
            <a:r>
              <a:rPr lang="en-US" altLang="ko-KR" sz="2000" b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인구구조의 변화</a:t>
            </a: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ko-KR" altLang="en-US" sz="1600" dirty="0" smtClean="0">
                <a:solidFill>
                  <a:schemeClr val="tx1"/>
                </a:solidFill>
              </a:rPr>
              <a:t> 동서독간의 교류</a:t>
            </a:r>
            <a:r>
              <a:rPr lang="en-US" altLang="ko-KR" sz="1600" dirty="0" smtClean="0">
                <a:solidFill>
                  <a:schemeClr val="tx1"/>
                </a:solidFill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</a:rPr>
              <a:t>경제수준 및 체제의 차이에도 출산수준은 유사하였으나</a:t>
            </a:r>
            <a:r>
              <a:rPr lang="en-US" altLang="ko-KR" sz="1600" dirty="0" smtClean="0">
                <a:solidFill>
                  <a:schemeClr val="tx1"/>
                </a:solidFill>
              </a:rPr>
              <a:t>, </a:t>
            </a:r>
          </a:p>
          <a:p>
            <a:pPr lvl="1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</a:t>
            </a:r>
            <a:r>
              <a:rPr lang="ko-KR" altLang="en-US" sz="1600" dirty="0" smtClean="0">
                <a:solidFill>
                  <a:schemeClr val="tx1"/>
                </a:solidFill>
              </a:rPr>
              <a:t>통일 전후 동서독간의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출산력</a:t>
            </a:r>
            <a:r>
              <a:rPr lang="ko-KR" altLang="en-US" sz="1600" dirty="0" smtClean="0">
                <a:solidFill>
                  <a:schemeClr val="tx1"/>
                </a:solidFill>
              </a:rPr>
              <a:t> 차이 발생</a:t>
            </a: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accent3">
                    <a:lumMod val="50000"/>
                  </a:schemeClr>
                </a:solidFill>
              </a:rPr>
              <a:t>        ▶</a:t>
            </a:r>
            <a:r>
              <a:rPr lang="ko-KR" altLang="en-US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1976</a:t>
            </a:r>
            <a:r>
              <a:rPr lang="ko-KR" altLang="en-US" sz="1600" dirty="0" smtClean="0">
                <a:solidFill>
                  <a:schemeClr val="tx1"/>
                </a:solidFill>
              </a:rPr>
              <a:t>년을 시작으로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출산력이</a:t>
            </a:r>
            <a:r>
              <a:rPr lang="ko-KR" altLang="en-US" sz="1600" dirty="0" smtClean="0">
                <a:solidFill>
                  <a:schemeClr val="tx1"/>
                </a:solidFill>
              </a:rPr>
              <a:t> 지속적으로 감소하는 서독과는 달리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동독은 지속적 증가하여 차이 발생</a:t>
            </a:r>
            <a:r>
              <a:rPr lang="en-US" altLang="ko-KR" sz="1600" dirty="0" smtClean="0">
                <a:solidFill>
                  <a:schemeClr val="tx1"/>
                </a:solidFill>
              </a:rPr>
              <a:t>(</a:t>
            </a:r>
            <a:r>
              <a:rPr lang="ko-KR" altLang="en-US" sz="1600" dirty="0" smtClean="0">
                <a:solidFill>
                  <a:schemeClr val="tx1"/>
                </a:solidFill>
              </a:rPr>
              <a:t>출산정책의 영향</a:t>
            </a:r>
            <a:r>
              <a:rPr lang="en-US" altLang="ko-KR" sz="1600" dirty="0" smtClean="0">
                <a:solidFill>
                  <a:schemeClr val="tx1"/>
                </a:solidFill>
              </a:rPr>
              <a:t>)</a:t>
            </a:r>
            <a:endParaRPr lang="ko-KR" alt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accent3">
                    <a:lumMod val="50000"/>
                  </a:schemeClr>
                </a:solidFill>
              </a:rPr>
              <a:t>        ▶</a:t>
            </a:r>
            <a:r>
              <a:rPr lang="ko-KR" altLang="en-US" sz="1600" dirty="0" smtClean="0">
                <a:solidFill>
                  <a:schemeClr val="tx1"/>
                </a:solidFill>
              </a:rPr>
              <a:t> 통일 이후 동독의 경우 젊은 여성의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첫째아</a:t>
            </a:r>
            <a:r>
              <a:rPr lang="ko-KR" altLang="en-US" sz="1600" dirty="0" smtClean="0">
                <a:solidFill>
                  <a:schemeClr val="tx1"/>
                </a:solidFill>
              </a:rPr>
              <a:t> 출산 및 중년 여성의 추가출산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감소로 ’</a:t>
            </a:r>
            <a:r>
              <a:rPr lang="en-US" altLang="ko-KR" sz="1600" dirty="0" smtClean="0">
                <a:solidFill>
                  <a:schemeClr val="tx1"/>
                </a:solidFill>
              </a:rPr>
              <a:t>90</a:t>
            </a:r>
            <a:r>
              <a:rPr lang="ko-KR" altLang="en-US" sz="1600" dirty="0" smtClean="0">
                <a:solidFill>
                  <a:schemeClr val="tx1"/>
                </a:solidFill>
              </a:rPr>
              <a:t>년～’</a:t>
            </a:r>
            <a:r>
              <a:rPr lang="en-US" altLang="ko-KR" sz="1600" dirty="0" smtClean="0">
                <a:solidFill>
                  <a:schemeClr val="tx1"/>
                </a:solidFill>
              </a:rPr>
              <a:t>91</a:t>
            </a:r>
            <a:r>
              <a:rPr lang="ko-KR" altLang="en-US" sz="1600" dirty="0" smtClean="0">
                <a:solidFill>
                  <a:schemeClr val="tx1"/>
                </a:solidFill>
              </a:rPr>
              <a:t>년 사이에 출산수준이 약 </a:t>
            </a:r>
            <a:r>
              <a:rPr lang="en-US" altLang="ko-KR" sz="1600" dirty="0" smtClean="0">
                <a:solidFill>
                  <a:schemeClr val="tx1"/>
                </a:solidFill>
              </a:rPr>
              <a:t>40%</a:t>
            </a:r>
            <a:r>
              <a:rPr lang="ko-KR" altLang="en-US" sz="1600" dirty="0" smtClean="0">
                <a:solidFill>
                  <a:schemeClr val="tx1"/>
                </a:solidFill>
              </a:rPr>
              <a:t>감소</a:t>
            </a:r>
          </a:p>
          <a:p>
            <a:pPr lvl="1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-</a:t>
            </a:r>
            <a:r>
              <a:rPr lang="ko-KR" altLang="en-US" sz="1600" dirty="0" smtClean="0">
                <a:solidFill>
                  <a:schemeClr val="tx1"/>
                </a:solidFill>
              </a:rPr>
              <a:t> 인구규모 및 구조의 변화</a:t>
            </a: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accent3">
                    <a:lumMod val="50000"/>
                  </a:schemeClr>
                </a:solidFill>
              </a:rPr>
              <a:t>        ▶</a:t>
            </a:r>
            <a:r>
              <a:rPr lang="ko-KR" altLang="en-US" sz="1600" dirty="0" smtClean="0">
                <a:solidFill>
                  <a:schemeClr val="tx1"/>
                </a:solidFill>
              </a:rPr>
              <a:t> 낮은 자연증가율에도 이민 등을 통해 절대적 인구 감소 해결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en-US" altLang="ko-KR" sz="1600" dirty="0" smtClean="0">
                <a:solidFill>
                  <a:schemeClr val="tx1"/>
                </a:solidFill>
              </a:rPr>
              <a:t> 90</a:t>
            </a:r>
            <a:r>
              <a:rPr lang="ko-KR" altLang="en-US" sz="1600" dirty="0" smtClean="0">
                <a:solidFill>
                  <a:schemeClr val="tx1"/>
                </a:solidFill>
              </a:rPr>
              <a:t>년대 초 전 유고슬라비아 인구의 대거 유입 등 높은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국제순이동율을</a:t>
            </a:r>
            <a:r>
              <a:rPr lang="ko-KR" altLang="en-US" sz="1600" dirty="0" smtClean="0">
                <a:solidFill>
                  <a:schemeClr val="tx1"/>
                </a:solidFill>
              </a:rPr>
              <a:t> 나타내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</a:t>
            </a:r>
            <a:r>
              <a:rPr lang="ko-KR" altLang="en-US" sz="1600" dirty="0" smtClean="0">
                <a:solidFill>
                  <a:schemeClr val="tx1"/>
                </a:solidFill>
              </a:rPr>
              <a:t>국가로 ’</a:t>
            </a:r>
            <a:r>
              <a:rPr lang="en-US" altLang="ko-KR" sz="1600" dirty="0" smtClean="0">
                <a:solidFill>
                  <a:schemeClr val="tx1"/>
                </a:solidFill>
              </a:rPr>
              <a:t>02</a:t>
            </a:r>
            <a:r>
              <a:rPr lang="ko-KR" altLang="en-US" sz="1600" dirty="0" smtClean="0">
                <a:solidFill>
                  <a:schemeClr val="tx1"/>
                </a:solidFill>
              </a:rPr>
              <a:t>년 전체 인구의 </a:t>
            </a:r>
            <a:r>
              <a:rPr lang="en-US" altLang="ko-KR" sz="1600" dirty="0" smtClean="0">
                <a:solidFill>
                  <a:schemeClr val="tx1"/>
                </a:solidFill>
              </a:rPr>
              <a:t>8.5% </a:t>
            </a:r>
            <a:r>
              <a:rPr lang="ko-KR" altLang="en-US" sz="1600" dirty="0" smtClean="0">
                <a:solidFill>
                  <a:schemeClr val="tx1"/>
                </a:solidFill>
              </a:rPr>
              <a:t>차지</a:t>
            </a: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accent3">
                    <a:lumMod val="50000"/>
                  </a:schemeClr>
                </a:solidFill>
              </a:rPr>
              <a:t>        ▶</a:t>
            </a:r>
            <a:r>
              <a:rPr lang="ko-KR" altLang="en-US" sz="1600" dirty="0" smtClean="0">
                <a:solidFill>
                  <a:schemeClr val="tx1"/>
                </a:solidFill>
              </a:rPr>
              <a:t> 평균기대수명 연장 및 유년인구 감소로 인한 인구고령화 지속</a:t>
            </a: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accent3">
                    <a:lumMod val="50000"/>
                  </a:schemeClr>
                </a:solidFill>
              </a:rPr>
              <a:t>        ▶</a:t>
            </a:r>
            <a:r>
              <a:rPr lang="ko-KR" altLang="en-US" sz="1600" dirty="0" smtClean="0">
                <a:solidFill>
                  <a:schemeClr val="tx1"/>
                </a:solidFill>
              </a:rPr>
              <a:t> 가족규모 감소에도 가족은 주요 영역으로 정부의 주된 정책 대상</a:t>
            </a:r>
          </a:p>
          <a:p>
            <a:pPr lvl="1">
              <a:lnSpc>
                <a:spcPct val="150000"/>
              </a:lnSpc>
            </a:pP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rgbClr val="FFC000"/>
                </a:solidFill>
              </a:rPr>
              <a:t>2. </a:t>
            </a:r>
            <a:r>
              <a:rPr lang="ko-KR" altLang="en-US" sz="4000" b="1" dirty="0" smtClean="0">
                <a:solidFill>
                  <a:srgbClr val="FFC000"/>
                </a:solidFill>
              </a:rPr>
              <a:t>독일</a:t>
            </a:r>
            <a:endParaRPr lang="en-US" altLang="ko-KR" sz="4000" b="1" dirty="0" smtClean="0">
              <a:solidFill>
                <a:srgbClr val="FFC000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62</a:t>
            </a:fld>
            <a:endParaRPr lang="ko-KR" alt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나</a:t>
            </a:r>
            <a:r>
              <a:rPr lang="en-US" altLang="ko-KR" sz="2000" b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통일 전후 독일의 </a:t>
            </a:r>
            <a:r>
              <a:rPr lang="ko-KR" altLang="en-US" sz="2000" b="1" dirty="0" err="1" smtClean="0">
                <a:solidFill>
                  <a:schemeClr val="accent3">
                    <a:lumMod val="50000"/>
                  </a:schemeClr>
                </a:solidFill>
              </a:rPr>
              <a:t>저출산</a:t>
            </a:r>
            <a:r>
              <a:rPr lang="en-US" altLang="ko-KR" sz="2000" b="1" dirty="0" smtClean="0">
                <a:solidFill>
                  <a:schemeClr val="accent3">
                    <a:lumMod val="50000"/>
                  </a:schemeClr>
                </a:solidFill>
              </a:rPr>
              <a:t>․</a:t>
            </a: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고령화 대책의 변화</a:t>
            </a: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</a:rPr>
              <a:t>      -</a:t>
            </a:r>
            <a:r>
              <a:rPr lang="ko-KR" altLang="en-US" b="1" dirty="0" smtClean="0">
                <a:solidFill>
                  <a:schemeClr val="tx1"/>
                </a:solidFill>
              </a:rPr>
              <a:t> 동독의 정책적 대응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accent3">
                    <a:lumMod val="50000"/>
                  </a:schemeClr>
                </a:solidFill>
              </a:rPr>
              <a:t>      </a:t>
            </a:r>
            <a:r>
              <a:rPr lang="ko-KR" altLang="en-US" sz="1600" dirty="0" smtClean="0">
                <a:solidFill>
                  <a:schemeClr val="accent3">
                    <a:lumMod val="50000"/>
                  </a:schemeClr>
                </a:solidFill>
              </a:rPr>
              <a:t>▶</a:t>
            </a:r>
            <a:r>
              <a:rPr lang="ko-KR" altLang="en-US" sz="1600" dirty="0" smtClean="0">
                <a:solidFill>
                  <a:schemeClr val="tx1"/>
                </a:solidFill>
              </a:rPr>
              <a:t> 개인 및 가족생활에 대한 통제를 통해 높은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출산력</a:t>
            </a:r>
            <a:r>
              <a:rPr lang="ko-KR" altLang="en-US" sz="1600" dirty="0" smtClean="0">
                <a:solidFill>
                  <a:schemeClr val="tx1"/>
                </a:solidFill>
              </a:rPr>
              <a:t> 및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여성고용율</a:t>
            </a:r>
            <a:r>
              <a:rPr lang="ko-KR" altLang="en-US" sz="1600" dirty="0" smtClean="0">
                <a:solidFill>
                  <a:schemeClr val="tx1"/>
                </a:solidFill>
              </a:rPr>
              <a:t> 유지</a:t>
            </a: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accent3">
                    <a:lumMod val="50000"/>
                  </a:schemeClr>
                </a:solidFill>
              </a:rPr>
              <a:t>       ▶</a:t>
            </a:r>
            <a:r>
              <a:rPr lang="ko-KR" altLang="en-US" sz="1600" dirty="0" smtClean="0">
                <a:solidFill>
                  <a:schemeClr val="tx1"/>
                </a:solidFill>
              </a:rPr>
              <a:t> 노동력유지를 위해 젊은 부부 및 가족에 대한 다양한 사회적 지원 실시</a:t>
            </a: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accent3">
                    <a:lumMod val="50000"/>
                  </a:schemeClr>
                </a:solidFill>
              </a:rPr>
              <a:t>       ▶</a:t>
            </a:r>
            <a:r>
              <a:rPr lang="ko-KR" altLang="en-US" sz="1600" dirty="0" smtClean="0">
                <a:solidFill>
                  <a:schemeClr val="tx1"/>
                </a:solidFill>
              </a:rPr>
              <a:t> 성관계에 대한 가장 개방적 입장에도 낮은 인공유산율을 나타냄</a:t>
            </a:r>
          </a:p>
          <a:p>
            <a:pPr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accent3">
                    <a:lumMod val="50000"/>
                  </a:schemeClr>
                </a:solidFill>
              </a:rPr>
              <a:t>       ▶</a:t>
            </a:r>
            <a:r>
              <a:rPr lang="ko-KR" altLang="en-US" sz="1600" dirty="0" smtClean="0">
                <a:solidFill>
                  <a:schemeClr val="tx1"/>
                </a:solidFill>
              </a:rPr>
              <a:t> 개인의 이익 및 전체로서의 사회이익을 위한 사회경제적 발전 및 인구구조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</a:t>
            </a:r>
            <a:r>
              <a:rPr lang="ko-KR" altLang="en-US" sz="1600" dirty="0" smtClean="0">
                <a:solidFill>
                  <a:schemeClr val="tx1"/>
                </a:solidFill>
              </a:rPr>
              <a:t>사이의 대응 증진을 위한 정책 실시</a:t>
            </a:r>
          </a:p>
          <a:p>
            <a:pPr lvl="2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- </a:t>
            </a:r>
            <a:r>
              <a:rPr lang="ko-KR" altLang="en-US" sz="1600" dirty="0" smtClean="0">
                <a:solidFill>
                  <a:schemeClr val="tx1"/>
                </a:solidFill>
              </a:rPr>
              <a:t>유급 출산휴가 확대</a:t>
            </a:r>
            <a:r>
              <a:rPr lang="en-US" altLang="ko-KR" sz="1600" dirty="0" smtClean="0">
                <a:solidFill>
                  <a:schemeClr val="tx1"/>
                </a:solidFill>
              </a:rPr>
              <a:t>(18</a:t>
            </a:r>
            <a:r>
              <a:rPr lang="ko-KR" altLang="en-US" sz="1600" dirty="0" smtClean="0">
                <a:solidFill>
                  <a:schemeClr val="tx1"/>
                </a:solidFill>
              </a:rPr>
              <a:t>주→</a:t>
            </a:r>
            <a:r>
              <a:rPr lang="en-US" altLang="ko-KR" sz="1600" dirty="0" smtClean="0">
                <a:solidFill>
                  <a:schemeClr val="tx1"/>
                </a:solidFill>
              </a:rPr>
              <a:t>26</a:t>
            </a:r>
            <a:r>
              <a:rPr lang="ko-KR" altLang="en-US" sz="1600" dirty="0" smtClean="0">
                <a:solidFill>
                  <a:schemeClr val="tx1"/>
                </a:solidFill>
              </a:rPr>
              <a:t>주로 확대</a:t>
            </a:r>
            <a:r>
              <a:rPr lang="en-US" altLang="ko-KR" sz="1600" dirty="0" smtClean="0">
                <a:solidFill>
                  <a:schemeClr val="tx1"/>
                </a:solidFill>
              </a:rPr>
              <a:t>)</a:t>
            </a:r>
            <a:endParaRPr lang="ko-KR" altLang="en-US" sz="1600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-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두명이상의</a:t>
            </a:r>
            <a:r>
              <a:rPr lang="ko-KR" altLang="en-US" sz="1600" dirty="0" smtClean="0">
                <a:solidFill>
                  <a:schemeClr val="tx1"/>
                </a:solidFill>
              </a:rPr>
              <a:t> 자녀를 둔 기혼취업여성에 대한 유급휴가 및 교육휴가</a:t>
            </a:r>
          </a:p>
          <a:p>
            <a:pPr lvl="2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- </a:t>
            </a:r>
            <a:r>
              <a:rPr lang="ko-KR" altLang="en-US" sz="1600" dirty="0" smtClean="0">
                <a:solidFill>
                  <a:schemeClr val="tx1"/>
                </a:solidFill>
              </a:rPr>
              <a:t>신혼부부의 주택자금 무이자대출 및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아동수별</a:t>
            </a:r>
            <a:r>
              <a:rPr lang="ko-KR" altLang="en-US" sz="1600" dirty="0" smtClean="0">
                <a:solidFill>
                  <a:schemeClr val="tx1"/>
                </a:solidFill>
              </a:rPr>
              <a:t> 가족수당 비례 지급</a:t>
            </a: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en-US" altLang="ko-KR" sz="1600" dirty="0" smtClean="0">
                <a:solidFill>
                  <a:schemeClr val="tx1"/>
                </a:solidFill>
              </a:rPr>
              <a:t> 1-3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세아</a:t>
            </a:r>
            <a:r>
              <a:rPr lang="ko-KR" altLang="en-US" sz="1600" dirty="0" smtClean="0">
                <a:solidFill>
                  <a:schemeClr val="tx1"/>
                </a:solidFill>
              </a:rPr>
              <a:t> 완전육아 제공을 위한 기혼여성의 노동시간 단축 및 관련 정책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tx1"/>
                </a:solidFill>
              </a:rPr>
              <a:t>  실시</a:t>
            </a:r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rgbClr val="FFC000"/>
                </a:solidFill>
              </a:rPr>
              <a:t>2. </a:t>
            </a:r>
            <a:r>
              <a:rPr lang="ko-KR" altLang="en-US" sz="4000" b="1" dirty="0" smtClean="0">
                <a:solidFill>
                  <a:srgbClr val="FFC000"/>
                </a:solidFill>
              </a:rPr>
              <a:t>독일</a:t>
            </a:r>
            <a:endParaRPr lang="en-US" altLang="ko-KR" sz="4000" b="1" dirty="0" smtClean="0">
              <a:solidFill>
                <a:srgbClr val="FFC000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63</a:t>
            </a:fld>
            <a:endParaRPr lang="ko-KR" alt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smtClean="0">
                <a:solidFill>
                  <a:schemeClr val="accent3">
                    <a:lumMod val="50000"/>
                  </a:schemeClr>
                </a:solidFill>
              </a:rPr>
              <a:t>나</a:t>
            </a:r>
            <a:r>
              <a:rPr lang="en-US" altLang="ko-KR" sz="2000" b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통일 전후 독일의 </a:t>
            </a:r>
            <a:r>
              <a:rPr lang="ko-KR" altLang="en-US" sz="2000" b="1" dirty="0" err="1" smtClean="0">
                <a:solidFill>
                  <a:schemeClr val="accent3">
                    <a:lumMod val="50000"/>
                  </a:schemeClr>
                </a:solidFill>
              </a:rPr>
              <a:t>저출산</a:t>
            </a:r>
            <a:r>
              <a:rPr lang="en-US" altLang="ko-KR" sz="2000" b="1" dirty="0" smtClean="0">
                <a:solidFill>
                  <a:schemeClr val="accent3">
                    <a:lumMod val="50000"/>
                  </a:schemeClr>
                </a:solidFill>
              </a:rPr>
              <a:t>․</a:t>
            </a:r>
            <a:r>
              <a:rPr lang="ko-KR" altLang="en-US" sz="2000" b="1" dirty="0" smtClean="0">
                <a:solidFill>
                  <a:schemeClr val="accent3">
                    <a:lumMod val="50000"/>
                  </a:schemeClr>
                </a:solidFill>
              </a:rPr>
              <a:t>고령화 대책의 변화</a:t>
            </a:r>
            <a:endParaRPr lang="en-US" altLang="ko-K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</a:rPr>
              <a:t>      -</a:t>
            </a:r>
            <a:r>
              <a:rPr lang="ko-KR" altLang="en-US" b="1" dirty="0" smtClean="0">
                <a:solidFill>
                  <a:schemeClr val="tx1"/>
                </a:solidFill>
              </a:rPr>
              <a:t> 서독 및 통일독일의 정책적 대응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accent3">
                    <a:lumMod val="50000"/>
                  </a:schemeClr>
                </a:solidFill>
              </a:rPr>
              <a:t>        ▶</a:t>
            </a:r>
            <a:r>
              <a:rPr lang="ko-KR" altLang="en-US" dirty="0" smtClean="0">
                <a:solidFill>
                  <a:schemeClr val="tx1"/>
                </a:solidFill>
              </a:rPr>
              <a:t> ‘상징적 수준’의 가족정책 실시  </a:t>
            </a: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         </a:t>
            </a:r>
            <a:r>
              <a:rPr lang="en-US" altLang="ko-KR" sz="1500" dirty="0" smtClean="0">
                <a:solidFill>
                  <a:schemeClr val="tx1"/>
                </a:solidFill>
              </a:rPr>
              <a:t>-</a:t>
            </a:r>
            <a:r>
              <a:rPr lang="ko-KR" altLang="en-US" sz="1500" dirty="0" smtClean="0">
                <a:solidFill>
                  <a:schemeClr val="tx1"/>
                </a:solidFill>
              </a:rPr>
              <a:t> 중앙 및 지방정부간의 연계부족 등의</a:t>
            </a:r>
            <a:r>
              <a:rPr lang="en-US" altLang="ko-KR" sz="1500" dirty="0" smtClean="0">
                <a:solidFill>
                  <a:schemeClr val="tx1"/>
                </a:solidFill>
              </a:rPr>
              <a:t> </a:t>
            </a:r>
            <a:r>
              <a:rPr lang="ko-KR" altLang="en-US" sz="1500" dirty="0" smtClean="0">
                <a:solidFill>
                  <a:schemeClr val="tx1"/>
                </a:solidFill>
              </a:rPr>
              <a:t>구조적 한계 내재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tx1"/>
                </a:solidFill>
              </a:rPr>
              <a:t>                - </a:t>
            </a:r>
            <a:r>
              <a:rPr lang="ko-KR" altLang="en-US" sz="1500" dirty="0" smtClean="0">
                <a:solidFill>
                  <a:schemeClr val="tx1"/>
                </a:solidFill>
              </a:rPr>
              <a:t>차별적 인종 산아정책을 실시한 나치즘의 영향으로 인구문제에 대한 강한 </a:t>
            </a:r>
            <a:endParaRPr lang="en-US" altLang="ko-KR" sz="15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tx1"/>
                </a:solidFill>
              </a:rPr>
              <a:t>                  </a:t>
            </a:r>
            <a:r>
              <a:rPr lang="ko-KR" altLang="en-US" sz="1500" dirty="0" smtClean="0">
                <a:solidFill>
                  <a:schemeClr val="tx1"/>
                </a:solidFill>
              </a:rPr>
              <a:t>국민적 반감으로 정책적 개입지양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accent3">
                    <a:lumMod val="50000"/>
                  </a:schemeClr>
                </a:solidFill>
              </a:rPr>
              <a:t>        ▶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70</a:t>
            </a:r>
            <a:r>
              <a:rPr lang="ko-KR" altLang="en-US" dirty="0" smtClean="0">
                <a:solidFill>
                  <a:schemeClr val="tx1"/>
                </a:solidFill>
              </a:rPr>
              <a:t>년대 </a:t>
            </a:r>
            <a:r>
              <a:rPr lang="ko-KR" altLang="en-US" u="sng" dirty="0" smtClean="0">
                <a:solidFill>
                  <a:schemeClr val="tx1"/>
                </a:solidFill>
              </a:rPr>
              <a:t>여성권 신장 </a:t>
            </a:r>
            <a:r>
              <a:rPr lang="ko-KR" altLang="en-US" dirty="0" smtClean="0">
                <a:solidFill>
                  <a:schemeClr val="tx1"/>
                </a:solidFill>
              </a:rPr>
              <a:t>및 </a:t>
            </a:r>
            <a:r>
              <a:rPr lang="en-US" altLang="ko-KR" dirty="0" smtClean="0">
                <a:solidFill>
                  <a:schemeClr val="tx1"/>
                </a:solidFill>
              </a:rPr>
              <a:t>80</a:t>
            </a:r>
            <a:r>
              <a:rPr lang="ko-KR" altLang="en-US" dirty="0" smtClean="0">
                <a:solidFill>
                  <a:schemeClr val="tx1"/>
                </a:solidFill>
              </a:rPr>
              <a:t>년대 </a:t>
            </a:r>
            <a:r>
              <a:rPr lang="ko-KR" altLang="en-US" u="sng" dirty="0" err="1" smtClean="0">
                <a:solidFill>
                  <a:schemeClr val="tx1"/>
                </a:solidFill>
              </a:rPr>
              <a:t>성평등정책</a:t>
            </a:r>
            <a:r>
              <a:rPr lang="ko-KR" altLang="en-US" dirty="0" smtClean="0">
                <a:solidFill>
                  <a:schemeClr val="tx1"/>
                </a:solidFill>
              </a:rPr>
              <a:t> 중심의 가족정책 실시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accent3">
                    <a:lumMod val="50000"/>
                  </a:schemeClr>
                </a:solidFill>
              </a:rPr>
              <a:t>        ▶ </a:t>
            </a:r>
            <a:r>
              <a:rPr lang="ko-KR" altLang="en-US" dirty="0" smtClean="0">
                <a:solidFill>
                  <a:schemeClr val="tx1"/>
                </a:solidFill>
              </a:rPr>
              <a:t>상징적 우선순위를 가진 최근 독일의 가족관련 정책</a:t>
            </a:r>
          </a:p>
          <a:p>
            <a:pPr lvl="1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   </a:t>
            </a:r>
            <a:r>
              <a:rPr lang="en-US" altLang="ko-KR" sz="1400" dirty="0" smtClean="0">
                <a:solidFill>
                  <a:schemeClr val="tx1"/>
                </a:solidFill>
              </a:rPr>
              <a:t> - </a:t>
            </a:r>
            <a:r>
              <a:rPr lang="ko-KR" altLang="en-US" sz="1400" dirty="0" smtClean="0">
                <a:solidFill>
                  <a:schemeClr val="tx1"/>
                </a:solidFill>
              </a:rPr>
              <a:t>유럽국가들의 일반적 수준의 가족수당을 지급하고 있지만 높지 않음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tx1"/>
                </a:solidFill>
              </a:rPr>
              <a:t>        - 14</a:t>
            </a:r>
            <a:r>
              <a:rPr lang="ko-KR" altLang="en-US" sz="1400" dirty="0" smtClean="0">
                <a:solidFill>
                  <a:schemeClr val="tx1"/>
                </a:solidFill>
              </a:rPr>
              <a:t>주간 유급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출산휴가제</a:t>
            </a:r>
            <a:r>
              <a:rPr lang="ko-KR" altLang="en-US" sz="1400" dirty="0" smtClean="0">
                <a:solidFill>
                  <a:schemeClr val="tx1"/>
                </a:solidFill>
              </a:rPr>
              <a:t> 실시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tx1"/>
                </a:solidFill>
              </a:rPr>
              <a:t>        - 3-5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세아</a:t>
            </a: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ko-KR" altLang="en-US" sz="1400" dirty="0" err="1" smtClean="0">
                <a:solidFill>
                  <a:schemeClr val="tx1"/>
                </a:solidFill>
              </a:rPr>
              <a:t>취학전</a:t>
            </a:r>
            <a:r>
              <a:rPr lang="ko-KR" altLang="en-US" sz="1400" dirty="0" smtClean="0">
                <a:solidFill>
                  <a:schemeClr val="tx1"/>
                </a:solidFill>
              </a:rPr>
              <a:t> 공공 보육</a:t>
            </a:r>
            <a:r>
              <a:rPr lang="en-US" altLang="ko-KR" sz="1400" dirty="0" smtClean="0">
                <a:solidFill>
                  <a:schemeClr val="tx1"/>
                </a:solidFill>
              </a:rPr>
              <a:t>․</a:t>
            </a:r>
            <a:r>
              <a:rPr lang="ko-KR" altLang="en-US" sz="1400" dirty="0" smtClean="0">
                <a:solidFill>
                  <a:schemeClr val="tx1"/>
                </a:solidFill>
              </a:rPr>
              <a:t>교육 이용률이 </a:t>
            </a:r>
            <a:r>
              <a:rPr lang="en-US" altLang="ko-KR" sz="1400" dirty="0" smtClean="0">
                <a:solidFill>
                  <a:schemeClr val="tx1"/>
                </a:solidFill>
              </a:rPr>
              <a:t>90%</a:t>
            </a:r>
            <a:r>
              <a:rPr lang="ko-KR" altLang="en-US" sz="1400" dirty="0" smtClean="0">
                <a:solidFill>
                  <a:schemeClr val="tx1"/>
                </a:solidFill>
              </a:rPr>
              <a:t>이나 취업여성 자녀의 이용률 저조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tx1"/>
                </a:solidFill>
              </a:rPr>
              <a:t>        - </a:t>
            </a:r>
            <a:r>
              <a:rPr lang="ko-KR" altLang="en-US" sz="1400" dirty="0" smtClean="0">
                <a:solidFill>
                  <a:schemeClr val="tx1"/>
                </a:solidFill>
              </a:rPr>
              <a:t>단독 소득가구에 대한 세금혜택 등 사회보장체계 실시</a:t>
            </a:r>
          </a:p>
          <a:p>
            <a:pPr lvl="1"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tx1"/>
                </a:solidFill>
              </a:rPr>
              <a:t>        - </a:t>
            </a:r>
            <a:r>
              <a:rPr lang="ko-KR" altLang="en-US" sz="1400" dirty="0" smtClean="0">
                <a:solidFill>
                  <a:schemeClr val="tx1"/>
                </a:solidFill>
              </a:rPr>
              <a:t>결혼을 통해 형성된 가족에 대한 법적 지원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rgbClr val="FFC000"/>
                </a:solidFill>
              </a:rPr>
              <a:t>2. </a:t>
            </a:r>
            <a:r>
              <a:rPr lang="ko-KR" altLang="en-US" sz="4000" b="1" dirty="0" smtClean="0">
                <a:solidFill>
                  <a:srgbClr val="FFC000"/>
                </a:solidFill>
              </a:rPr>
              <a:t>독일</a:t>
            </a:r>
            <a:endParaRPr lang="en-US" altLang="ko-KR" sz="4000" b="1" dirty="0" smtClean="0">
              <a:solidFill>
                <a:srgbClr val="FFC000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64</a:t>
            </a:fld>
            <a:endParaRPr lang="ko-KR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직장 근로자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- </a:t>
            </a:r>
            <a:r>
              <a:rPr lang="ko-KR" altLang="en-US" sz="2400" b="1" dirty="0" err="1" smtClean="0">
                <a:solidFill>
                  <a:schemeClr val="tx1"/>
                </a:solidFill>
              </a:rPr>
              <a:t>출산전후휴가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및 육아휴직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7030A0"/>
                </a:solidFill>
              </a:rPr>
              <a:t>  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육아휴직제도 개선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◆ </a:t>
            </a:r>
            <a:r>
              <a:rPr lang="ko-KR" altLang="en-US" sz="2000" dirty="0" smtClean="0">
                <a:solidFill>
                  <a:schemeClr val="tx1"/>
                </a:solidFill>
              </a:rPr>
              <a:t>육아휴직자의 직장가입자 건강보험료 감면 확대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            </a:t>
            </a:r>
            <a:r>
              <a:rPr lang="ko-KR" altLang="en-US" dirty="0" smtClean="0">
                <a:solidFill>
                  <a:srgbClr val="7030A0"/>
                </a:solidFill>
              </a:rPr>
              <a:t>■</a:t>
            </a:r>
            <a:r>
              <a:rPr lang="ko-KR" altLang="en-US" dirty="0" smtClean="0">
                <a:solidFill>
                  <a:schemeClr val="tx1"/>
                </a:solidFill>
              </a:rPr>
              <a:t> 기존 </a:t>
            </a:r>
            <a:r>
              <a:rPr lang="en-US" altLang="ko-KR" dirty="0" smtClean="0">
                <a:solidFill>
                  <a:schemeClr val="tx1"/>
                </a:solidFill>
              </a:rPr>
              <a:t>50% → 60% </a:t>
            </a:r>
            <a:r>
              <a:rPr lang="ko-KR" altLang="en-US" dirty="0" smtClean="0">
                <a:solidFill>
                  <a:schemeClr val="tx1"/>
                </a:solidFill>
              </a:rPr>
              <a:t>로 경감확대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             ■ </a:t>
            </a:r>
            <a:r>
              <a:rPr lang="ko-KR" altLang="en-US" dirty="0" smtClean="0">
                <a:solidFill>
                  <a:schemeClr val="tx1"/>
                </a:solidFill>
              </a:rPr>
              <a:t>기존 </a:t>
            </a:r>
            <a:r>
              <a:rPr lang="ko-KR" altLang="en-US" dirty="0" err="1" smtClean="0">
                <a:solidFill>
                  <a:schemeClr val="tx1"/>
                </a:solidFill>
              </a:rPr>
              <a:t>육아휴직자</a:t>
            </a:r>
            <a:r>
              <a:rPr lang="ko-KR" altLang="en-US" dirty="0" smtClean="0">
                <a:solidFill>
                  <a:schemeClr val="tx1"/>
                </a:solidFill>
              </a:rPr>
              <a:t> 경감을 받던 가입자는 별도 조치 없이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                </a:t>
            </a:r>
            <a:r>
              <a:rPr lang="ko-KR" altLang="en-US" dirty="0" smtClean="0">
                <a:solidFill>
                  <a:schemeClr val="tx1"/>
                </a:solidFill>
              </a:rPr>
              <a:t>추가 경감 적용 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직장 근로자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400" b="1" dirty="0" smtClean="0">
                <a:solidFill>
                  <a:schemeClr val="tx1"/>
                </a:solidFill>
              </a:rPr>
              <a:t> </a:t>
            </a:r>
            <a:r>
              <a:rPr lang="ko-KR" altLang="en-US" sz="2400" b="1" dirty="0" err="1" smtClean="0">
                <a:solidFill>
                  <a:schemeClr val="tx1"/>
                </a:solidFill>
              </a:rPr>
              <a:t>출산전후휴가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및 육아휴직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7030A0"/>
                </a:solidFill>
              </a:rPr>
              <a:t> 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육아기 근로시간 단축 활성화 등 육아기회 확대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◆</a:t>
            </a:r>
            <a:r>
              <a:rPr lang="ko-KR" altLang="en-US" sz="2000" dirty="0" smtClean="0"/>
              <a:t> </a:t>
            </a:r>
            <a:r>
              <a:rPr lang="ko-KR" altLang="en-US" sz="2000" dirty="0" smtClean="0">
                <a:solidFill>
                  <a:schemeClr val="tx1"/>
                </a:solidFill>
              </a:rPr>
              <a:t>육아기 근로시간단축청구권 도입</a:t>
            </a:r>
            <a:r>
              <a:rPr lang="en-US" altLang="ko-KR" sz="2000" dirty="0" smtClean="0"/>
              <a:t>)</a:t>
            </a:r>
            <a:endParaRPr lang="ko-KR" altLang="en-US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  ■</a:t>
            </a:r>
            <a:r>
              <a:rPr lang="ko-KR" altLang="en-US" sz="2000" dirty="0" smtClean="0">
                <a:solidFill>
                  <a:schemeClr val="tx1"/>
                </a:solidFill>
              </a:rPr>
              <a:t> 만 </a:t>
            </a:r>
            <a:r>
              <a:rPr lang="en-US" altLang="ko-KR" sz="2000" dirty="0" smtClean="0">
                <a:solidFill>
                  <a:schemeClr val="tx1"/>
                </a:solidFill>
              </a:rPr>
              <a:t>6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세이하</a:t>
            </a:r>
            <a:r>
              <a:rPr lang="ko-KR" altLang="en-US" sz="2000" dirty="0" smtClean="0">
                <a:solidFill>
                  <a:schemeClr val="tx1"/>
                </a:solidFill>
              </a:rPr>
              <a:t> 영유아가 있는 근로자가 육아휴직 대신 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            </a:t>
            </a:r>
            <a:r>
              <a:rPr lang="ko-KR" altLang="en-US" sz="2000" dirty="0" smtClean="0">
                <a:solidFill>
                  <a:schemeClr val="tx1"/>
                </a:solidFill>
              </a:rPr>
              <a:t>근로시간단축 청구권을 신청할 경우</a:t>
            </a:r>
            <a:r>
              <a:rPr lang="en-US" altLang="ko-KR" sz="2000" dirty="0" smtClean="0">
                <a:solidFill>
                  <a:schemeClr val="tx1"/>
                </a:solidFill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              </a:t>
            </a:r>
            <a:r>
              <a:rPr lang="ko-KR" altLang="en-US" sz="2000" dirty="0" smtClean="0">
                <a:solidFill>
                  <a:schemeClr val="tx1"/>
                </a:solidFill>
              </a:rPr>
              <a:t>사업주는 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최대 </a:t>
            </a:r>
            <a:r>
              <a:rPr lang="en-US" altLang="ko-KR" sz="2000" u="sng" dirty="0" smtClean="0">
                <a:solidFill>
                  <a:schemeClr val="tx1"/>
                </a:solidFill>
              </a:rPr>
              <a:t>1</a:t>
            </a:r>
            <a:r>
              <a:rPr lang="ko-KR" altLang="en-US" sz="2000" u="sng" dirty="0" smtClean="0">
                <a:solidFill>
                  <a:schemeClr val="tx1"/>
                </a:solidFill>
              </a:rPr>
              <a:t>년을 허용 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661966" y="260648"/>
            <a:ext cx="7726458" cy="936104"/>
          </a:xfrm>
          <a:prstGeom prst="roundRect">
            <a:avLst/>
          </a:prstGeom>
          <a:solidFill>
            <a:srgbClr val="7030A0"/>
          </a:solidFill>
          <a:ln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err="1" smtClean="0">
                <a:solidFill>
                  <a:srgbClr val="FFFF00"/>
                </a:solidFill>
              </a:rPr>
              <a:t>저출산분야</a:t>
            </a:r>
            <a:endParaRPr lang="en-US" altLang="ko-KR" sz="4000" b="1" dirty="0" smtClean="0">
              <a:solidFill>
                <a:srgbClr val="FFFF00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251520" y="404664"/>
            <a:ext cx="8640960" cy="61206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rgbClr val="7030A0"/>
                </a:solidFill>
              </a:rPr>
              <a:t>● 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직장 근로자 지원</a:t>
            </a:r>
            <a:endParaRPr lang="en-US" altLang="ko-KR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-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</a:t>
            </a:r>
            <a:r>
              <a:rPr lang="ko-KR" altLang="en-US" sz="2400" b="1" dirty="0" err="1" smtClean="0">
                <a:solidFill>
                  <a:schemeClr val="tx1"/>
                </a:solidFill>
              </a:rPr>
              <a:t>출산전후휴가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및 육아휴직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7030A0"/>
                </a:solidFill>
              </a:rPr>
              <a:t>   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육아기 근로시간 단축 활성화 등 육아기회 확대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◆</a:t>
            </a:r>
            <a:r>
              <a:rPr lang="ko-KR" altLang="en-US" sz="2000" dirty="0" smtClean="0"/>
              <a:t> </a:t>
            </a:r>
            <a:r>
              <a:rPr lang="ko-KR" altLang="en-US" sz="2000" dirty="0" smtClean="0">
                <a:solidFill>
                  <a:schemeClr val="tx1"/>
                </a:solidFill>
              </a:rPr>
              <a:t>육아기 근로시간 단축 급여 지원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rgbClr val="7030A0"/>
                </a:solidFill>
              </a:rPr>
              <a:t>            ■</a:t>
            </a: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r>
              <a:rPr lang="ko-KR" altLang="en-US" sz="1900" dirty="0" smtClean="0">
                <a:solidFill>
                  <a:schemeClr val="tx1"/>
                </a:solidFill>
              </a:rPr>
              <a:t>근로시간 </a:t>
            </a:r>
            <a:r>
              <a:rPr lang="en-US" altLang="ko-KR" sz="1900" dirty="0" smtClean="0">
                <a:solidFill>
                  <a:schemeClr val="tx1"/>
                </a:solidFill>
              </a:rPr>
              <a:t>30</a:t>
            </a:r>
            <a:r>
              <a:rPr lang="ko-KR" altLang="en-US" sz="1900" dirty="0" smtClean="0">
                <a:solidFill>
                  <a:schemeClr val="tx1"/>
                </a:solidFill>
              </a:rPr>
              <a:t>일 이상 단축한 근로자를 대상으로 </a:t>
            </a:r>
            <a:endParaRPr lang="en-US" altLang="ko-KR" sz="19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900" dirty="0" smtClean="0">
                <a:solidFill>
                  <a:schemeClr val="tx1"/>
                </a:solidFill>
              </a:rPr>
              <a:t>                 </a:t>
            </a:r>
            <a:r>
              <a:rPr lang="ko-KR" altLang="en-US" sz="1900" dirty="0" smtClean="0">
                <a:solidFill>
                  <a:schemeClr val="tx1"/>
                </a:solidFill>
              </a:rPr>
              <a:t>육아휴직급여에 해당하는 금액을 기준으로</a:t>
            </a:r>
            <a:r>
              <a:rPr lang="en-US" altLang="ko-KR" sz="1900" dirty="0" smtClean="0">
                <a:solidFill>
                  <a:schemeClr val="tx1"/>
                </a:solidFill>
              </a:rPr>
              <a:t>(</a:t>
            </a:r>
            <a:r>
              <a:rPr lang="ko-KR" altLang="en-US" sz="1900" dirty="0" smtClean="0">
                <a:solidFill>
                  <a:schemeClr val="tx1"/>
                </a:solidFill>
              </a:rPr>
              <a:t>임금의 </a:t>
            </a:r>
            <a:r>
              <a:rPr lang="en-US" altLang="ko-KR" sz="1900" dirty="0" smtClean="0">
                <a:solidFill>
                  <a:schemeClr val="tx1"/>
                </a:solidFill>
              </a:rPr>
              <a:t>40%) </a:t>
            </a:r>
          </a:p>
          <a:p>
            <a:pPr>
              <a:lnSpc>
                <a:spcPct val="150000"/>
              </a:lnSpc>
            </a:pPr>
            <a:r>
              <a:rPr lang="en-US" altLang="ko-KR" sz="1900" dirty="0" smtClean="0">
                <a:solidFill>
                  <a:schemeClr val="tx1"/>
                </a:solidFill>
              </a:rPr>
              <a:t>                 </a:t>
            </a:r>
            <a:r>
              <a:rPr lang="ko-KR" altLang="en-US" sz="1900" u="sng" dirty="0" smtClean="0">
                <a:solidFill>
                  <a:schemeClr val="tx1"/>
                </a:solidFill>
              </a:rPr>
              <a:t>단축한 근로시간에 비례해 지원 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FFB0-2AC3-4E45-A976-30E891B5D6BF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3183</Words>
  <Application>Microsoft Office PowerPoint</Application>
  <PresentationFormat>화면 슬라이드 쇼(4:3)</PresentationFormat>
  <Paragraphs>675</Paragraphs>
  <Slides>64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64</vt:i4>
      </vt:variant>
    </vt:vector>
  </HeadingPairs>
  <TitlesOfParts>
    <vt:vector size="65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  <vt:lpstr>슬라이드 27</vt:lpstr>
      <vt:lpstr>슬라이드 28</vt:lpstr>
      <vt:lpstr>슬라이드 29</vt:lpstr>
      <vt:lpstr>슬라이드 30</vt:lpstr>
      <vt:lpstr>슬라이드 31</vt:lpstr>
      <vt:lpstr>슬라이드 32</vt:lpstr>
      <vt:lpstr>슬라이드 33</vt:lpstr>
      <vt:lpstr>슬라이드 34</vt:lpstr>
      <vt:lpstr>슬라이드 35</vt:lpstr>
      <vt:lpstr>슬라이드 36</vt:lpstr>
      <vt:lpstr>슬라이드 37</vt:lpstr>
      <vt:lpstr>슬라이드 38</vt:lpstr>
      <vt:lpstr>슬라이드 39</vt:lpstr>
      <vt:lpstr>슬라이드 40</vt:lpstr>
      <vt:lpstr>슬라이드 41</vt:lpstr>
      <vt:lpstr>슬라이드 42</vt:lpstr>
      <vt:lpstr>슬라이드 43</vt:lpstr>
      <vt:lpstr>슬라이드 44</vt:lpstr>
      <vt:lpstr>슬라이드 45</vt:lpstr>
      <vt:lpstr>슬라이드 46</vt:lpstr>
      <vt:lpstr>슬라이드 47</vt:lpstr>
      <vt:lpstr>슬라이드 48</vt:lpstr>
      <vt:lpstr>슬라이드 49</vt:lpstr>
      <vt:lpstr>슬라이드 50</vt:lpstr>
      <vt:lpstr>슬라이드 51</vt:lpstr>
      <vt:lpstr>슬라이드 52</vt:lpstr>
      <vt:lpstr>슬라이드 53</vt:lpstr>
      <vt:lpstr>슬라이드 54</vt:lpstr>
      <vt:lpstr>슬라이드 55</vt:lpstr>
      <vt:lpstr>슬라이드 56</vt:lpstr>
      <vt:lpstr>슬라이드 57</vt:lpstr>
      <vt:lpstr>슬라이드 58</vt:lpstr>
      <vt:lpstr>슬라이드 59</vt:lpstr>
      <vt:lpstr>슬라이드 60</vt:lpstr>
      <vt:lpstr>슬라이드 61</vt:lpstr>
      <vt:lpstr>슬라이드 62</vt:lpstr>
      <vt:lpstr>슬라이드 63</vt:lpstr>
      <vt:lpstr>슬라이드 64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204</cp:revision>
  <dcterms:created xsi:type="dcterms:W3CDTF">2013-09-27T03:15:15Z</dcterms:created>
  <dcterms:modified xsi:type="dcterms:W3CDTF">2014-07-22T22:16:12Z</dcterms:modified>
</cp:coreProperties>
</file>