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65" r:id="rId4"/>
    <p:sldId id="270" r:id="rId5"/>
    <p:sldId id="260" r:id="rId6"/>
    <p:sldId id="262" r:id="rId7"/>
    <p:sldId id="263" r:id="rId8"/>
    <p:sldId id="266" r:id="rId9"/>
  </p:sldIdLst>
  <p:sldSz cx="9144000" cy="6858000" type="screen4x3"/>
  <p:notesSz cx="6797675" cy="9926638"/>
  <p:embeddedFontLst>
    <p:embeddedFont>
      <p:font typeface="나눔바른펜" panose="020B0503000000000000" pitchFamily="50" charset="-127"/>
      <p:regular r:id="rId11"/>
      <p:bold r:id="rId12"/>
    </p:embeddedFont>
    <p:embeddedFont>
      <p:font typeface="나눔손글씨 펜" panose="03040600000000000000" pitchFamily="66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나눔바른고딕 UltraLight" panose="020B0603020101020101" pitchFamily="50" charset="-127"/>
      <p:regular r:id="rId16"/>
    </p:embeddedFont>
    <p:embeddedFont>
      <p:font typeface="나눔고딕" panose="020D0604000000000000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2" autoAdjust="0"/>
    <p:restoredTop sz="94660"/>
  </p:normalViewPr>
  <p:slideViewPr>
    <p:cSldViewPr>
      <p:cViewPr>
        <p:scale>
          <a:sx n="100" d="100"/>
          <a:sy n="100" d="100"/>
        </p:scale>
        <p:origin x="-54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2015-04-06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75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2015-04-06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2015-04-06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angeul.naver.com/font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hangeul.naver.com/font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hangeul.naver.com/fo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9150" y="479715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작성자</a:t>
            </a:r>
            <a:r>
              <a:rPr lang="en-US" altLang="ko-KR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   </a:t>
            </a:r>
            <a:r>
              <a:rPr lang="ko-KR" altLang="en-US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권석</a:t>
            </a:r>
            <a:r>
              <a:rPr lang="ko-KR" altLang="en-US" spc="-20" dirty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제</a:t>
            </a:r>
            <a:endParaRPr lang="en-US" altLang="ko-KR" spc="-20" dirty="0" smtClean="0">
              <a:solidFill>
                <a:schemeClr val="bg1"/>
              </a:solidFill>
              <a:latin typeface="나눔바른고딕 UltraLight" pitchFamily="50" charset="-127"/>
              <a:ea typeface="나눔바른고딕 UltraLight" pitchFamily="50" charset="-127"/>
            </a:endParaRPr>
          </a:p>
          <a:p>
            <a:r>
              <a:rPr lang="ko-KR" altLang="en-US" b="1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소속팀   </a:t>
            </a:r>
            <a:r>
              <a:rPr lang="ko-KR" altLang="en-US" spc="-20" dirty="0" err="1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장애학생지원</a:t>
            </a:r>
            <a:r>
              <a:rPr lang="ko-KR" altLang="en-US" spc="-20" dirty="0" err="1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팀</a:t>
            </a:r>
            <a:endParaRPr lang="en-US" altLang="ko-KR" spc="-20" dirty="0" smtClean="0">
              <a:solidFill>
                <a:schemeClr val="bg1"/>
              </a:solidFill>
              <a:latin typeface="나눔바른고딕 UltraLight" pitchFamily="50" charset="-127"/>
              <a:ea typeface="나눔바른고딕 UltraLight" pitchFamily="50" charset="-127"/>
            </a:endParaRPr>
          </a:p>
          <a:p>
            <a:r>
              <a:rPr lang="ko-KR" altLang="en-US" b="1" spc="-20" dirty="0" err="1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작성년월일</a:t>
            </a:r>
            <a:r>
              <a:rPr lang="en-US" altLang="ko-KR" b="1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   </a:t>
            </a:r>
            <a:r>
              <a:rPr lang="en-US" altLang="ko-KR" spc="-20" dirty="0" smtClean="0">
                <a:solidFill>
                  <a:schemeClr val="bg1"/>
                </a:solidFill>
                <a:latin typeface="나눔바른고딕 UltraLight" pitchFamily="50" charset="-127"/>
                <a:ea typeface="나눔바른고딕 UltraLight" pitchFamily="50" charset="-127"/>
              </a:rPr>
              <a:t>2015.3</a:t>
            </a:r>
            <a:endParaRPr lang="ko-KR" altLang="en-US" spc="-20" dirty="0" smtClean="0">
              <a:solidFill>
                <a:schemeClr val="bg1"/>
              </a:solidFill>
              <a:latin typeface="나눔바른고딕 UltraLight" pitchFamily="50" charset="-127"/>
              <a:ea typeface="나눔바른고딕 UltraLight" pitchFamily="50" charset="-127"/>
            </a:endParaRPr>
          </a:p>
          <a:p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“</a:t>
            </a:r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너와 나의 아름다운 동행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”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4968552" cy="85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2015</a:t>
            </a:r>
            <a:r>
              <a:rPr lang="ko-KR" altLang="en-US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년 제 </a:t>
            </a:r>
            <a:r>
              <a:rPr lang="en-US" altLang="ko-KR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35</a:t>
            </a:r>
            <a:r>
              <a:rPr lang="ko-KR" altLang="en-US" sz="2200" b="0" spc="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회 장애인의 날 기념 </a:t>
            </a:r>
            <a:r>
              <a:rPr lang="ko-KR" altLang="en-US" sz="2200" b="0" spc="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나눔행사</a:t>
            </a:r>
            <a:endParaRPr lang="en-US" altLang="ko-KR" sz="2200" b="0" spc="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495671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36068" y="548680"/>
            <a:ext cx="74168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200" b="0" spc="0" dirty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1</a:t>
            </a:r>
            <a:r>
              <a:rPr lang="en-US" altLang="ko-KR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행사목적</a:t>
            </a: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제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35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회 장애인의 날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매년 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4.20)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에 즈음하여 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2015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학년도 장애인의 날 기념 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“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너와 </a:t>
            </a:r>
            <a:r>
              <a:rPr lang="ko-KR" altLang="en-US" sz="1900" b="0" spc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나의아름다운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 동행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” DU-</a:t>
            </a:r>
            <a:r>
              <a:rPr lang="ko-KR" altLang="en-US" sz="1900" b="0" spc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사랑나눔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 행사를 진행함으로써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비장애인들에게 장애인에 대한 이해와 사회적 관심증대와 더불어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900" b="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기부캠페인을 진행하여 행사일정에서 발생하는 모든 수익금을 어린이 재단 초록우산에 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기부하여</a:t>
            </a:r>
            <a:r>
              <a:rPr lang="en-US" altLang="ko-KR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9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펜" pitchFamily="50" charset="-127"/>
                <a:ea typeface="나눔바른펜" pitchFamily="50" charset="-127"/>
              </a:rPr>
              <a:t>장애인과 비장애인이 더불어 사는 사회를 지향하고 장애인들 또한 사회적 약자들에게 도움을 줄 수 있다는 긍지와 자부심을 고취시키고자 함</a:t>
            </a:r>
            <a:endParaRPr lang="en-US" altLang="ko-KR" sz="1900" b="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068" y="2849668"/>
            <a:ext cx="7136221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ko-KR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행사개요</a:t>
            </a: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행 사 명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2015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35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회 장애인의 날 기념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“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너와 나의 아름다운 동행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일      시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2015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4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월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8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일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수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 ~ 4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월 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9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일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목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다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      소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대구대학교 경산캠퍼스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라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주      최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</a:t>
            </a:r>
            <a:endParaRPr lang="en-US" altLang="ko-KR" sz="1800" b="0" spc="0" dirty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마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주      관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장애학생지원센터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아름다운 동행 추진 위원회</a:t>
            </a:r>
            <a:endParaRPr lang="en-US" altLang="ko-KR" sz="1800" b="0" spc="0" dirty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바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참여기관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대구사이버대학교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㈜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포스코휴먼스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자원봉사센터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                 </a:t>
            </a: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점자도서관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재활과학원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K-PACE</a:t>
            </a: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센터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중앙박물관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총학생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회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총대의원회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동아리연합회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장애대학생 동아리연합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특수교육학생연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합회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사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후     </a:t>
            </a: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원 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㈜</a:t>
            </a:r>
            <a:r>
              <a:rPr lang="ko-KR" altLang="en-US" sz="1800" b="0" spc="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포스코휴먼스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대구사이버대학교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한국 신체장애 복지회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               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 1%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나눔운동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㈜성산기업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아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협조부서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홍보비서실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총무팀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학생행복지원처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학생지원팀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학생민원팀</a:t>
            </a:r>
            <a:r>
              <a:rPr lang="en-US" altLang="ko-KR" sz="19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</a:t>
            </a:r>
            <a:r>
              <a:rPr lang="en-US" altLang="ko-KR" sz="1900" b="0" spc="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537857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77" y="3473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0585" y="729571"/>
            <a:ext cx="7499845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SzPct val="80000"/>
            </a:pPr>
            <a:r>
              <a:rPr lang="en-US" altLang="ko-KR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3. </a:t>
            </a:r>
            <a:r>
              <a:rPr lang="ko-KR" altLang="en-US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행사내용</a:t>
            </a: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ko-KR" altLang="en-US" sz="1500" b="0" spc="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r>
              <a:rPr lang="ko-KR" altLang="en-US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가</a:t>
            </a:r>
            <a:r>
              <a:rPr lang="en-US" altLang="ko-KR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DU-</a:t>
            </a:r>
            <a:r>
              <a:rPr lang="ko-KR" altLang="en-US" sz="1500" b="0" u="sng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사랑나눔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먹거리촌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운영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나눔포차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카페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나눔카페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기념식 기부 홍보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사랑나눔</a:t>
            </a:r>
            <a:r>
              <a:rPr lang="ko-KR" altLang="en-US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화분판매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        (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행사 종료 후 어린이재단 초록우산 기부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</a:t>
            </a:r>
            <a:r>
              <a:rPr lang="en-US" altLang="ko-KR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장애인권 및 인식 개선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*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특강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1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강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“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장애의 개념과 장애에 대한 새로운 인식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”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사회복지학과 조한진 교수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2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강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“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</a:t>
            </a:r>
            <a:r>
              <a:rPr lang="ko-KR" altLang="en-US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애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와 장애인권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”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장애물 없는 생활시민연대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배융호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사무총장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명예 서울시 부시장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      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*DU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레알장애체험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대상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경산중앙유치원 아동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100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명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키즈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하버드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어린이집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30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명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지역민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</a:t>
            </a:r>
            <a:r>
              <a:rPr lang="ko-KR" altLang="en-US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다</a:t>
            </a:r>
            <a:r>
              <a:rPr lang="en-US" altLang="ko-KR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DU</a:t>
            </a:r>
            <a:r>
              <a:rPr lang="ko-KR" altLang="en-US" sz="1500" b="0" u="sng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아름다운 동행 캠퍼스 </a:t>
            </a:r>
            <a:r>
              <a:rPr lang="ko-KR" altLang="en-US" sz="1500" b="0" u="sng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트레킹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: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교수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교직원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장애학생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비장애학생이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함께하는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트레킹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pPr>
              <a:lnSpc>
                <a:spcPts val="2000"/>
              </a:lnSpc>
              <a:buSzPct val="80000"/>
            </a:pP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라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 스포츠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보치아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휠체어 탁구</a:t>
            </a: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체험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</a:p>
          <a:p>
            <a:pPr>
              <a:lnSpc>
                <a:spcPts val="2000"/>
              </a:lnSpc>
              <a:buSzPct val="80000"/>
            </a:pP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마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문화행사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연극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학생자치회 자체행사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외부기관 참여행사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동아리 축하공연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pPr>
              <a:lnSpc>
                <a:spcPts val="2000"/>
              </a:lnSpc>
              <a:buSzPct val="80000"/>
            </a:pP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바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기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념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식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기념사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축사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모범 장애학생 및 유공자 총장 </a:t>
            </a:r>
            <a:r>
              <a:rPr lang="ko-KR" altLang="en-US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표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창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기증품 전달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장학금 전달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동아리 축하공연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</a:p>
          <a:p>
            <a:pPr>
              <a:lnSpc>
                <a:spcPts val="2000"/>
              </a:lnSpc>
              <a:buSzPct val="80000"/>
            </a:pP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부대행사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DU </a:t>
            </a:r>
            <a:r>
              <a:rPr lang="ko-KR" altLang="en-US" sz="1500" b="0" spc="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나눔가게</a:t>
            </a: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-PUM(</a:t>
            </a:r>
            <a:r>
              <a:rPr lang="ko-KR" altLang="en-US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자선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바자회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 인권관련 사진전시회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보조기구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/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학습보조기구 전시회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            </a:t>
            </a: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수화체험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점자스티커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/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점자 명함 만들기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피퍼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게임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지체장애인 스포츠 체험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십이지신 띠 부채 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15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               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만들기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왕과 왕비 복식체험</a:t>
            </a:r>
            <a:r>
              <a:rPr lang="en-US" altLang="ko-KR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폼 </a:t>
            </a:r>
            <a:r>
              <a:rPr lang="ko-KR" altLang="en-US" sz="15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클레이</a:t>
            </a:r>
            <a:r>
              <a:rPr lang="ko-KR" altLang="en-US" sz="15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탈 만들기</a:t>
            </a:r>
            <a:endParaRPr lang="en-US" altLang="ko-KR" sz="15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563320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7690" y="2818576"/>
            <a:ext cx="7499845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SzPct val="80000"/>
            </a:pPr>
            <a:r>
              <a:rPr lang="en-US" altLang="ko-KR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5. </a:t>
            </a:r>
            <a:r>
              <a:rPr lang="ko-KR" altLang="en-US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사업예산 </a:t>
            </a: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</a:pPr>
            <a:endParaRPr lang="en-US" altLang="ko-KR" sz="3200" b="0" spc="0" dirty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en-US" altLang="ko-KR" sz="1800" b="0" spc="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-</a:t>
            </a:r>
            <a:r>
              <a:rPr lang="ko-KR" altLang="en-US" sz="1800" b="0" spc="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금일천구백칠십만원정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(\19,700,000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원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) &amp; </a:t>
            </a:r>
            <a:r>
              <a:rPr lang="ko-KR" altLang="en-US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장애학</a:t>
            </a:r>
            <a:r>
              <a:rPr lang="ko-KR" altLang="en-US" sz="1800" b="0" spc="0" dirty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생</a:t>
            </a:r>
            <a:r>
              <a:rPr lang="ko-KR" altLang="en-US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 발전기금</a:t>
            </a:r>
            <a:r>
              <a:rPr lang="en-US" altLang="ko-KR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㈜</a:t>
            </a:r>
            <a:r>
              <a:rPr lang="ko-KR" altLang="en-US" sz="1800" b="0" spc="0" dirty="0" err="1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포스코휴먼스</a:t>
            </a:r>
            <a:r>
              <a:rPr lang="en-US" altLang="ko-KR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, 1&amp;</a:t>
            </a:r>
            <a:r>
              <a:rPr lang="ko-KR" altLang="en-US" sz="1800" b="0" spc="0" dirty="0" err="1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나눔운동</a:t>
            </a:r>
            <a:r>
              <a:rPr lang="en-US" altLang="ko-KR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자원봉사센터</a:t>
            </a:r>
            <a:r>
              <a:rPr lang="en-US" altLang="ko-KR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err="1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학생지원팀</a:t>
            </a:r>
            <a:r>
              <a:rPr lang="en-US" altLang="ko-KR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rgbClr val="FF0000"/>
                </a:solidFill>
                <a:latin typeface="나눔바른펜" pitchFamily="50" charset="-127"/>
                <a:ea typeface="나눔바른펜" pitchFamily="50" charset="-127"/>
              </a:rPr>
              <a:t>장애학생지원센터</a:t>
            </a:r>
            <a:endParaRPr lang="en-US" altLang="ko-KR" sz="1800" b="0" spc="0" dirty="0" smtClean="0">
              <a:solidFill>
                <a:srgbClr val="FF0000"/>
              </a:solidFill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743" y="4090894"/>
            <a:ext cx="7499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SzPct val="80000"/>
            </a:pP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</a:pPr>
            <a:r>
              <a:rPr lang="en-US" altLang="ko-KR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6. </a:t>
            </a:r>
            <a:r>
              <a:rPr lang="ko-KR" altLang="en-US" sz="3200" b="0" spc="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기대효과</a:t>
            </a: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ts val="2000"/>
              </a:lnSpc>
              <a:buSzPct val="80000"/>
            </a:pPr>
            <a:endParaRPr lang="en-US" altLang="ko-KR" sz="3200" b="0" spc="0" dirty="0" smtClean="0">
              <a:solidFill>
                <a:srgbClr val="00B0F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가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대구대학교 구성원인 교수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직원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학생들의 장애인식개선과 모든 구성원의 장애                       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인 인권에 대한 성찰과 개선의 성과와 더불어 지역사회에 장애인에 대한 긍정적 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 사고의 장 마련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나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장애인에 대한 이해와 관심증대 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=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 인권 및 인식개선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ko-KR" altLang="en-US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다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장애인과 비장애인의 조화 및 배려 </a:t>
            </a:r>
            <a:r>
              <a:rPr lang="en-US" altLang="ko-KR" sz="1800" b="0" spc="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=</a:t>
            </a:r>
            <a:r>
              <a:rPr lang="en-US" altLang="ko-KR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1800" b="0" spc="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통합교육 모델 제시</a:t>
            </a:r>
            <a:endParaRPr lang="en-US" altLang="ko-KR" sz="1800" b="0" spc="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549181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07691" y="908720"/>
            <a:ext cx="6716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200" dirty="0">
                <a:solidFill>
                  <a:srgbClr val="00B0F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4. </a:t>
            </a:r>
            <a:r>
              <a:rPr lang="ko-KR" altLang="en-US" sz="3200" dirty="0">
                <a:solidFill>
                  <a:srgbClr val="00B0F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외부인사 초청</a:t>
            </a:r>
            <a:endParaRPr lang="en-US" altLang="ko-KR" sz="3200" dirty="0">
              <a:solidFill>
                <a:srgbClr val="00B0F0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fontAlgn="base"/>
            <a:r>
              <a:rPr lang="en-US" altLang="ko-KR" sz="2000" dirty="0">
                <a:solidFill>
                  <a:srgbClr val="00B0F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가</a:t>
            </a:r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교육관계자 </a:t>
            </a:r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학교법인 영광학원 이사</a:t>
            </a:r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대구대학교 관계자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대구사이버대학교 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   </a:t>
            </a:r>
            <a:endParaRPr lang="en-US" altLang="ko-KR" dirty="0" smtClean="0">
              <a:latin typeface="나눔바른펜" pitchFamily="50" charset="-127"/>
              <a:ea typeface="나눔바른펜" pitchFamily="50" charset="-127"/>
            </a:endParaRPr>
          </a:p>
          <a:p>
            <a:pPr fontAlgn="base"/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                       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관계자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부속학교 관계자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등</a:t>
            </a:r>
            <a:endParaRPr lang="en-US" altLang="ko-KR" dirty="0">
              <a:latin typeface="나눔바른펜" pitchFamily="50" charset="-127"/>
              <a:ea typeface="나눔바른펜" pitchFamily="50" charset="-127"/>
            </a:endParaRPr>
          </a:p>
          <a:p>
            <a:pPr fontAlgn="base"/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나</a:t>
            </a:r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관련  단체 </a:t>
            </a:r>
            <a:r>
              <a:rPr lang="en-US" altLang="ko-KR" dirty="0"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㈜</a:t>
            </a:r>
            <a:r>
              <a:rPr lang="ko-KR" altLang="en-US" dirty="0" err="1">
                <a:latin typeface="나눔바른펜" pitchFamily="50" charset="-127"/>
                <a:ea typeface="나눔바른펜" pitchFamily="50" charset="-127"/>
              </a:rPr>
              <a:t>포스코휴먼스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후원 </a:t>
            </a:r>
            <a:r>
              <a:rPr lang="ko-KR" altLang="en-US" dirty="0">
                <a:latin typeface="나눔바른펜" pitchFamily="50" charset="-127"/>
                <a:ea typeface="나눔바른펜" pitchFamily="50" charset="-127"/>
              </a:rPr>
              <a:t>기관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관계자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학부모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지역민 등</a:t>
            </a:r>
            <a:endParaRPr lang="en-US" altLang="ko-KR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37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hn\바탕 화면\메모장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75"/>
            <a:ext cx="9144000" cy="6858000"/>
          </a:xfrm>
          <a:prstGeom prst="rect">
            <a:avLst/>
          </a:prstGeom>
          <a:noFill/>
        </p:spPr>
      </p:pic>
      <p:cxnSp>
        <p:nvCxnSpPr>
          <p:cNvPr id="18" name="직선 연결선 17"/>
          <p:cNvCxnSpPr/>
          <p:nvPr/>
        </p:nvCxnSpPr>
        <p:spPr>
          <a:xfrm flipV="1">
            <a:off x="2411760" y="3040386"/>
            <a:ext cx="936104" cy="36700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411760" y="3794585"/>
            <a:ext cx="122413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4139952" y="2320305"/>
            <a:ext cx="1080120" cy="36004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59634" y="83671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7. </a:t>
            </a:r>
            <a:r>
              <a:rPr lang="ko-KR" altLang="en-US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아름다운 동행 조직위원회</a:t>
            </a:r>
            <a:endParaRPr lang="en-US" altLang="ko-KR" sz="32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2339752" y="4120505"/>
            <a:ext cx="1008112" cy="57606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포스트잇_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3279964"/>
            <a:ext cx="1647825" cy="108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직선 연결선 69"/>
          <p:cNvCxnSpPr/>
          <p:nvPr/>
        </p:nvCxnSpPr>
        <p:spPr>
          <a:xfrm>
            <a:off x="4139952" y="2824361"/>
            <a:ext cx="1224136" cy="21602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5796136" y="3321197"/>
            <a:ext cx="986800" cy="369022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4258649" y="4374345"/>
            <a:ext cx="801045" cy="223837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>
            <a:endCxn id="3" idx="1"/>
          </p:cNvCxnSpPr>
          <p:nvPr/>
        </p:nvCxnSpPr>
        <p:spPr>
          <a:xfrm>
            <a:off x="4358265" y="5131527"/>
            <a:ext cx="756466" cy="23853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 flipV="1">
            <a:off x="5868144" y="2176289"/>
            <a:ext cx="936104" cy="86409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V="1">
            <a:off x="5802960" y="2752353"/>
            <a:ext cx="1001288" cy="432048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5796136" y="3283705"/>
            <a:ext cx="1008112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5868144" y="4365814"/>
            <a:ext cx="942928" cy="4272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5983421" y="4408537"/>
            <a:ext cx="827651" cy="576064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5983421" y="4408537"/>
            <a:ext cx="827651" cy="110741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5740" y="2390512"/>
            <a:ext cx="11525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72433" y="3459387"/>
            <a:ext cx="11525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포스트잇_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75856" y="4484034"/>
            <a:ext cx="11525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275856" y="2339735"/>
            <a:ext cx="982793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장애학생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지원센터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432" y="3550503"/>
            <a:ext cx="106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홍보비서실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0918" y="4591878"/>
            <a:ext cx="108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학생행복지원</a:t>
            </a:r>
            <a:r>
              <a:rPr lang="ko-KR" altLang="en-US" sz="1600" spc="-20" dirty="0" err="1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처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7" name="그림 26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99218" y="2185409"/>
            <a:ext cx="1165848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977989" y="2131829"/>
            <a:ext cx="116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장애학생지원</a:t>
            </a:r>
            <a:r>
              <a:rPr lang="ko-KR" altLang="en-US" sz="1600" spc="-20" dirty="0" err="1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팀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9" name="그림 28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23021" y="2799779"/>
            <a:ext cx="1028700" cy="89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000628" y="2771512"/>
            <a:ext cx="982793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장애학생 동아리연합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 OTF" pitchFamily="66" charset="-127"/>
              <a:ea typeface="나눔손글씨 펜 OTF" pitchFamily="66" charset="-127"/>
            </a:endParaRPr>
          </a:p>
        </p:txBody>
      </p:sp>
      <p:pic>
        <p:nvPicPr>
          <p:cNvPr id="37" name="그림 36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4" y="3481452"/>
            <a:ext cx="1647825" cy="4571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00157" y="3459387"/>
            <a:ext cx="15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렛츠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장애인인권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)</a:t>
            </a:r>
          </a:p>
        </p:txBody>
      </p:sp>
      <p:pic>
        <p:nvPicPr>
          <p:cNvPr id="39" name="그림 38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59780" y="4150507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4909568" y="4086731"/>
            <a:ext cx="1285884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학생지원팀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1" name="그림 40" descr="포스트잇_0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59695" y="4673604"/>
            <a:ext cx="10287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그림 15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4" y="1994911"/>
            <a:ext cx="16478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6643703" y="1950740"/>
            <a:ext cx="141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푸른샘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시각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)</a:t>
            </a:r>
          </a:p>
        </p:txBody>
      </p:sp>
      <p:pic>
        <p:nvPicPr>
          <p:cNvPr id="25" name="그림 24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7015" y="2494977"/>
            <a:ext cx="1647825" cy="4571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33702" y="245080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손누리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(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청각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 OTF" pitchFamily="66" charset="-127"/>
                <a:ea typeface="나눔손글씨 펜 OTF" pitchFamily="66" charset="-127"/>
              </a:rPr>
              <a:t>)</a:t>
            </a:r>
          </a:p>
        </p:txBody>
      </p:sp>
      <p:pic>
        <p:nvPicPr>
          <p:cNvPr id="31" name="그림 30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4" y="3009331"/>
            <a:ext cx="1647825" cy="4571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72264" y="2965160"/>
            <a:ext cx="15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비보호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지체</a:t>
            </a:r>
            <a:r>
              <a:rPr lang="en-US" altLang="ko-KR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)</a:t>
            </a:r>
            <a:endParaRPr lang="en-US" altLang="ko-KR" sz="1600" spc="-2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3" name="그림 42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16726" y="4223777"/>
            <a:ext cx="1647825" cy="4571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88165" y="4179606"/>
            <a:ext cx="1414448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총학생</a:t>
            </a:r>
            <a:r>
              <a:rPr lang="ko-KR" altLang="en-US" sz="1600" spc="-2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회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45" name="그림 44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09805" y="4738615"/>
            <a:ext cx="1647825" cy="457199"/>
          </a:xfrm>
          <a:prstGeom prst="rect">
            <a:avLst/>
          </a:prstGeom>
        </p:spPr>
      </p:pic>
      <p:pic>
        <p:nvPicPr>
          <p:cNvPr id="54" name="그림 53" descr="포스트잇_0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19901" y="5295347"/>
            <a:ext cx="1647825" cy="45719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686588" y="5251176"/>
            <a:ext cx="1428760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동아리 연합회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3396" y="3407390"/>
            <a:ext cx="98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아름다운 동행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추</a:t>
            </a:r>
            <a:r>
              <a:rPr lang="ko-KR" altLang="en-US" sz="1600" spc="-2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진</a:t>
            </a:r>
            <a:r>
              <a:rPr lang="ko-KR" altLang="en-US" sz="1600" spc="-2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위원회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1114" y="4598182"/>
            <a:ext cx="982793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20" dirty="0" err="1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학생민원</a:t>
            </a:r>
            <a:r>
              <a:rPr lang="ko-KR" altLang="en-US" sz="1600" spc="-20" dirty="0" err="1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팀</a:t>
            </a:r>
            <a:endParaRPr lang="en-US" altLang="ko-KR" sz="1600" spc="-20" dirty="0" smtClean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62" name="그림 61" descr="포스트잇_05.png" title="자원봉사센터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67792" y="5195814"/>
            <a:ext cx="10287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14731" y="5216169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나눔손글씨 펜" pitchFamily="66" charset="-127"/>
                <a:ea typeface="나눔손글씨 펜" pitchFamily="66" charset="-127"/>
              </a:rPr>
              <a:t>자원봉사센터</a:t>
            </a:r>
            <a:endParaRPr lang="ko-KR" altLang="en-US" sz="14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64" name="직선 연결선 63"/>
          <p:cNvCxnSpPr>
            <a:endCxn id="41" idx="1"/>
          </p:cNvCxnSpPr>
          <p:nvPr/>
        </p:nvCxnSpPr>
        <p:spPr>
          <a:xfrm flipV="1">
            <a:off x="4358265" y="4897442"/>
            <a:ext cx="701430" cy="49419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77321" y="4762195"/>
            <a:ext cx="146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손글씨 펜" pitchFamily="66" charset="-127"/>
                <a:ea typeface="나눔손글씨 펜" pitchFamily="66" charset="-127"/>
              </a:rPr>
              <a:t>총대의원회</a:t>
            </a:r>
            <a:endParaRPr lang="ko-KR" altLang="en-US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8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8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0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24" y="6558706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Documents and Settings\nhn\바탕 화면\메모장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506041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8. </a:t>
            </a:r>
            <a:r>
              <a:rPr lang="ko-KR" altLang="en-US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프로그램</a:t>
            </a:r>
            <a:endParaRPr lang="en-US" altLang="ko-KR" sz="32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 rot="5400000">
            <a:off x="3385964" y="3717032"/>
            <a:ext cx="2304256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347864" y="3760465"/>
            <a:ext cx="273630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포스트잇_1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48112" y="3141005"/>
            <a:ext cx="1247775" cy="1238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0780" y="3203451"/>
            <a:ext cx="98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너와 나의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아름다운 동행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2123728" y="2852936"/>
            <a:ext cx="1152128" cy="936104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2195736" y="3789040"/>
            <a:ext cx="1080120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rot="5400000">
            <a:off x="5990444" y="2874652"/>
            <a:ext cx="907529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rot="16200000" flipV="1">
            <a:off x="5997874" y="3774754"/>
            <a:ext cx="892671" cy="86409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14184" y="4295825"/>
            <a:ext cx="713953" cy="7139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73494" y="4361329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나눔 화분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5" name="그림 24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07915" y="2489498"/>
            <a:ext cx="713953" cy="7139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38722" y="2550011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나눔포</a:t>
            </a:r>
            <a:r>
              <a:rPr lang="ko-KR" altLang="en-US" spc="-20" dirty="0" err="1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차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9" name="그림 28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3754" y="4305350"/>
            <a:ext cx="713953" cy="7139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73064" y="4379255"/>
            <a:ext cx="98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전시행사</a:t>
            </a:r>
            <a:endParaRPr lang="en-US" altLang="ko-KR" sz="16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6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체험행</a:t>
            </a:r>
            <a:r>
              <a:rPr lang="ko-KR" altLang="en-US" sz="1600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사</a:t>
            </a:r>
            <a:endParaRPr lang="en-US" altLang="ko-KR" sz="16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1" name="그림 30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7485" y="2499023"/>
            <a:ext cx="713953" cy="7139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38292" y="2559536"/>
            <a:ext cx="98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연극</a:t>
            </a:r>
            <a:endParaRPr lang="en-US" altLang="ko-KR" sz="14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4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동아리 공연</a:t>
            </a:r>
            <a:endParaRPr lang="en-US" altLang="ko-KR" sz="14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3707904" y="2060848"/>
            <a:ext cx="792088" cy="50405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rot="10800000" flipV="1">
            <a:off x="4572000" y="2060848"/>
            <a:ext cx="792088" cy="504056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V="1">
            <a:off x="3707904" y="5013175"/>
            <a:ext cx="792088" cy="576065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10800000">
            <a:off x="4572000" y="5013177"/>
            <a:ext cx="792088" cy="576064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포스트잇_1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30427" y="4598293"/>
            <a:ext cx="800100" cy="800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08595" y="4665360"/>
            <a:ext cx="98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장애인식개선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3" name="그림 32" descr="포스트잇_1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73041" y="5225802"/>
            <a:ext cx="713953" cy="71395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38620" y="5290390"/>
            <a:ext cx="98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인식개선</a:t>
            </a:r>
            <a:endParaRPr lang="en-US" altLang="ko-KR" sz="16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600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특</a:t>
            </a:r>
            <a:r>
              <a:rPr lang="ko-KR" altLang="en-US" sz="16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강</a:t>
            </a:r>
            <a:endParaRPr lang="en-US" altLang="ko-KR" sz="16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5" name="그림 34" descr="포스트잇_13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92061" y="5235327"/>
            <a:ext cx="713953" cy="7139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22868" y="5295840"/>
            <a:ext cx="98279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7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장애체</a:t>
            </a:r>
            <a:r>
              <a:rPr lang="ko-KR" altLang="en-US" sz="1700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험</a:t>
            </a:r>
            <a:endParaRPr lang="en-US" altLang="ko-KR" sz="17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9" name="그림 18" descr="포스트잇_13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135760" y="2169071"/>
            <a:ext cx="800100" cy="800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9369" y="2269619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기념행사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7" name="그림 36" descr="포스트잇_1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73041" y="1769418"/>
            <a:ext cx="713953" cy="7139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22898" y="1829931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기념</a:t>
            </a:r>
            <a:r>
              <a:rPr lang="ko-KR" altLang="en-US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식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9" name="그림 38" descr="포스트잇_1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92061" y="1759893"/>
            <a:ext cx="713953" cy="713953"/>
          </a:xfrm>
          <a:prstGeom prst="rect">
            <a:avLst/>
          </a:prstGeom>
        </p:spPr>
      </p:pic>
      <p:cxnSp>
        <p:nvCxnSpPr>
          <p:cNvPr id="71" name="직선 연결선 70"/>
          <p:cNvCxnSpPr/>
          <p:nvPr/>
        </p:nvCxnSpPr>
        <p:spPr>
          <a:xfrm>
            <a:off x="2123728" y="3760465"/>
            <a:ext cx="936104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22868" y="1820406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공</a:t>
            </a:r>
            <a:r>
              <a:rPr lang="ko-KR" altLang="en-US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연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1" name="그림 20" descr="포스트잇_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25799" y="3403154"/>
            <a:ext cx="713953" cy="713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1378" y="3463667"/>
            <a:ext cx="982793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나눔카</a:t>
            </a:r>
            <a:r>
              <a:rPr lang="ko-KR" altLang="en-US" spc="-20" dirty="0" err="1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페</a:t>
            </a:r>
            <a:endParaRPr lang="en-US" altLang="ko-KR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3" name="그림 12" descr="포스트잇_1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824758" y="3368055"/>
            <a:ext cx="800100" cy="8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8367" y="3468603"/>
            <a:ext cx="98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DU</a:t>
            </a:r>
            <a:r>
              <a:rPr lang="ko-KR" altLang="en-US" sz="1600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600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사랑나눔</a:t>
            </a:r>
            <a:endParaRPr lang="en-US" altLang="ko-KR" sz="16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6137126" y="3760465"/>
            <a:ext cx="936104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포스트잇_13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532487" y="3364632"/>
            <a:ext cx="800100" cy="800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6096" y="3465180"/>
            <a:ext cx="9827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문화행</a:t>
            </a:r>
            <a:r>
              <a:rPr lang="ko-KR" altLang="en-US" sz="2000" spc="-2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사</a:t>
            </a:r>
            <a:endParaRPr lang="en-US" altLang="ko-KR" sz="20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7" name="그림 26" descr="포스트잇_1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8950" y="3412679"/>
            <a:ext cx="713953" cy="7139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69757" y="3473192"/>
            <a:ext cx="98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2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트레킹</a:t>
            </a:r>
            <a:endParaRPr lang="en-US" altLang="ko-KR" sz="1400" spc="-2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1400" spc="-2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스포츠 체험</a:t>
            </a:r>
            <a:endParaRPr lang="en-US" altLang="ko-KR" sz="1400" spc="-2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1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1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563320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hn\바탕 화면\메모장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84358" y="260648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200" b="0" spc="0" dirty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9</a:t>
            </a:r>
            <a:r>
              <a:rPr lang="en-US" altLang="ko-KR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3200" b="0" spc="0" dirty="0" smtClean="0">
                <a:solidFill>
                  <a:srgbClr val="346D94"/>
                </a:solidFill>
                <a:latin typeface="나눔손글씨 펜" pitchFamily="66" charset="-127"/>
                <a:ea typeface="나눔손글씨 펜" pitchFamily="66" charset="-127"/>
              </a:rPr>
              <a:t>행사 세부 프로그램</a:t>
            </a:r>
            <a:endParaRPr lang="en-US" altLang="ko-KR" sz="3200" b="0" spc="0" dirty="0">
              <a:solidFill>
                <a:srgbClr val="346D94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45924"/>
              </p:ext>
            </p:extLst>
          </p:nvPr>
        </p:nvGraphicFramePr>
        <p:xfrm>
          <a:off x="845103" y="1043724"/>
          <a:ext cx="7348611" cy="5272150"/>
        </p:xfrm>
        <a:graphic>
          <a:graphicData uri="http://schemas.openxmlformats.org/drawingml/2006/table">
            <a:tbl>
              <a:tblPr/>
              <a:tblGrid>
                <a:gridCol w="999687"/>
                <a:gridCol w="1008462"/>
                <a:gridCol w="2458245"/>
                <a:gridCol w="815266"/>
                <a:gridCol w="2066951"/>
              </a:tblGrid>
              <a:tr h="273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 </a:t>
                      </a:r>
                      <a:r>
                        <a:rPr lang="ko-KR" altLang="en-US" sz="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 </a:t>
                      </a:r>
                      <a:r>
                        <a:rPr lang="ko-KR" altLang="en-US" sz="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시</a:t>
                      </a:r>
                      <a:r>
                        <a:rPr lang="en-US" altLang="ko-KR" sz="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 소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내 용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담당부서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비 고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481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 인권 및 인식 개선 교육특강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4/8(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)14:00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본관 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L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층 강당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대구대 교수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직원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학생 인식 및 인권 개선교육 특강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강 “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장애의 개념과 장애에 대한 새로운 인식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”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강 “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장애와 장애인권” 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지원센터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대구대학교 사회복지학과 조한진 교수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장애물 없는 생활시민연대 </a:t>
                      </a:r>
                      <a:r>
                        <a:rPr lang="ko-KR" altLang="en-US" sz="800" kern="0" spc="0" dirty="0" err="1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배융호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사무총장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명예 서울시 부시장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트레킹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행사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4/9(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)13:00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본관</a:t>
                      </a:r>
                      <a:r>
                        <a:rPr lang="en-US" altLang="ko-KR" sz="800" kern="0" spc="0" baseline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800" kern="0" spc="0" baseline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잔디광장</a:t>
                      </a:r>
                      <a:r>
                        <a:rPr lang="en-US" altLang="ko-KR" sz="800" kern="0" spc="0" baseline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-DU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아름다운 동행 캠퍼스 </a:t>
                      </a:r>
                      <a:r>
                        <a:rPr lang="ko-KR" altLang="en-US" sz="800" kern="0" spc="0" dirty="0" err="1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트레킹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</a:t>
                      </a:r>
                      <a:endParaRPr lang="en-US" altLang="ko-KR" sz="800" kern="0" spc="0" dirty="0" smtClean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지원센터 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경산캠퍼스 교내 </a:t>
                      </a:r>
                      <a:r>
                        <a:rPr lang="ko-KR" altLang="en-US" sz="800" kern="0" spc="0" dirty="0" err="1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트레킹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lang="en-US" altLang="ko-KR" sz="800" kern="0" spc="0" dirty="0" smtClean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baseline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참가자 단체 티셔츠  및 기념품 증정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문화행사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부대행사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4/8(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)10:00 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4/9(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)17:00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햇살광장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지체장애인 스포츠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보치아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탁구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체험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경산중앙유치원 </a:t>
                      </a:r>
                      <a:r>
                        <a:rPr lang="ko-KR" altLang="en-US" sz="800" kern="0" spc="0" dirty="0" err="1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레알장애체험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장애인권 관련 사진전시회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보조기구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학습보조기구 전시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관람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장애체험 및 에티켓 </a:t>
                      </a:r>
                      <a:r>
                        <a:rPr lang="ko-KR" altLang="en-US" sz="800" kern="0" spc="0" dirty="0" err="1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바로알기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시각장애인 안마시연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체험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점자 명함 및 스티커 만들기 캠페인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피퍼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보드게임 체험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의 언어 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수화체험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-DU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나눔가게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en-US" altLang="ko-KR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pum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자선 바자회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십이지신 띠 부채 만들기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왕과 왕비 복식체험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폼 </a:t>
                      </a:r>
                      <a:r>
                        <a:rPr lang="ko-KR" altLang="en-US" sz="80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클레이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80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탈만들기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아름다운 동행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추진위원회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및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외부 참여기관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/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후원기관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진행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: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각 참여기관 실무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DU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사랑나눔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4/9(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)17:00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햇살광장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먹거리 촌 운영 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err="1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나눔포차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지원센터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어린이 재단 초록우산 기부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4/8(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)17:20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학생회관 강당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  <a:endParaRPr lang="ko-KR" altLang="en-US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장애인의 날 기념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“</a:t>
                      </a: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  <a:cs typeface="+mn-cs"/>
                        </a:rPr>
                        <a:t>SAFE AND SOUND”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연극공연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기념식 문화공연 행사를 통한 기부행사 진행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4/8(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)10:00~</a:t>
                      </a:r>
                      <a:endParaRPr lang="ko-KR" altLang="en-US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4/9(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)16:00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햇살광장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사랑나눔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화분 판매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en-US" altLang="ko-KR" sz="800" b="0" spc="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K-PACE</a:t>
                      </a:r>
                      <a:r>
                        <a:rPr lang="ko-KR" altLang="en-US" sz="800" b="0" spc="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센터</a:t>
                      </a:r>
                      <a:r>
                        <a:rPr lang="en-US" altLang="ko-KR" sz="800" b="0" spc="0" dirty="0" smtClean="0">
                          <a:solidFill>
                            <a:schemeClr val="tx1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 smtClean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카페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나눔카페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2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장애인의 날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기념식</a:t>
                      </a:r>
                      <a:endParaRPr lang="en-US" altLang="ko-KR" sz="800" kern="0" spc="0" dirty="0" smtClean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4/9(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목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 </a:t>
                      </a:r>
                      <a:endParaRPr lang="en-US" altLang="ko-KR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17:10~18:30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노천강당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기념사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총장님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축사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이사장님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총학생회장 인사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 학부모대표 인사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 대표 인사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시상식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기증품 및 장학금 전달식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기념식수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 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기념촬영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-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축하공연</a:t>
                      </a:r>
                      <a:r>
                        <a:rPr lang="en-US" altLang="ko-KR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동아리 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공연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FF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아름다운 동행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추진위원회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진행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: 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장애학생지원소장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진행</a:t>
                      </a:r>
                      <a:r>
                        <a:rPr lang="en-US" altLang="ko-KR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: </a:t>
                      </a:r>
                      <a:r>
                        <a:rPr lang="ko-KR" altLang="en-US" sz="800" kern="0" spc="0" dirty="0">
                          <a:solidFill>
                            <a:srgbClr val="FF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대외협력팀장</a:t>
                      </a:r>
                    </a:p>
                  </a:txBody>
                  <a:tcPr marL="50282" marR="50282" marT="13901" marB="13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2462" y="649340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4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563320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988840"/>
            <a:ext cx="734481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좋은 하루 되세요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^^</a:t>
            </a:r>
          </a:p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감사합니다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462" y="6453336"/>
            <a:ext cx="228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u="sng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대구대학교 장애학생지원센터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2" descr="D:\문서\2014학년도\대구대심볼\symbo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30" y="6495671"/>
            <a:ext cx="294680" cy="2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1032</Words>
  <Application>Microsoft Office PowerPoint</Application>
  <PresentationFormat>화면 슬라이드 쇼(4:3)</PresentationFormat>
  <Paragraphs>201</Paragraphs>
  <Slides>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굴림</vt:lpstr>
      <vt:lpstr>Arial</vt:lpstr>
      <vt:lpstr>나눔바른펜</vt:lpstr>
      <vt:lpstr>나눔손글씨 펜</vt:lpstr>
      <vt:lpstr>바탕</vt:lpstr>
      <vt:lpstr>나눔손글씨 펜 OTF</vt:lpstr>
      <vt:lpstr>맑은 고딕</vt:lpstr>
      <vt:lpstr>나눔바른고딕 UltraLight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83</cp:revision>
  <cp:lastPrinted>2015-03-26T00:20:06Z</cp:lastPrinted>
  <dcterms:created xsi:type="dcterms:W3CDTF">2011-09-02T09:01:33Z</dcterms:created>
  <dcterms:modified xsi:type="dcterms:W3CDTF">2015-04-06T03:21:57Z</dcterms:modified>
</cp:coreProperties>
</file>