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61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924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4B72E0-2F33-4A0F-877B-F0DC6223001E}" type="datetimeFigureOut">
              <a:rPr lang="ko-KR" altLang="en-US" smtClean="0"/>
              <a:t>2015-03-31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FC9A6B-9B6A-410F-A43B-3284A4F40BD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671410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326399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37579-6513-45F9-95A7-5ABF8B68434D}" type="datetimeFigureOut">
              <a:rPr lang="ko-KR" altLang="en-US" smtClean="0"/>
              <a:t>2015-03-31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C2260-438B-422F-8C26-42FF0B1F959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672000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37579-6513-45F9-95A7-5ABF8B68434D}" type="datetimeFigureOut">
              <a:rPr lang="ko-KR" altLang="en-US" smtClean="0"/>
              <a:t>2015-03-31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C2260-438B-422F-8C26-42FF0B1F959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50364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37579-6513-45F9-95A7-5ABF8B68434D}" type="datetimeFigureOut">
              <a:rPr lang="ko-KR" altLang="en-US" smtClean="0"/>
              <a:t>2015-03-31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C2260-438B-422F-8C26-42FF0B1F959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590198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그룹 6"/>
          <p:cNvGrpSpPr/>
          <p:nvPr userDrawn="1"/>
        </p:nvGrpSpPr>
        <p:grpSpPr>
          <a:xfrm>
            <a:off x="0" y="0"/>
            <a:ext cx="9144000" cy="6858590"/>
            <a:chOff x="0" y="0"/>
            <a:chExt cx="9144000" cy="6858590"/>
          </a:xfrm>
        </p:grpSpPr>
        <p:pic>
          <p:nvPicPr>
            <p:cNvPr id="8" name="그림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590"/>
            </a:xfrm>
            <a:prstGeom prst="rect">
              <a:avLst/>
            </a:prstGeom>
          </p:spPr>
        </p:pic>
        <p:sp>
          <p:nvSpPr>
            <p:cNvPr id="9" name="직사각형 8"/>
            <p:cNvSpPr/>
            <p:nvPr/>
          </p:nvSpPr>
          <p:spPr>
            <a:xfrm>
              <a:off x="0" y="260648"/>
              <a:ext cx="9144000" cy="6597942"/>
            </a:xfrm>
            <a:prstGeom prst="rect">
              <a:avLst/>
            </a:prstGeom>
            <a:gradFill>
              <a:gsLst>
                <a:gs pos="0">
                  <a:schemeClr val="bg1">
                    <a:alpha val="0"/>
                  </a:schemeClr>
                </a:gs>
                <a:gs pos="41000">
                  <a:schemeClr val="bg1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42889877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37579-6513-45F9-95A7-5ABF8B68434D}" type="datetimeFigureOut">
              <a:rPr lang="ko-KR" altLang="en-US" smtClean="0"/>
              <a:t>2015-03-31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C2260-438B-422F-8C26-42FF0B1F959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26449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37579-6513-45F9-95A7-5ABF8B68434D}" type="datetimeFigureOut">
              <a:rPr lang="ko-KR" altLang="en-US" smtClean="0"/>
              <a:t>2015-03-31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C2260-438B-422F-8C26-42FF0B1F959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479913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37579-6513-45F9-95A7-5ABF8B68434D}" type="datetimeFigureOut">
              <a:rPr lang="ko-KR" altLang="en-US" smtClean="0"/>
              <a:t>2015-03-31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C2260-438B-422F-8C26-42FF0B1F959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794045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37579-6513-45F9-95A7-5ABF8B68434D}" type="datetimeFigureOut">
              <a:rPr lang="ko-KR" altLang="en-US" smtClean="0"/>
              <a:t>2015-03-31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C2260-438B-422F-8C26-42FF0B1F959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022185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37579-6513-45F9-95A7-5ABF8B68434D}" type="datetimeFigureOut">
              <a:rPr lang="ko-KR" altLang="en-US" smtClean="0"/>
              <a:t>2015-03-31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C2260-438B-422F-8C26-42FF0B1F959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902206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37579-6513-45F9-95A7-5ABF8B68434D}" type="datetimeFigureOut">
              <a:rPr lang="ko-KR" altLang="en-US" smtClean="0"/>
              <a:t>2015-03-31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C2260-438B-422F-8C26-42FF0B1F959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674733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37579-6513-45F9-95A7-5ABF8B68434D}" type="datetimeFigureOut">
              <a:rPr lang="ko-KR" altLang="en-US" smtClean="0"/>
              <a:t>2015-03-31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C2260-438B-422F-8C26-42FF0B1F959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07110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37579-6513-45F9-95A7-5ABF8B68434D}" type="datetimeFigureOut">
              <a:rPr lang="ko-KR" altLang="en-US" smtClean="0"/>
              <a:t>2015-03-31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C2260-438B-422F-8C26-42FF0B1F959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540678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037579-6513-45F9-95A7-5ABF8B68434D}" type="datetimeFigureOut">
              <a:rPr lang="ko-KR" altLang="en-US" smtClean="0"/>
              <a:t>2015-03-31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7C2260-438B-422F-8C26-42FF0B1F959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12895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4.pn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image" Target="../media/image2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TextBox 274"/>
          <p:cNvSpPr txBox="1"/>
          <p:nvPr/>
        </p:nvSpPr>
        <p:spPr>
          <a:xfrm>
            <a:off x="755134" y="692696"/>
            <a:ext cx="36663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4000">
                <a:latin typeface="HY견고딕" pitchFamily="18" charset="-127"/>
                <a:ea typeface="HY견고딕" pitchFamily="18" charset="-127"/>
              </a:defRPr>
            </a:lvl1pPr>
          </a:lstStyle>
          <a:p>
            <a:r>
              <a:rPr lang="ko-KR" altLang="en-US" sz="3600" spc="-5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출근부 입력 방법</a:t>
            </a:r>
            <a:endParaRPr lang="en-US" altLang="ko-KR" sz="3600" spc="-5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grpSp>
        <p:nvGrpSpPr>
          <p:cNvPr id="3" name="그룹 2"/>
          <p:cNvGrpSpPr/>
          <p:nvPr/>
        </p:nvGrpSpPr>
        <p:grpSpPr>
          <a:xfrm>
            <a:off x="2309809" y="3222498"/>
            <a:ext cx="677103" cy="899184"/>
            <a:chOff x="2158455" y="3212977"/>
            <a:chExt cx="677103" cy="899184"/>
          </a:xfrm>
        </p:grpSpPr>
        <p:grpSp>
          <p:nvGrpSpPr>
            <p:cNvPr id="16" name="그룹 15"/>
            <p:cNvGrpSpPr/>
            <p:nvPr/>
          </p:nvGrpSpPr>
          <p:grpSpPr>
            <a:xfrm>
              <a:off x="2158455" y="3212977"/>
              <a:ext cx="677103" cy="899184"/>
              <a:chOff x="703879" y="2115434"/>
              <a:chExt cx="568487" cy="745083"/>
            </a:xfrm>
          </p:grpSpPr>
          <p:sp>
            <p:nvSpPr>
              <p:cNvPr id="4" name="직사각형 3"/>
              <p:cNvSpPr/>
              <p:nvPr/>
            </p:nvSpPr>
            <p:spPr>
              <a:xfrm>
                <a:off x="710871" y="2557153"/>
                <a:ext cx="550465" cy="303364"/>
              </a:xfrm>
              <a:prstGeom prst="rect">
                <a:avLst/>
              </a:prstGeom>
              <a:gradFill>
                <a:gsLst>
                  <a:gs pos="0">
                    <a:schemeClr val="tx1">
                      <a:alpha val="29000"/>
                    </a:schemeClr>
                  </a:gs>
                  <a:gs pos="100000">
                    <a:schemeClr val="tx1">
                      <a:alpha val="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>
                  <a:latin typeface="HY헤드라인M" panose="02030600000101010101" pitchFamily="18" charset="-127"/>
                  <a:ea typeface="HY헤드라인M" panose="02030600000101010101" pitchFamily="18" charset="-127"/>
                </a:endParaRPr>
              </a:p>
            </p:txBody>
          </p:sp>
          <p:pic>
            <p:nvPicPr>
              <p:cNvPr id="46" name="Picture 4" descr="C:\Users\ggang\Desktop\1.pn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3879" y="2115434"/>
                <a:ext cx="568487" cy="6246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47" name="TextBox 46"/>
            <p:cNvSpPr txBox="1"/>
            <p:nvPr/>
          </p:nvSpPr>
          <p:spPr>
            <a:xfrm>
              <a:off x="2195736" y="3311080"/>
              <a:ext cx="1847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altLang="ko-KR" sz="2400" spc="-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53" name="TextBox 52"/>
          <p:cNvSpPr txBox="1"/>
          <p:nvPr/>
        </p:nvSpPr>
        <p:spPr>
          <a:xfrm>
            <a:off x="3172158" y="3238100"/>
            <a:ext cx="32720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4000">
                <a:latin typeface="HY견고딕" pitchFamily="18" charset="-127"/>
                <a:ea typeface="HY견고딕" pitchFamily="18" charset="-127"/>
              </a:defRPr>
            </a:lvl1pPr>
          </a:lstStyle>
          <a:p>
            <a:r>
              <a:rPr lang="ko-KR" altLang="en-US" sz="3200" spc="-5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출근부 입력 방법</a:t>
            </a:r>
            <a:endParaRPr lang="en-US" altLang="ko-KR" sz="3200" spc="-5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79" name="직사각형 178"/>
          <p:cNvSpPr/>
          <p:nvPr/>
        </p:nvSpPr>
        <p:spPr>
          <a:xfrm>
            <a:off x="0" y="6799684"/>
            <a:ext cx="9148206" cy="116632"/>
          </a:xfrm>
          <a:prstGeom prst="rect">
            <a:avLst/>
          </a:prstGeom>
          <a:solidFill>
            <a:srgbClr val="2F4C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1" name="그룹 10"/>
          <p:cNvGrpSpPr/>
          <p:nvPr/>
        </p:nvGrpSpPr>
        <p:grpSpPr>
          <a:xfrm>
            <a:off x="0" y="1367057"/>
            <a:ext cx="8100392" cy="45719"/>
            <a:chOff x="-139265" y="1268760"/>
            <a:chExt cx="8100392" cy="45719"/>
          </a:xfrm>
        </p:grpSpPr>
        <p:cxnSp>
          <p:nvCxnSpPr>
            <p:cNvPr id="9" name="직선 연결선 8"/>
            <p:cNvCxnSpPr/>
            <p:nvPr/>
          </p:nvCxnSpPr>
          <p:spPr>
            <a:xfrm>
              <a:off x="-139265" y="1268760"/>
              <a:ext cx="808963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직사각형 9"/>
            <p:cNvSpPr/>
            <p:nvPr/>
          </p:nvSpPr>
          <p:spPr>
            <a:xfrm>
              <a:off x="7621899" y="1268760"/>
              <a:ext cx="339228" cy="4571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3819" y="-6494"/>
            <a:ext cx="2084387" cy="1500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" name="TextBox 39"/>
          <p:cNvSpPr txBox="1"/>
          <p:nvPr/>
        </p:nvSpPr>
        <p:spPr>
          <a:xfrm>
            <a:off x="8808836" y="6525344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10</a:t>
            </a:r>
            <a:endParaRPr lang="ko-KR" altLang="en-US" dirty="0"/>
          </a:p>
        </p:txBody>
      </p:sp>
      <p:grpSp>
        <p:nvGrpSpPr>
          <p:cNvPr id="41" name="그룹 40"/>
          <p:cNvGrpSpPr/>
          <p:nvPr/>
        </p:nvGrpSpPr>
        <p:grpSpPr>
          <a:xfrm>
            <a:off x="119694" y="620688"/>
            <a:ext cx="677103" cy="899184"/>
            <a:chOff x="2158455" y="3212977"/>
            <a:chExt cx="677103" cy="899184"/>
          </a:xfrm>
        </p:grpSpPr>
        <p:grpSp>
          <p:nvGrpSpPr>
            <p:cNvPr id="42" name="그룹 41"/>
            <p:cNvGrpSpPr/>
            <p:nvPr/>
          </p:nvGrpSpPr>
          <p:grpSpPr>
            <a:xfrm>
              <a:off x="2158455" y="3212977"/>
              <a:ext cx="677103" cy="899184"/>
              <a:chOff x="703879" y="2115434"/>
              <a:chExt cx="568487" cy="745083"/>
            </a:xfrm>
          </p:grpSpPr>
          <p:sp>
            <p:nvSpPr>
              <p:cNvPr id="44" name="직사각형 43"/>
              <p:cNvSpPr/>
              <p:nvPr/>
            </p:nvSpPr>
            <p:spPr>
              <a:xfrm>
                <a:off x="710871" y="2557153"/>
                <a:ext cx="550465" cy="303364"/>
              </a:xfrm>
              <a:prstGeom prst="rect">
                <a:avLst/>
              </a:prstGeom>
              <a:gradFill>
                <a:gsLst>
                  <a:gs pos="0">
                    <a:schemeClr val="tx1">
                      <a:alpha val="29000"/>
                    </a:schemeClr>
                  </a:gs>
                  <a:gs pos="100000">
                    <a:schemeClr val="tx1">
                      <a:alpha val="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>
                  <a:latin typeface="HY헤드라인M" panose="02030600000101010101" pitchFamily="18" charset="-127"/>
                  <a:ea typeface="HY헤드라인M" panose="02030600000101010101" pitchFamily="18" charset="-127"/>
                </a:endParaRPr>
              </a:p>
            </p:txBody>
          </p:sp>
          <p:pic>
            <p:nvPicPr>
              <p:cNvPr id="45" name="Picture 4" descr="C:\Users\ggang\Desktop\1.pn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3879" y="2115434"/>
                <a:ext cx="568487" cy="6246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43" name="TextBox 42"/>
            <p:cNvSpPr txBox="1"/>
            <p:nvPr/>
          </p:nvSpPr>
          <p:spPr>
            <a:xfrm>
              <a:off x="2195736" y="3311080"/>
              <a:ext cx="1847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altLang="ko-KR" sz="2400" spc="-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34477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553"/>
          <a:stretch/>
        </p:blipFill>
        <p:spPr bwMode="auto">
          <a:xfrm>
            <a:off x="1633288" y="0"/>
            <a:ext cx="7567808" cy="2410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38" y="4516438"/>
            <a:ext cx="9144000" cy="234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TextBox 45"/>
          <p:cNvSpPr txBox="1"/>
          <p:nvPr/>
        </p:nvSpPr>
        <p:spPr>
          <a:xfrm>
            <a:off x="830374" y="260648"/>
            <a:ext cx="313419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4000">
                <a:latin typeface="HY견고딕" pitchFamily="18" charset="-127"/>
                <a:ea typeface="HY견고딕" pitchFamily="18" charset="-127"/>
              </a:defRPr>
            </a:lvl1pPr>
          </a:lstStyle>
          <a:p>
            <a:r>
              <a:rPr lang="ko-KR" altLang="en-US" sz="30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출근부 입력 방법</a:t>
            </a:r>
            <a:endParaRPr lang="en-US" altLang="ko-KR" sz="30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grpSp>
        <p:nvGrpSpPr>
          <p:cNvPr id="5" name="그룹 4"/>
          <p:cNvGrpSpPr/>
          <p:nvPr/>
        </p:nvGrpSpPr>
        <p:grpSpPr>
          <a:xfrm>
            <a:off x="683568" y="796978"/>
            <a:ext cx="7416824" cy="45719"/>
            <a:chOff x="544303" y="908720"/>
            <a:chExt cx="7416824" cy="45719"/>
          </a:xfrm>
        </p:grpSpPr>
        <p:cxnSp>
          <p:nvCxnSpPr>
            <p:cNvPr id="53" name="직선 연결선 52"/>
            <p:cNvCxnSpPr/>
            <p:nvPr/>
          </p:nvCxnSpPr>
          <p:spPr>
            <a:xfrm>
              <a:off x="544303" y="908720"/>
              <a:ext cx="740606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직사각형 53"/>
            <p:cNvSpPr/>
            <p:nvPr/>
          </p:nvSpPr>
          <p:spPr>
            <a:xfrm>
              <a:off x="7621899" y="908720"/>
              <a:ext cx="339228" cy="4571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55" name="그룹 54"/>
          <p:cNvGrpSpPr/>
          <p:nvPr/>
        </p:nvGrpSpPr>
        <p:grpSpPr>
          <a:xfrm>
            <a:off x="195639" y="260648"/>
            <a:ext cx="613469" cy="642344"/>
            <a:chOff x="753394" y="1831116"/>
            <a:chExt cx="781718" cy="818513"/>
          </a:xfrm>
        </p:grpSpPr>
        <p:pic>
          <p:nvPicPr>
            <p:cNvPr id="56" name="Picture 4" descr="C:\Users\ggang\Desktop\1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5576" y="1831116"/>
              <a:ext cx="779536" cy="8185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7" name="TextBox 56"/>
            <p:cNvSpPr txBox="1"/>
            <p:nvPr/>
          </p:nvSpPr>
          <p:spPr>
            <a:xfrm>
              <a:off x="753394" y="1882624"/>
              <a:ext cx="235395" cy="6667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altLang="ko-KR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</p:grpSp>
      <p:sp>
        <p:nvSpPr>
          <p:cNvPr id="73" name="직사각형 72"/>
          <p:cNvSpPr/>
          <p:nvPr/>
        </p:nvSpPr>
        <p:spPr>
          <a:xfrm>
            <a:off x="0" y="6799684"/>
            <a:ext cx="9148206" cy="116632"/>
          </a:xfrm>
          <a:prstGeom prst="rect">
            <a:avLst/>
          </a:prstGeom>
          <a:solidFill>
            <a:srgbClr val="2F4C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6" name="그룹 5"/>
          <p:cNvGrpSpPr/>
          <p:nvPr/>
        </p:nvGrpSpPr>
        <p:grpSpPr>
          <a:xfrm>
            <a:off x="611560" y="980728"/>
            <a:ext cx="8528202" cy="455534"/>
            <a:chOff x="728662" y="1556792"/>
            <a:chExt cx="8528202" cy="455534"/>
          </a:xfrm>
        </p:grpSpPr>
        <p:pic>
          <p:nvPicPr>
            <p:cNvPr id="13" name="Picture 4" descr="C:\Users\ggang\Desktop\1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8662" y="1628800"/>
              <a:ext cx="388337" cy="3835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1194614" y="1556792"/>
              <a:ext cx="806225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200" b="1" dirty="0" smtClean="0"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학생포털</a:t>
              </a:r>
              <a:endParaRPr lang="ko-KR" altLang="en-US" sz="2200" b="1" dirty="0"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21" name="직사각형 20"/>
          <p:cNvSpPr/>
          <p:nvPr/>
        </p:nvSpPr>
        <p:spPr>
          <a:xfrm>
            <a:off x="928758" y="4383395"/>
            <a:ext cx="76328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ko-KR" altLang="en-US" dirty="0">
              <a:solidFill>
                <a:srgbClr val="FF0000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808836" y="6525344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11</a:t>
            </a:r>
            <a:endParaRPr lang="ko-KR" altLang="en-US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25" name="_x164567048" descr="EMB0000108003a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196" y="1471187"/>
            <a:ext cx="7827268" cy="4334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직사각형 21"/>
          <p:cNvSpPr/>
          <p:nvPr/>
        </p:nvSpPr>
        <p:spPr>
          <a:xfrm>
            <a:off x="805728" y="5805264"/>
            <a:ext cx="8014744" cy="864096"/>
          </a:xfrm>
          <a:prstGeom prst="rect">
            <a:avLst/>
          </a:prstGeom>
          <a:solidFill>
            <a:schemeClr val="accent1">
              <a:lumMod val="20000"/>
              <a:lumOff val="80000"/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000" dirty="0" smtClean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① </a:t>
            </a:r>
            <a:r>
              <a:rPr lang="ko-KR" altLang="en-US" sz="2000" dirty="0" smtClean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사이버창구</a:t>
            </a:r>
            <a:r>
              <a:rPr lang="en-US" altLang="ko-KR" sz="2000" dirty="0" smtClean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-</a:t>
            </a:r>
            <a:r>
              <a:rPr lang="ko-KR" altLang="en-US" sz="2000" dirty="0" smtClean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장학금관리</a:t>
            </a:r>
            <a:r>
              <a:rPr lang="en-US" altLang="ko-KR" sz="2000" dirty="0" smtClean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-</a:t>
            </a:r>
            <a:r>
              <a:rPr lang="ko-KR" altLang="en-US" sz="2000" dirty="0" smtClean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근로장학관리</a:t>
            </a:r>
            <a:r>
              <a:rPr lang="en-US" altLang="ko-KR" sz="2000" dirty="0" smtClean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-</a:t>
            </a:r>
            <a:r>
              <a:rPr lang="ko-KR" altLang="en-US" sz="2000" dirty="0" smtClean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출근부관리</a:t>
            </a:r>
            <a:endParaRPr lang="en-US" altLang="ko-KR" sz="2000" dirty="0" smtClean="0">
              <a:solidFill>
                <a:schemeClr val="tx1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r>
              <a:rPr lang="en-US" altLang="ko-KR" sz="2000" dirty="0" smtClean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② </a:t>
            </a:r>
            <a:r>
              <a:rPr lang="ko-KR" altLang="en-US" sz="2000" dirty="0" smtClean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근로일자 선택</a:t>
            </a:r>
            <a:endParaRPr lang="en-US" altLang="ko-KR" sz="2000" dirty="0">
              <a:solidFill>
                <a:schemeClr val="tx1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23259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553"/>
          <a:stretch/>
        </p:blipFill>
        <p:spPr bwMode="auto">
          <a:xfrm>
            <a:off x="1633288" y="0"/>
            <a:ext cx="7567808" cy="2410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38" y="4516438"/>
            <a:ext cx="9144000" cy="234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TextBox 45"/>
          <p:cNvSpPr txBox="1"/>
          <p:nvPr/>
        </p:nvSpPr>
        <p:spPr>
          <a:xfrm>
            <a:off x="830374" y="260648"/>
            <a:ext cx="313419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4000">
                <a:latin typeface="HY견고딕" pitchFamily="18" charset="-127"/>
                <a:ea typeface="HY견고딕" pitchFamily="18" charset="-127"/>
              </a:defRPr>
            </a:lvl1pPr>
          </a:lstStyle>
          <a:p>
            <a:r>
              <a:rPr lang="ko-KR" altLang="en-US" sz="30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출근부 입력 방법</a:t>
            </a:r>
            <a:endParaRPr lang="en-US" altLang="ko-KR" sz="30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grpSp>
        <p:nvGrpSpPr>
          <p:cNvPr id="5" name="그룹 4"/>
          <p:cNvGrpSpPr/>
          <p:nvPr/>
        </p:nvGrpSpPr>
        <p:grpSpPr>
          <a:xfrm>
            <a:off x="683568" y="796978"/>
            <a:ext cx="7416824" cy="45719"/>
            <a:chOff x="544303" y="908720"/>
            <a:chExt cx="7416824" cy="45719"/>
          </a:xfrm>
        </p:grpSpPr>
        <p:cxnSp>
          <p:nvCxnSpPr>
            <p:cNvPr id="53" name="직선 연결선 52"/>
            <p:cNvCxnSpPr/>
            <p:nvPr/>
          </p:nvCxnSpPr>
          <p:spPr>
            <a:xfrm>
              <a:off x="544303" y="908720"/>
              <a:ext cx="740606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직사각형 53"/>
            <p:cNvSpPr/>
            <p:nvPr/>
          </p:nvSpPr>
          <p:spPr>
            <a:xfrm>
              <a:off x="7621899" y="908720"/>
              <a:ext cx="339228" cy="4571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55" name="그룹 54"/>
          <p:cNvGrpSpPr/>
          <p:nvPr/>
        </p:nvGrpSpPr>
        <p:grpSpPr>
          <a:xfrm>
            <a:off x="195639" y="260648"/>
            <a:ext cx="613469" cy="642344"/>
            <a:chOff x="753394" y="1831116"/>
            <a:chExt cx="781718" cy="818513"/>
          </a:xfrm>
        </p:grpSpPr>
        <p:pic>
          <p:nvPicPr>
            <p:cNvPr id="56" name="Picture 4" descr="C:\Users\ggang\Desktop\1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5576" y="1831116"/>
              <a:ext cx="779536" cy="8185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7" name="TextBox 56"/>
            <p:cNvSpPr txBox="1"/>
            <p:nvPr/>
          </p:nvSpPr>
          <p:spPr>
            <a:xfrm>
              <a:off x="753394" y="1882624"/>
              <a:ext cx="235395" cy="6667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altLang="ko-KR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</p:grpSp>
      <p:sp>
        <p:nvSpPr>
          <p:cNvPr id="73" name="직사각형 72"/>
          <p:cNvSpPr/>
          <p:nvPr/>
        </p:nvSpPr>
        <p:spPr>
          <a:xfrm>
            <a:off x="0" y="6799684"/>
            <a:ext cx="9148206" cy="116632"/>
          </a:xfrm>
          <a:prstGeom prst="rect">
            <a:avLst/>
          </a:prstGeom>
          <a:solidFill>
            <a:srgbClr val="2F4C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직사각형 20"/>
          <p:cNvSpPr/>
          <p:nvPr/>
        </p:nvSpPr>
        <p:spPr>
          <a:xfrm>
            <a:off x="928758" y="4383395"/>
            <a:ext cx="76328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ko-KR" altLang="en-US" dirty="0">
              <a:solidFill>
                <a:srgbClr val="FF0000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808836" y="6525344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12</a:t>
            </a:r>
            <a:endParaRPr lang="ko-KR" altLang="en-US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2" name="직사각형 21"/>
          <p:cNvSpPr/>
          <p:nvPr/>
        </p:nvSpPr>
        <p:spPr>
          <a:xfrm>
            <a:off x="805728" y="5389343"/>
            <a:ext cx="8014744" cy="1352025"/>
          </a:xfrm>
          <a:prstGeom prst="rect">
            <a:avLst/>
          </a:prstGeom>
          <a:solidFill>
            <a:schemeClr val="accent1">
              <a:lumMod val="20000"/>
              <a:lumOff val="80000"/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2000" dirty="0" err="1" smtClean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팝업창이</a:t>
            </a:r>
            <a:r>
              <a:rPr lang="ko-KR" altLang="en-US" sz="2000" dirty="0" smtClean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뜨면</a:t>
            </a:r>
            <a:r>
              <a:rPr lang="en-US" altLang="ko-KR" sz="2000" dirty="0" smtClean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,</a:t>
            </a:r>
          </a:p>
          <a:p>
            <a:r>
              <a:rPr lang="en-US" altLang="ko-KR" sz="2000" dirty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① </a:t>
            </a:r>
            <a:r>
              <a:rPr lang="ko-KR" altLang="en-US" sz="2000" dirty="0" smtClean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근로내용 입력</a:t>
            </a:r>
            <a:endParaRPr lang="en-US" altLang="ko-KR" sz="2000" dirty="0">
              <a:solidFill>
                <a:schemeClr val="tx1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r>
              <a:rPr lang="en-US" altLang="ko-KR" sz="2000" dirty="0" smtClean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② </a:t>
            </a:r>
            <a:r>
              <a:rPr lang="ko-KR" altLang="en-US" sz="2000" dirty="0" smtClean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저장</a:t>
            </a:r>
            <a:endParaRPr lang="en-US" altLang="ko-KR" sz="2000" dirty="0" smtClean="0">
              <a:solidFill>
                <a:schemeClr val="tx1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r>
              <a:rPr lang="ko-KR" altLang="en-US" sz="2000" dirty="0" smtClean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출근부수정 시 입력방법과 동일</a:t>
            </a:r>
            <a:endParaRPr lang="en-US" altLang="ko-KR" sz="2000" dirty="0">
              <a:solidFill>
                <a:schemeClr val="tx1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3073" name="_x36863512" descr="EMB0000108003b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293"/>
          <a:stretch>
            <a:fillRect/>
          </a:stretch>
        </p:blipFill>
        <p:spPr bwMode="auto">
          <a:xfrm>
            <a:off x="899592" y="980728"/>
            <a:ext cx="7826400" cy="4408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6964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38" y="4516438"/>
            <a:ext cx="9144000" cy="234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553"/>
          <a:stretch/>
        </p:blipFill>
        <p:spPr bwMode="auto">
          <a:xfrm>
            <a:off x="1633288" y="0"/>
            <a:ext cx="7567808" cy="2410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그룹 4"/>
          <p:cNvGrpSpPr/>
          <p:nvPr/>
        </p:nvGrpSpPr>
        <p:grpSpPr>
          <a:xfrm>
            <a:off x="683568" y="796978"/>
            <a:ext cx="7416824" cy="45719"/>
            <a:chOff x="544303" y="908720"/>
            <a:chExt cx="7416824" cy="45719"/>
          </a:xfrm>
        </p:grpSpPr>
        <p:cxnSp>
          <p:nvCxnSpPr>
            <p:cNvPr id="53" name="직선 연결선 52"/>
            <p:cNvCxnSpPr/>
            <p:nvPr/>
          </p:nvCxnSpPr>
          <p:spPr>
            <a:xfrm>
              <a:off x="544303" y="908720"/>
              <a:ext cx="740606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직사각형 53"/>
            <p:cNvSpPr/>
            <p:nvPr/>
          </p:nvSpPr>
          <p:spPr>
            <a:xfrm>
              <a:off x="7621899" y="908720"/>
              <a:ext cx="339228" cy="4571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55" name="그룹 54"/>
          <p:cNvGrpSpPr/>
          <p:nvPr/>
        </p:nvGrpSpPr>
        <p:grpSpPr>
          <a:xfrm>
            <a:off x="195639" y="260648"/>
            <a:ext cx="613469" cy="642344"/>
            <a:chOff x="753394" y="1831116"/>
            <a:chExt cx="781718" cy="818513"/>
          </a:xfrm>
        </p:grpSpPr>
        <p:pic>
          <p:nvPicPr>
            <p:cNvPr id="56" name="Picture 4" descr="C:\Users\ggang\Desktop\1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5576" y="1831116"/>
              <a:ext cx="779536" cy="8185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7" name="TextBox 56"/>
            <p:cNvSpPr txBox="1"/>
            <p:nvPr/>
          </p:nvSpPr>
          <p:spPr>
            <a:xfrm>
              <a:off x="753394" y="1882624"/>
              <a:ext cx="235395" cy="6667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altLang="ko-KR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</p:grpSp>
      <p:sp>
        <p:nvSpPr>
          <p:cNvPr id="73" name="직사각형 72"/>
          <p:cNvSpPr/>
          <p:nvPr/>
        </p:nvSpPr>
        <p:spPr>
          <a:xfrm>
            <a:off x="0" y="6799684"/>
            <a:ext cx="9148206" cy="116632"/>
          </a:xfrm>
          <a:prstGeom prst="rect">
            <a:avLst/>
          </a:prstGeom>
          <a:solidFill>
            <a:srgbClr val="2F4C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직사각형 20"/>
          <p:cNvSpPr/>
          <p:nvPr/>
        </p:nvSpPr>
        <p:spPr>
          <a:xfrm>
            <a:off x="905008" y="4383395"/>
            <a:ext cx="76328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ko-KR" altLang="en-US" dirty="0">
              <a:solidFill>
                <a:srgbClr val="FF0000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30374" y="260648"/>
            <a:ext cx="313419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4000">
                <a:latin typeface="HY견고딕" pitchFamily="18" charset="-127"/>
                <a:ea typeface="HY견고딕" pitchFamily="18" charset="-127"/>
              </a:defRPr>
            </a:lvl1pPr>
          </a:lstStyle>
          <a:p>
            <a:r>
              <a:rPr lang="ko-KR" altLang="en-US" sz="30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출근부 입력 방법</a:t>
            </a:r>
            <a:endParaRPr lang="en-US" altLang="ko-KR" sz="30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808836" y="6525344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13</a:t>
            </a:r>
            <a:endParaRPr lang="ko-KR" altLang="en-US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2" name="직사각형 21"/>
          <p:cNvSpPr/>
          <p:nvPr/>
        </p:nvSpPr>
        <p:spPr>
          <a:xfrm>
            <a:off x="805728" y="5301208"/>
            <a:ext cx="8014744" cy="1368152"/>
          </a:xfrm>
          <a:prstGeom prst="rect">
            <a:avLst/>
          </a:prstGeom>
          <a:solidFill>
            <a:schemeClr val="accent1">
              <a:lumMod val="20000"/>
              <a:lumOff val="80000"/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000" dirty="0" smtClean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① </a:t>
            </a:r>
            <a:r>
              <a:rPr lang="ko-KR" altLang="en-US" sz="2000" dirty="0" smtClean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메인</a:t>
            </a:r>
            <a:r>
              <a:rPr lang="en-US" altLang="ko-KR" sz="2000" dirty="0" smtClean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-</a:t>
            </a:r>
            <a:r>
              <a:rPr lang="ko-KR" altLang="en-US" sz="2000" dirty="0" smtClean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근로장학</a:t>
            </a:r>
            <a:r>
              <a:rPr lang="en-US" altLang="ko-KR" sz="2000" dirty="0" smtClean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-</a:t>
            </a:r>
            <a:r>
              <a:rPr lang="ko-KR" altLang="en-US" sz="2000" dirty="0" smtClean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출근부관리 또는</a:t>
            </a:r>
            <a:endParaRPr lang="en-US" altLang="ko-KR" sz="2000" dirty="0" smtClean="0">
              <a:solidFill>
                <a:schemeClr val="tx1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r>
              <a:rPr lang="en-US" altLang="ko-KR" sz="2000" dirty="0" smtClean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② </a:t>
            </a:r>
            <a:r>
              <a:rPr lang="ko-KR" altLang="en-US" sz="2000" dirty="0" smtClean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전체메뉴</a:t>
            </a:r>
            <a:r>
              <a:rPr lang="en-US" altLang="ko-KR" sz="2000" dirty="0" smtClean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-</a:t>
            </a:r>
            <a:r>
              <a:rPr lang="ko-KR" altLang="en-US" sz="2000" dirty="0" smtClean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근로장학</a:t>
            </a:r>
            <a:r>
              <a:rPr lang="en-US" altLang="ko-KR" sz="2000" dirty="0" smtClean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-</a:t>
            </a:r>
            <a:r>
              <a:rPr lang="ko-KR" altLang="en-US" sz="2000" dirty="0" smtClean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출근부관리</a:t>
            </a:r>
            <a:endParaRPr lang="en-US" altLang="ko-KR" sz="2000" dirty="0" smtClean="0">
              <a:solidFill>
                <a:schemeClr val="tx1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r>
              <a:rPr lang="en-US" altLang="ko-KR" sz="2000" dirty="0" smtClean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③ </a:t>
            </a:r>
            <a:r>
              <a:rPr lang="ko-KR" altLang="en-US" sz="2000" dirty="0" smtClean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달력에서 근로날짜 클릭</a:t>
            </a:r>
            <a:endParaRPr lang="en-US" altLang="ko-KR" sz="2000" dirty="0" smtClean="0">
              <a:solidFill>
                <a:schemeClr val="tx1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r>
              <a:rPr lang="en-US" altLang="ko-KR" sz="2000" dirty="0" smtClean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④ </a:t>
            </a:r>
            <a:r>
              <a:rPr lang="ko-KR" altLang="en-US" sz="2000" dirty="0" smtClean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근로시간 및 내용 입력</a:t>
            </a:r>
            <a:endParaRPr lang="en-US" altLang="ko-KR" sz="2000" dirty="0" smtClean="0">
              <a:solidFill>
                <a:schemeClr val="tx1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endParaRPr lang="en-US" altLang="ko-KR" sz="2000" dirty="0">
              <a:solidFill>
                <a:schemeClr val="tx1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grpSp>
        <p:nvGrpSpPr>
          <p:cNvPr id="23" name="그룹 22"/>
          <p:cNvGrpSpPr/>
          <p:nvPr/>
        </p:nvGrpSpPr>
        <p:grpSpPr>
          <a:xfrm>
            <a:off x="611560" y="980728"/>
            <a:ext cx="8528202" cy="455534"/>
            <a:chOff x="728662" y="1556792"/>
            <a:chExt cx="8528202" cy="455534"/>
          </a:xfrm>
        </p:grpSpPr>
        <p:pic>
          <p:nvPicPr>
            <p:cNvPr id="24" name="Picture 4" descr="C:\Users\ggang\Desktop\1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8662" y="1628800"/>
              <a:ext cx="388337" cy="3835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TextBox 24"/>
            <p:cNvSpPr txBox="1"/>
            <p:nvPr/>
          </p:nvSpPr>
          <p:spPr>
            <a:xfrm>
              <a:off x="1194614" y="1556792"/>
              <a:ext cx="806225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200" b="1" dirty="0" err="1" smtClean="0"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모바일</a:t>
              </a:r>
              <a:r>
                <a:rPr lang="ko-KR" altLang="en-US" sz="2200" b="1" dirty="0" smtClean="0"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 </a:t>
              </a:r>
              <a:r>
                <a:rPr lang="ko-KR" altLang="en-US" sz="2200" b="1" dirty="0" err="1" smtClean="0"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앱</a:t>
              </a:r>
              <a:endParaRPr lang="ko-KR" altLang="en-US" sz="2200" b="1" dirty="0"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pic>
        <p:nvPicPr>
          <p:cNvPr id="36" name="Picture 5" descr="C:\mcnc_kosaf\산출물\Screenshots\Screenshot_2014-05-09-17-06-54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9818" y="1556792"/>
            <a:ext cx="1828800" cy="3251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grpSp>
        <p:nvGrpSpPr>
          <p:cNvPr id="37" name="그룹 36"/>
          <p:cNvGrpSpPr/>
          <p:nvPr/>
        </p:nvGrpSpPr>
        <p:grpSpPr>
          <a:xfrm>
            <a:off x="1076247" y="3185681"/>
            <a:ext cx="718963" cy="648090"/>
            <a:chOff x="3070225" y="2303463"/>
            <a:chExt cx="757275" cy="682625"/>
          </a:xfrm>
        </p:grpSpPr>
        <p:sp>
          <p:nvSpPr>
            <p:cNvPr id="38" name="직사각형 37"/>
            <p:cNvSpPr>
              <a:spLocks noChangeArrowheads="1"/>
            </p:cNvSpPr>
            <p:nvPr/>
          </p:nvSpPr>
          <p:spPr bwMode="auto">
            <a:xfrm>
              <a:off x="3167063" y="2403475"/>
              <a:ext cx="449262" cy="298450"/>
            </a:xfrm>
            <a:prstGeom prst="rect">
              <a:avLst/>
            </a:prstGeom>
            <a:noFill/>
            <a:ln w="19050" algn="ctr">
              <a:solidFill>
                <a:srgbClr val="00B0F0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100" kern="1200">
                  <a:solidFill>
                    <a:schemeClr val="tx1"/>
                  </a:solidFill>
                  <a:latin typeface="가는각진제목체" pitchFamily="18" charset="-127"/>
                  <a:ea typeface="가는각진제목체" pitchFamily="18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100" kern="1200">
                  <a:solidFill>
                    <a:schemeClr val="tx1"/>
                  </a:solidFill>
                  <a:latin typeface="가는각진제목체" pitchFamily="18" charset="-127"/>
                  <a:ea typeface="가는각진제목체" pitchFamily="18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100" kern="1200">
                  <a:solidFill>
                    <a:schemeClr val="tx1"/>
                  </a:solidFill>
                  <a:latin typeface="가는각진제목체" pitchFamily="18" charset="-127"/>
                  <a:ea typeface="가는각진제목체" pitchFamily="18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100" kern="1200">
                  <a:solidFill>
                    <a:schemeClr val="tx1"/>
                  </a:solidFill>
                  <a:latin typeface="가는각진제목체" pitchFamily="18" charset="-127"/>
                  <a:ea typeface="가는각진제목체" pitchFamily="18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100" kern="1200">
                  <a:solidFill>
                    <a:schemeClr val="tx1"/>
                  </a:solidFill>
                  <a:latin typeface="가는각진제목체" pitchFamily="18" charset="-127"/>
                  <a:ea typeface="가는각진제목체" pitchFamily="18" charset="-127"/>
                  <a:cs typeface="+mn-cs"/>
                </a:defRPr>
              </a:lvl5pPr>
              <a:lvl6pPr marL="2286000" algn="l" defTabSz="914400" rtl="0" eaLnBrk="1" latinLnBrk="1" hangingPunct="1">
                <a:defRPr kumimoji="1" sz="1100" kern="1200">
                  <a:solidFill>
                    <a:schemeClr val="tx1"/>
                  </a:solidFill>
                  <a:latin typeface="가는각진제목체" pitchFamily="18" charset="-127"/>
                  <a:ea typeface="가는각진제목체" pitchFamily="18" charset="-127"/>
                  <a:cs typeface="+mn-cs"/>
                </a:defRPr>
              </a:lvl6pPr>
              <a:lvl7pPr marL="2743200" algn="l" defTabSz="914400" rtl="0" eaLnBrk="1" latinLnBrk="1" hangingPunct="1">
                <a:defRPr kumimoji="1" sz="1100" kern="1200">
                  <a:solidFill>
                    <a:schemeClr val="tx1"/>
                  </a:solidFill>
                  <a:latin typeface="가는각진제목체" pitchFamily="18" charset="-127"/>
                  <a:ea typeface="가는각진제목체" pitchFamily="18" charset="-127"/>
                  <a:cs typeface="+mn-cs"/>
                </a:defRPr>
              </a:lvl7pPr>
              <a:lvl8pPr marL="3200400" algn="l" defTabSz="914400" rtl="0" eaLnBrk="1" latinLnBrk="1" hangingPunct="1">
                <a:defRPr kumimoji="1" sz="1100" kern="1200">
                  <a:solidFill>
                    <a:schemeClr val="tx1"/>
                  </a:solidFill>
                  <a:latin typeface="가는각진제목체" pitchFamily="18" charset="-127"/>
                  <a:ea typeface="가는각진제목체" pitchFamily="18" charset="-127"/>
                  <a:cs typeface="+mn-cs"/>
                </a:defRPr>
              </a:lvl8pPr>
              <a:lvl9pPr marL="3657600" algn="l" defTabSz="914400" rtl="0" eaLnBrk="1" latinLnBrk="1" hangingPunct="1">
                <a:defRPr kumimoji="1" sz="1100" kern="1200">
                  <a:solidFill>
                    <a:schemeClr val="tx1"/>
                  </a:solidFill>
                  <a:latin typeface="가는각진제목체" pitchFamily="18" charset="-127"/>
                  <a:ea typeface="가는각진제목체" pitchFamily="18" charset="-127"/>
                  <a:cs typeface="+mn-cs"/>
                </a:defRPr>
              </a:lvl9pPr>
            </a:lstStyle>
            <a:p>
              <a:pPr algn="ctr" eaLnBrk="0" hangingPunct="0"/>
              <a:endParaRPr lang="ko-KR" altLang="en-US" sz="1100">
                <a:solidFill>
                  <a:srgbClr val="000000"/>
                </a:solidFill>
                <a:latin typeface="굴림" pitchFamily="50" charset="-127"/>
                <a:cs typeface="Arial" pitchFamily="34" charset="0"/>
              </a:endParaRPr>
            </a:p>
          </p:txBody>
        </p:sp>
        <p:sp>
          <p:nvSpPr>
            <p:cNvPr id="39" name="타원 38"/>
            <p:cNvSpPr>
              <a:spLocks noChangeArrowheads="1"/>
            </p:cNvSpPr>
            <p:nvPr/>
          </p:nvSpPr>
          <p:spPr bwMode="auto">
            <a:xfrm>
              <a:off x="3070225" y="2303463"/>
              <a:ext cx="180975" cy="179387"/>
            </a:xfrm>
            <a:prstGeom prst="ellipse">
              <a:avLst/>
            </a:prstGeom>
            <a:solidFill>
              <a:srgbClr val="DCE6F2"/>
            </a:solidFill>
            <a:ln w="19050" algn="ctr">
              <a:solidFill>
                <a:srgbClr val="558ED5"/>
              </a:solidFill>
              <a:round/>
              <a:headEnd/>
              <a:tailEnd/>
            </a:ln>
          </p:spPr>
          <p:txBody>
            <a:bodyPr lIns="0" tIns="0" rIns="0" bIns="0" anchor="ctr"/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100" kern="1200">
                  <a:solidFill>
                    <a:schemeClr val="tx1"/>
                  </a:solidFill>
                  <a:latin typeface="가는각진제목체" pitchFamily="18" charset="-127"/>
                  <a:ea typeface="가는각진제목체" pitchFamily="18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100" kern="1200">
                  <a:solidFill>
                    <a:schemeClr val="tx1"/>
                  </a:solidFill>
                  <a:latin typeface="가는각진제목체" pitchFamily="18" charset="-127"/>
                  <a:ea typeface="가는각진제목체" pitchFamily="18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100" kern="1200">
                  <a:solidFill>
                    <a:schemeClr val="tx1"/>
                  </a:solidFill>
                  <a:latin typeface="가는각진제목체" pitchFamily="18" charset="-127"/>
                  <a:ea typeface="가는각진제목체" pitchFamily="18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100" kern="1200">
                  <a:solidFill>
                    <a:schemeClr val="tx1"/>
                  </a:solidFill>
                  <a:latin typeface="가는각진제목체" pitchFamily="18" charset="-127"/>
                  <a:ea typeface="가는각진제목체" pitchFamily="18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100" kern="1200">
                  <a:solidFill>
                    <a:schemeClr val="tx1"/>
                  </a:solidFill>
                  <a:latin typeface="가는각진제목체" pitchFamily="18" charset="-127"/>
                  <a:ea typeface="가는각진제목체" pitchFamily="18" charset="-127"/>
                  <a:cs typeface="+mn-cs"/>
                </a:defRPr>
              </a:lvl5pPr>
              <a:lvl6pPr marL="2286000" algn="l" defTabSz="914400" rtl="0" eaLnBrk="1" latinLnBrk="1" hangingPunct="1">
                <a:defRPr kumimoji="1" sz="1100" kern="1200">
                  <a:solidFill>
                    <a:schemeClr val="tx1"/>
                  </a:solidFill>
                  <a:latin typeface="가는각진제목체" pitchFamily="18" charset="-127"/>
                  <a:ea typeface="가는각진제목체" pitchFamily="18" charset="-127"/>
                  <a:cs typeface="+mn-cs"/>
                </a:defRPr>
              </a:lvl6pPr>
              <a:lvl7pPr marL="2743200" algn="l" defTabSz="914400" rtl="0" eaLnBrk="1" latinLnBrk="1" hangingPunct="1">
                <a:defRPr kumimoji="1" sz="1100" kern="1200">
                  <a:solidFill>
                    <a:schemeClr val="tx1"/>
                  </a:solidFill>
                  <a:latin typeface="가는각진제목체" pitchFamily="18" charset="-127"/>
                  <a:ea typeface="가는각진제목체" pitchFamily="18" charset="-127"/>
                  <a:cs typeface="+mn-cs"/>
                </a:defRPr>
              </a:lvl7pPr>
              <a:lvl8pPr marL="3200400" algn="l" defTabSz="914400" rtl="0" eaLnBrk="1" latinLnBrk="1" hangingPunct="1">
                <a:defRPr kumimoji="1" sz="1100" kern="1200">
                  <a:solidFill>
                    <a:schemeClr val="tx1"/>
                  </a:solidFill>
                  <a:latin typeface="가는각진제목체" pitchFamily="18" charset="-127"/>
                  <a:ea typeface="가는각진제목체" pitchFamily="18" charset="-127"/>
                  <a:cs typeface="+mn-cs"/>
                </a:defRPr>
              </a:lvl8pPr>
              <a:lvl9pPr marL="3657600" algn="l" defTabSz="914400" rtl="0" eaLnBrk="1" latinLnBrk="1" hangingPunct="1">
                <a:defRPr kumimoji="1" sz="1100" kern="1200">
                  <a:solidFill>
                    <a:schemeClr val="tx1"/>
                  </a:solidFill>
                  <a:latin typeface="가는각진제목체" pitchFamily="18" charset="-127"/>
                  <a:ea typeface="가는각진제목체" pitchFamily="18" charset="-127"/>
                  <a:cs typeface="+mn-cs"/>
                </a:defRPr>
              </a:lvl9pPr>
            </a:lstStyle>
            <a:p>
              <a:pPr algn="ctr"/>
              <a:r>
                <a:rPr lang="en-US" altLang="ko-KR" sz="800" b="1" dirty="0" smtClean="0">
                  <a:solidFill>
                    <a:srgbClr val="000000"/>
                  </a:solidFill>
                  <a:ea typeface="맑은 고딕" pitchFamily="50" charset="-127"/>
                </a:rPr>
                <a:t>1</a:t>
              </a:r>
              <a:endParaRPr lang="ko-KR" altLang="en-US" sz="800" b="1" dirty="0">
                <a:solidFill>
                  <a:srgbClr val="000000"/>
                </a:solidFill>
                <a:ea typeface="맑은 고딕" pitchFamily="50" charset="-127"/>
              </a:endParaRPr>
            </a:p>
          </p:txBody>
        </p:sp>
        <p:grpSp>
          <p:nvGrpSpPr>
            <p:cNvPr id="40" name="그룹 39"/>
            <p:cNvGrpSpPr>
              <a:grpSpLocks/>
            </p:cNvGrpSpPr>
            <p:nvPr/>
          </p:nvGrpSpPr>
          <p:grpSpPr bwMode="auto">
            <a:xfrm>
              <a:off x="3341723" y="2576513"/>
              <a:ext cx="485777" cy="409575"/>
              <a:chOff x="8458417" y="2572088"/>
              <a:chExt cx="485274" cy="410109"/>
            </a:xfrm>
          </p:grpSpPr>
          <p:sp>
            <p:nvSpPr>
              <p:cNvPr id="41" name="타원 40"/>
              <p:cNvSpPr/>
              <p:nvPr/>
            </p:nvSpPr>
            <p:spPr>
              <a:xfrm>
                <a:off x="8458417" y="2572088"/>
                <a:ext cx="133212" cy="133524"/>
              </a:xfrm>
              <a:prstGeom prst="ellipse">
                <a:avLst/>
              </a:prstGeom>
              <a:solidFill>
                <a:srgbClr val="FF0000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>
                <a:defPPr>
                  <a:defRPr lang="ko-KR"/>
                </a:defPPr>
                <a:lvl1pPr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sz="11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sz="11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sz="11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sz="11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sz="11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kumimoji="1" sz="11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kumimoji="1" sz="11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kumimoji="1" sz="11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kumimoji="1" sz="11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ko-KR" altLang="en-US" sz="800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42" name="Picture 4" descr="C:\Users\koo-kim-home\Desktop\독수리\hand.png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 rot="-2792670">
                <a:off x="8508369" y="2546874"/>
                <a:ext cx="403986" cy="46665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pic>
        <p:nvPicPr>
          <p:cNvPr id="48" name="Picture 3" descr="C:\mcnc_kosaf\산출물\Screenshots\Screenshot_2014-05-09-13-28-58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827153" y="1556792"/>
            <a:ext cx="1828800" cy="3251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49" name="직사각형 48"/>
          <p:cNvSpPr>
            <a:spLocks noChangeArrowheads="1"/>
          </p:cNvSpPr>
          <p:nvPr/>
        </p:nvSpPr>
        <p:spPr bwMode="auto">
          <a:xfrm>
            <a:off x="2846984" y="3738268"/>
            <a:ext cx="1429780" cy="207992"/>
          </a:xfrm>
          <a:prstGeom prst="rect">
            <a:avLst/>
          </a:prstGeom>
          <a:noFill/>
          <a:ln w="19050" algn="ctr">
            <a:solidFill>
              <a:srgbClr val="00B0F0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chemeClr val="tx1"/>
                </a:solidFill>
                <a:latin typeface="가는각진제목체" pitchFamily="18" charset="-127"/>
                <a:ea typeface="가는각진제목체" pitchFamily="18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chemeClr val="tx1"/>
                </a:solidFill>
                <a:latin typeface="가는각진제목체" pitchFamily="18" charset="-127"/>
                <a:ea typeface="가는각진제목체" pitchFamily="18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chemeClr val="tx1"/>
                </a:solidFill>
                <a:latin typeface="가는각진제목체" pitchFamily="18" charset="-127"/>
                <a:ea typeface="가는각진제목체" pitchFamily="18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chemeClr val="tx1"/>
                </a:solidFill>
                <a:latin typeface="가는각진제목체" pitchFamily="18" charset="-127"/>
                <a:ea typeface="가는각진제목체" pitchFamily="18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chemeClr val="tx1"/>
                </a:solidFill>
                <a:latin typeface="가는각진제목체" pitchFamily="18" charset="-127"/>
                <a:ea typeface="가는각진제목체" pitchFamily="18" charset="-127"/>
                <a:cs typeface="+mn-cs"/>
              </a:defRPr>
            </a:lvl5pPr>
            <a:lvl6pPr marL="2286000" algn="l" defTabSz="914400" rtl="0" eaLnBrk="1" latinLnBrk="1" hangingPunct="1">
              <a:defRPr kumimoji="1" sz="1100" kern="1200">
                <a:solidFill>
                  <a:schemeClr val="tx1"/>
                </a:solidFill>
                <a:latin typeface="가는각진제목체" pitchFamily="18" charset="-127"/>
                <a:ea typeface="가는각진제목체" pitchFamily="18" charset="-127"/>
                <a:cs typeface="+mn-cs"/>
              </a:defRPr>
            </a:lvl6pPr>
            <a:lvl7pPr marL="2743200" algn="l" defTabSz="914400" rtl="0" eaLnBrk="1" latinLnBrk="1" hangingPunct="1">
              <a:defRPr kumimoji="1" sz="1100" kern="1200">
                <a:solidFill>
                  <a:schemeClr val="tx1"/>
                </a:solidFill>
                <a:latin typeface="가는각진제목체" pitchFamily="18" charset="-127"/>
                <a:ea typeface="가는각진제목체" pitchFamily="18" charset="-127"/>
                <a:cs typeface="+mn-cs"/>
              </a:defRPr>
            </a:lvl7pPr>
            <a:lvl8pPr marL="3200400" algn="l" defTabSz="914400" rtl="0" eaLnBrk="1" latinLnBrk="1" hangingPunct="1">
              <a:defRPr kumimoji="1" sz="1100" kern="1200">
                <a:solidFill>
                  <a:schemeClr val="tx1"/>
                </a:solidFill>
                <a:latin typeface="가는각진제목체" pitchFamily="18" charset="-127"/>
                <a:ea typeface="가는각진제목체" pitchFamily="18" charset="-127"/>
                <a:cs typeface="+mn-cs"/>
              </a:defRPr>
            </a:lvl8pPr>
            <a:lvl9pPr marL="3657600" algn="l" defTabSz="914400" rtl="0" eaLnBrk="1" latinLnBrk="1" hangingPunct="1">
              <a:defRPr kumimoji="1" sz="1100" kern="1200">
                <a:solidFill>
                  <a:schemeClr val="tx1"/>
                </a:solidFill>
                <a:latin typeface="가는각진제목체" pitchFamily="18" charset="-127"/>
                <a:ea typeface="가는각진제목체" pitchFamily="18" charset="-127"/>
                <a:cs typeface="+mn-cs"/>
              </a:defRPr>
            </a:lvl9pPr>
          </a:lstStyle>
          <a:p>
            <a:pPr algn="ctr" eaLnBrk="0" hangingPunct="0"/>
            <a:endParaRPr lang="ko-KR" altLang="en-US" sz="1100" dirty="0">
              <a:solidFill>
                <a:srgbClr val="000000"/>
              </a:solidFill>
              <a:latin typeface="굴림" pitchFamily="50" charset="-127"/>
              <a:cs typeface="Arial" pitchFamily="34" charset="0"/>
            </a:endParaRPr>
          </a:p>
        </p:txBody>
      </p:sp>
      <p:grpSp>
        <p:nvGrpSpPr>
          <p:cNvPr id="50" name="그룹 49"/>
          <p:cNvGrpSpPr>
            <a:grpSpLocks/>
          </p:cNvGrpSpPr>
          <p:nvPr/>
        </p:nvGrpSpPr>
        <p:grpSpPr bwMode="auto">
          <a:xfrm>
            <a:off x="4025036" y="3804975"/>
            <a:ext cx="461198" cy="388855"/>
            <a:chOff x="8458417" y="2572088"/>
            <a:chExt cx="485274" cy="410109"/>
          </a:xfrm>
        </p:grpSpPr>
        <p:sp>
          <p:nvSpPr>
            <p:cNvPr id="58" name="타원 57"/>
            <p:cNvSpPr/>
            <p:nvPr/>
          </p:nvSpPr>
          <p:spPr>
            <a:xfrm>
              <a:off x="8458417" y="2572088"/>
              <a:ext cx="133212" cy="133524"/>
            </a:xfrm>
            <a:prstGeom prst="ellipse">
              <a:avLst/>
            </a:prstGeom>
            <a:solidFill>
              <a:srgbClr val="FF00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kumimoji="1" sz="1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kumimoji="1" sz="1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kumimoji="1" sz="1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kumimoji="1" sz="1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ko-KR" altLang="en-US" sz="800" dirty="0">
                <a:solidFill>
                  <a:schemeClr val="tx1"/>
                </a:solidFill>
              </a:endParaRPr>
            </a:p>
          </p:txBody>
        </p:sp>
        <p:pic>
          <p:nvPicPr>
            <p:cNvPr id="59" name="Picture 4" descr="C:\Users\koo-kim-home\Desktop\독수리\hand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-2792670">
              <a:off x="8508369" y="2546874"/>
              <a:ext cx="403986" cy="4666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2" name="타원 51"/>
          <p:cNvSpPr>
            <a:spLocks noChangeArrowheads="1"/>
          </p:cNvSpPr>
          <p:nvPr/>
        </p:nvSpPr>
        <p:spPr bwMode="auto">
          <a:xfrm>
            <a:off x="2748050" y="3626082"/>
            <a:ext cx="176667" cy="196597"/>
          </a:xfrm>
          <a:prstGeom prst="ellipse">
            <a:avLst/>
          </a:prstGeom>
          <a:solidFill>
            <a:srgbClr val="DCE6F2"/>
          </a:solidFill>
          <a:ln w="19050" algn="ctr">
            <a:solidFill>
              <a:srgbClr val="558ED5"/>
            </a:solidFill>
            <a:round/>
            <a:headEnd/>
            <a:tailEnd/>
          </a:ln>
        </p:spPr>
        <p:txBody>
          <a:bodyPr lIns="0" tIns="0" rIns="0" bIns="0" anchor="ctr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chemeClr val="tx1"/>
                </a:solidFill>
                <a:latin typeface="가는각진제목체" pitchFamily="18" charset="-127"/>
                <a:ea typeface="가는각진제목체" pitchFamily="18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chemeClr val="tx1"/>
                </a:solidFill>
                <a:latin typeface="가는각진제목체" pitchFamily="18" charset="-127"/>
                <a:ea typeface="가는각진제목체" pitchFamily="18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chemeClr val="tx1"/>
                </a:solidFill>
                <a:latin typeface="가는각진제목체" pitchFamily="18" charset="-127"/>
                <a:ea typeface="가는각진제목체" pitchFamily="18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chemeClr val="tx1"/>
                </a:solidFill>
                <a:latin typeface="가는각진제목체" pitchFamily="18" charset="-127"/>
                <a:ea typeface="가는각진제목체" pitchFamily="18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chemeClr val="tx1"/>
                </a:solidFill>
                <a:latin typeface="가는각진제목체" pitchFamily="18" charset="-127"/>
                <a:ea typeface="가는각진제목체" pitchFamily="18" charset="-127"/>
                <a:cs typeface="+mn-cs"/>
              </a:defRPr>
            </a:lvl5pPr>
            <a:lvl6pPr marL="2286000" algn="l" defTabSz="914400" rtl="0" eaLnBrk="1" latinLnBrk="1" hangingPunct="1">
              <a:defRPr kumimoji="1" sz="1100" kern="1200">
                <a:solidFill>
                  <a:schemeClr val="tx1"/>
                </a:solidFill>
                <a:latin typeface="가는각진제목체" pitchFamily="18" charset="-127"/>
                <a:ea typeface="가는각진제목체" pitchFamily="18" charset="-127"/>
                <a:cs typeface="+mn-cs"/>
              </a:defRPr>
            </a:lvl6pPr>
            <a:lvl7pPr marL="2743200" algn="l" defTabSz="914400" rtl="0" eaLnBrk="1" latinLnBrk="1" hangingPunct="1">
              <a:defRPr kumimoji="1" sz="1100" kern="1200">
                <a:solidFill>
                  <a:schemeClr val="tx1"/>
                </a:solidFill>
                <a:latin typeface="가는각진제목체" pitchFamily="18" charset="-127"/>
                <a:ea typeface="가는각진제목체" pitchFamily="18" charset="-127"/>
                <a:cs typeface="+mn-cs"/>
              </a:defRPr>
            </a:lvl7pPr>
            <a:lvl8pPr marL="3200400" algn="l" defTabSz="914400" rtl="0" eaLnBrk="1" latinLnBrk="1" hangingPunct="1">
              <a:defRPr kumimoji="1" sz="1100" kern="1200">
                <a:solidFill>
                  <a:schemeClr val="tx1"/>
                </a:solidFill>
                <a:latin typeface="가는각진제목체" pitchFamily="18" charset="-127"/>
                <a:ea typeface="가는각진제목체" pitchFamily="18" charset="-127"/>
                <a:cs typeface="+mn-cs"/>
              </a:defRPr>
            </a:lvl8pPr>
            <a:lvl9pPr marL="3657600" algn="l" defTabSz="914400" rtl="0" eaLnBrk="1" latinLnBrk="1" hangingPunct="1">
              <a:defRPr kumimoji="1" sz="1100" kern="1200">
                <a:solidFill>
                  <a:schemeClr val="tx1"/>
                </a:solidFill>
                <a:latin typeface="가는각진제목체" pitchFamily="18" charset="-127"/>
                <a:ea typeface="가는각진제목체" pitchFamily="18" charset="-127"/>
                <a:cs typeface="+mn-cs"/>
              </a:defRPr>
            </a:lvl9pPr>
          </a:lstStyle>
          <a:p>
            <a:pPr algn="ctr"/>
            <a:r>
              <a:rPr lang="en-US" altLang="ko-KR" sz="800" b="1" dirty="0" smtClean="0">
                <a:solidFill>
                  <a:srgbClr val="000000"/>
                </a:solidFill>
                <a:ea typeface="맑은 고딕" pitchFamily="50" charset="-127"/>
              </a:rPr>
              <a:t>2</a:t>
            </a:r>
            <a:endParaRPr lang="ko-KR" altLang="en-US" sz="800" b="1" dirty="0">
              <a:solidFill>
                <a:srgbClr val="000000"/>
              </a:solidFill>
              <a:ea typeface="맑은 고딕" pitchFamily="50" charset="-127"/>
            </a:endParaRPr>
          </a:p>
        </p:txBody>
      </p:sp>
      <p:pic>
        <p:nvPicPr>
          <p:cNvPr id="76" name="Picture 2" descr="\\10.2.20.2\한국장학재단\4000.임시폴더\4200. 팀별과제작성\4001.단계별 산출물\!!4500 전환단계 산출물\500_모바일 서비스 개선\Screenshots\Screenshot_2014-05-09-18-05-47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975110" y="1556792"/>
            <a:ext cx="1828800" cy="3251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77" name="직사각형 76"/>
          <p:cNvSpPr>
            <a:spLocks noChangeArrowheads="1"/>
          </p:cNvSpPr>
          <p:nvPr/>
        </p:nvSpPr>
        <p:spPr bwMode="auto">
          <a:xfrm>
            <a:off x="4975110" y="2249552"/>
            <a:ext cx="1835827" cy="1296180"/>
          </a:xfrm>
          <a:prstGeom prst="rect">
            <a:avLst/>
          </a:prstGeom>
          <a:noFill/>
          <a:ln w="19050" algn="ctr">
            <a:solidFill>
              <a:srgbClr val="00B0F0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chemeClr val="tx1"/>
                </a:solidFill>
                <a:latin typeface="가는각진제목체" pitchFamily="18" charset="-127"/>
                <a:ea typeface="가는각진제목체" pitchFamily="18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chemeClr val="tx1"/>
                </a:solidFill>
                <a:latin typeface="가는각진제목체" pitchFamily="18" charset="-127"/>
                <a:ea typeface="가는각진제목체" pitchFamily="18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chemeClr val="tx1"/>
                </a:solidFill>
                <a:latin typeface="가는각진제목체" pitchFamily="18" charset="-127"/>
                <a:ea typeface="가는각진제목체" pitchFamily="18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chemeClr val="tx1"/>
                </a:solidFill>
                <a:latin typeface="가는각진제목체" pitchFamily="18" charset="-127"/>
                <a:ea typeface="가는각진제목체" pitchFamily="18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chemeClr val="tx1"/>
                </a:solidFill>
                <a:latin typeface="가는각진제목체" pitchFamily="18" charset="-127"/>
                <a:ea typeface="가는각진제목체" pitchFamily="18" charset="-127"/>
                <a:cs typeface="+mn-cs"/>
              </a:defRPr>
            </a:lvl5pPr>
            <a:lvl6pPr marL="2286000" algn="l" defTabSz="914400" rtl="0" eaLnBrk="1" latinLnBrk="1" hangingPunct="1">
              <a:defRPr kumimoji="1" sz="1100" kern="1200">
                <a:solidFill>
                  <a:schemeClr val="tx1"/>
                </a:solidFill>
                <a:latin typeface="가는각진제목체" pitchFamily="18" charset="-127"/>
                <a:ea typeface="가는각진제목체" pitchFamily="18" charset="-127"/>
                <a:cs typeface="+mn-cs"/>
              </a:defRPr>
            </a:lvl6pPr>
            <a:lvl7pPr marL="2743200" algn="l" defTabSz="914400" rtl="0" eaLnBrk="1" latinLnBrk="1" hangingPunct="1">
              <a:defRPr kumimoji="1" sz="1100" kern="1200">
                <a:solidFill>
                  <a:schemeClr val="tx1"/>
                </a:solidFill>
                <a:latin typeface="가는각진제목체" pitchFamily="18" charset="-127"/>
                <a:ea typeface="가는각진제목체" pitchFamily="18" charset="-127"/>
                <a:cs typeface="+mn-cs"/>
              </a:defRPr>
            </a:lvl7pPr>
            <a:lvl8pPr marL="3200400" algn="l" defTabSz="914400" rtl="0" eaLnBrk="1" latinLnBrk="1" hangingPunct="1">
              <a:defRPr kumimoji="1" sz="1100" kern="1200">
                <a:solidFill>
                  <a:schemeClr val="tx1"/>
                </a:solidFill>
                <a:latin typeface="가는각진제목체" pitchFamily="18" charset="-127"/>
                <a:ea typeface="가는각진제목체" pitchFamily="18" charset="-127"/>
                <a:cs typeface="+mn-cs"/>
              </a:defRPr>
            </a:lvl8pPr>
            <a:lvl9pPr marL="3657600" algn="l" defTabSz="914400" rtl="0" eaLnBrk="1" latinLnBrk="1" hangingPunct="1">
              <a:defRPr kumimoji="1" sz="1100" kern="1200">
                <a:solidFill>
                  <a:schemeClr val="tx1"/>
                </a:solidFill>
                <a:latin typeface="가는각진제목체" pitchFamily="18" charset="-127"/>
                <a:ea typeface="가는각진제목체" pitchFamily="18" charset="-127"/>
                <a:cs typeface="+mn-cs"/>
              </a:defRPr>
            </a:lvl9pPr>
          </a:lstStyle>
          <a:p>
            <a:pPr algn="ctr" eaLnBrk="0" hangingPunct="0"/>
            <a:endParaRPr lang="ko-KR" altLang="en-US" sz="1100" dirty="0">
              <a:solidFill>
                <a:srgbClr val="000000"/>
              </a:solidFill>
              <a:latin typeface="굴림" pitchFamily="50" charset="-127"/>
              <a:cs typeface="Arial" pitchFamily="34" charset="0"/>
            </a:endParaRPr>
          </a:p>
        </p:txBody>
      </p:sp>
      <p:grpSp>
        <p:nvGrpSpPr>
          <p:cNvPr id="78" name="그룹 77"/>
          <p:cNvGrpSpPr>
            <a:grpSpLocks/>
          </p:cNvGrpSpPr>
          <p:nvPr/>
        </p:nvGrpSpPr>
        <p:grpSpPr bwMode="auto">
          <a:xfrm>
            <a:off x="6631082" y="3156278"/>
            <a:ext cx="461198" cy="388855"/>
            <a:chOff x="8458417" y="2572088"/>
            <a:chExt cx="485274" cy="410109"/>
          </a:xfrm>
        </p:grpSpPr>
        <p:sp>
          <p:nvSpPr>
            <p:cNvPr id="84" name="타원 83"/>
            <p:cNvSpPr/>
            <p:nvPr/>
          </p:nvSpPr>
          <p:spPr>
            <a:xfrm>
              <a:off x="8458417" y="2572088"/>
              <a:ext cx="133212" cy="133524"/>
            </a:xfrm>
            <a:prstGeom prst="ellipse">
              <a:avLst/>
            </a:prstGeom>
            <a:solidFill>
              <a:srgbClr val="FF00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kumimoji="1" sz="1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kumimoji="1" sz="1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kumimoji="1" sz="1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kumimoji="1" sz="1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ko-KR" altLang="en-US" sz="800" dirty="0">
                <a:solidFill>
                  <a:schemeClr val="tx1"/>
                </a:solidFill>
              </a:endParaRPr>
            </a:p>
          </p:txBody>
        </p:sp>
        <p:pic>
          <p:nvPicPr>
            <p:cNvPr id="85" name="Picture 4" descr="C:\Users\koo-kim-home\Desktop\독수리\hand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-2792670">
              <a:off x="8508369" y="2546874"/>
              <a:ext cx="403986" cy="4666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9" name="타원 78"/>
          <p:cNvSpPr>
            <a:spLocks noChangeArrowheads="1"/>
          </p:cNvSpPr>
          <p:nvPr/>
        </p:nvSpPr>
        <p:spPr bwMode="auto">
          <a:xfrm>
            <a:off x="6444208" y="2944371"/>
            <a:ext cx="176667" cy="196597"/>
          </a:xfrm>
          <a:prstGeom prst="ellipse">
            <a:avLst/>
          </a:prstGeom>
          <a:solidFill>
            <a:srgbClr val="DCE6F2"/>
          </a:solidFill>
          <a:ln w="19050" algn="ctr">
            <a:solidFill>
              <a:srgbClr val="558ED5"/>
            </a:solidFill>
            <a:round/>
            <a:headEnd/>
            <a:tailEnd/>
          </a:ln>
        </p:spPr>
        <p:txBody>
          <a:bodyPr lIns="0" tIns="0" rIns="0" bIns="0" anchor="ctr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chemeClr val="tx1"/>
                </a:solidFill>
                <a:latin typeface="가는각진제목체" pitchFamily="18" charset="-127"/>
                <a:ea typeface="가는각진제목체" pitchFamily="18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chemeClr val="tx1"/>
                </a:solidFill>
                <a:latin typeface="가는각진제목체" pitchFamily="18" charset="-127"/>
                <a:ea typeface="가는각진제목체" pitchFamily="18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chemeClr val="tx1"/>
                </a:solidFill>
                <a:latin typeface="가는각진제목체" pitchFamily="18" charset="-127"/>
                <a:ea typeface="가는각진제목체" pitchFamily="18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chemeClr val="tx1"/>
                </a:solidFill>
                <a:latin typeface="가는각진제목체" pitchFamily="18" charset="-127"/>
                <a:ea typeface="가는각진제목체" pitchFamily="18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chemeClr val="tx1"/>
                </a:solidFill>
                <a:latin typeface="가는각진제목체" pitchFamily="18" charset="-127"/>
                <a:ea typeface="가는각진제목체" pitchFamily="18" charset="-127"/>
                <a:cs typeface="+mn-cs"/>
              </a:defRPr>
            </a:lvl5pPr>
            <a:lvl6pPr marL="2286000" algn="l" defTabSz="914400" rtl="0" eaLnBrk="1" latinLnBrk="1" hangingPunct="1">
              <a:defRPr kumimoji="1" sz="1100" kern="1200">
                <a:solidFill>
                  <a:schemeClr val="tx1"/>
                </a:solidFill>
                <a:latin typeface="가는각진제목체" pitchFamily="18" charset="-127"/>
                <a:ea typeface="가는각진제목체" pitchFamily="18" charset="-127"/>
                <a:cs typeface="+mn-cs"/>
              </a:defRPr>
            </a:lvl6pPr>
            <a:lvl7pPr marL="2743200" algn="l" defTabSz="914400" rtl="0" eaLnBrk="1" latinLnBrk="1" hangingPunct="1">
              <a:defRPr kumimoji="1" sz="1100" kern="1200">
                <a:solidFill>
                  <a:schemeClr val="tx1"/>
                </a:solidFill>
                <a:latin typeface="가는각진제목체" pitchFamily="18" charset="-127"/>
                <a:ea typeface="가는각진제목체" pitchFamily="18" charset="-127"/>
                <a:cs typeface="+mn-cs"/>
              </a:defRPr>
            </a:lvl7pPr>
            <a:lvl8pPr marL="3200400" algn="l" defTabSz="914400" rtl="0" eaLnBrk="1" latinLnBrk="1" hangingPunct="1">
              <a:defRPr kumimoji="1" sz="1100" kern="1200">
                <a:solidFill>
                  <a:schemeClr val="tx1"/>
                </a:solidFill>
                <a:latin typeface="가는각진제목체" pitchFamily="18" charset="-127"/>
                <a:ea typeface="가는각진제목체" pitchFamily="18" charset="-127"/>
                <a:cs typeface="+mn-cs"/>
              </a:defRPr>
            </a:lvl8pPr>
            <a:lvl9pPr marL="3657600" algn="l" defTabSz="914400" rtl="0" eaLnBrk="1" latinLnBrk="1" hangingPunct="1">
              <a:defRPr kumimoji="1" sz="1100" kern="1200">
                <a:solidFill>
                  <a:schemeClr val="tx1"/>
                </a:solidFill>
                <a:latin typeface="가는각진제목체" pitchFamily="18" charset="-127"/>
                <a:ea typeface="가는각진제목체" pitchFamily="18" charset="-127"/>
                <a:cs typeface="+mn-cs"/>
              </a:defRPr>
            </a:lvl9pPr>
          </a:lstStyle>
          <a:p>
            <a:pPr algn="ctr"/>
            <a:r>
              <a:rPr lang="en-US" altLang="ko-KR" sz="800" b="1" dirty="0" smtClean="0">
                <a:solidFill>
                  <a:srgbClr val="000000"/>
                </a:solidFill>
                <a:ea typeface="맑은 고딕" pitchFamily="50" charset="-127"/>
              </a:rPr>
              <a:t>3</a:t>
            </a:r>
            <a:endParaRPr lang="ko-KR" altLang="en-US" sz="800" b="1" dirty="0">
              <a:solidFill>
                <a:srgbClr val="000000"/>
              </a:solidFill>
              <a:ea typeface="맑은 고딕" pitchFamily="50" charset="-127"/>
            </a:endParaRPr>
          </a:p>
        </p:txBody>
      </p:sp>
      <p:grpSp>
        <p:nvGrpSpPr>
          <p:cNvPr id="80" name="그룹 79"/>
          <p:cNvGrpSpPr>
            <a:grpSpLocks/>
          </p:cNvGrpSpPr>
          <p:nvPr/>
        </p:nvGrpSpPr>
        <p:grpSpPr bwMode="auto">
          <a:xfrm>
            <a:off x="6631082" y="3660955"/>
            <a:ext cx="461198" cy="388855"/>
            <a:chOff x="8458417" y="2572088"/>
            <a:chExt cx="485274" cy="410109"/>
          </a:xfrm>
        </p:grpSpPr>
        <p:sp>
          <p:nvSpPr>
            <p:cNvPr id="82" name="타원 81"/>
            <p:cNvSpPr/>
            <p:nvPr/>
          </p:nvSpPr>
          <p:spPr>
            <a:xfrm>
              <a:off x="8458417" y="2572088"/>
              <a:ext cx="133212" cy="133524"/>
            </a:xfrm>
            <a:prstGeom prst="ellipse">
              <a:avLst/>
            </a:prstGeom>
            <a:solidFill>
              <a:srgbClr val="FF00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kumimoji="1" sz="1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kumimoji="1" sz="1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kumimoji="1" sz="1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kumimoji="1" sz="1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ko-KR" altLang="en-US" sz="800" dirty="0">
                <a:solidFill>
                  <a:schemeClr val="tx1"/>
                </a:solidFill>
              </a:endParaRPr>
            </a:p>
          </p:txBody>
        </p:sp>
        <p:pic>
          <p:nvPicPr>
            <p:cNvPr id="83" name="Picture 4" descr="C:\Users\koo-kim-home\Desktop\독수리\hand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-2792670">
              <a:off x="8508369" y="2546874"/>
              <a:ext cx="403986" cy="4666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1" name="타원 80"/>
          <p:cNvSpPr>
            <a:spLocks noChangeArrowheads="1"/>
          </p:cNvSpPr>
          <p:nvPr/>
        </p:nvSpPr>
        <p:spPr bwMode="auto">
          <a:xfrm>
            <a:off x="6463693" y="3460769"/>
            <a:ext cx="176667" cy="196597"/>
          </a:xfrm>
          <a:prstGeom prst="ellipse">
            <a:avLst/>
          </a:prstGeom>
          <a:solidFill>
            <a:srgbClr val="DCE6F2"/>
          </a:solidFill>
          <a:ln w="19050" algn="ctr">
            <a:solidFill>
              <a:srgbClr val="558ED5"/>
            </a:solidFill>
            <a:round/>
            <a:headEnd/>
            <a:tailEnd/>
          </a:ln>
        </p:spPr>
        <p:txBody>
          <a:bodyPr lIns="0" tIns="0" rIns="0" bIns="0" anchor="ctr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chemeClr val="tx1"/>
                </a:solidFill>
                <a:latin typeface="가는각진제목체" pitchFamily="18" charset="-127"/>
                <a:ea typeface="가는각진제목체" pitchFamily="18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chemeClr val="tx1"/>
                </a:solidFill>
                <a:latin typeface="가는각진제목체" pitchFamily="18" charset="-127"/>
                <a:ea typeface="가는각진제목체" pitchFamily="18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chemeClr val="tx1"/>
                </a:solidFill>
                <a:latin typeface="가는각진제목체" pitchFamily="18" charset="-127"/>
                <a:ea typeface="가는각진제목체" pitchFamily="18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chemeClr val="tx1"/>
                </a:solidFill>
                <a:latin typeface="가는각진제목체" pitchFamily="18" charset="-127"/>
                <a:ea typeface="가는각진제목체" pitchFamily="18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chemeClr val="tx1"/>
                </a:solidFill>
                <a:latin typeface="가는각진제목체" pitchFamily="18" charset="-127"/>
                <a:ea typeface="가는각진제목체" pitchFamily="18" charset="-127"/>
                <a:cs typeface="+mn-cs"/>
              </a:defRPr>
            </a:lvl5pPr>
            <a:lvl6pPr marL="2286000" algn="l" defTabSz="914400" rtl="0" eaLnBrk="1" latinLnBrk="1" hangingPunct="1">
              <a:defRPr kumimoji="1" sz="1100" kern="1200">
                <a:solidFill>
                  <a:schemeClr val="tx1"/>
                </a:solidFill>
                <a:latin typeface="가는각진제목체" pitchFamily="18" charset="-127"/>
                <a:ea typeface="가는각진제목체" pitchFamily="18" charset="-127"/>
                <a:cs typeface="+mn-cs"/>
              </a:defRPr>
            </a:lvl6pPr>
            <a:lvl7pPr marL="2743200" algn="l" defTabSz="914400" rtl="0" eaLnBrk="1" latinLnBrk="1" hangingPunct="1">
              <a:defRPr kumimoji="1" sz="1100" kern="1200">
                <a:solidFill>
                  <a:schemeClr val="tx1"/>
                </a:solidFill>
                <a:latin typeface="가는각진제목체" pitchFamily="18" charset="-127"/>
                <a:ea typeface="가는각진제목체" pitchFamily="18" charset="-127"/>
                <a:cs typeface="+mn-cs"/>
              </a:defRPr>
            </a:lvl7pPr>
            <a:lvl8pPr marL="3200400" algn="l" defTabSz="914400" rtl="0" eaLnBrk="1" latinLnBrk="1" hangingPunct="1">
              <a:defRPr kumimoji="1" sz="1100" kern="1200">
                <a:solidFill>
                  <a:schemeClr val="tx1"/>
                </a:solidFill>
                <a:latin typeface="가는각진제목체" pitchFamily="18" charset="-127"/>
                <a:ea typeface="가는각진제목체" pitchFamily="18" charset="-127"/>
                <a:cs typeface="+mn-cs"/>
              </a:defRPr>
            </a:lvl8pPr>
            <a:lvl9pPr marL="3657600" algn="l" defTabSz="914400" rtl="0" eaLnBrk="1" latinLnBrk="1" hangingPunct="1">
              <a:defRPr kumimoji="1" sz="1100" kern="1200">
                <a:solidFill>
                  <a:schemeClr val="tx1"/>
                </a:solidFill>
                <a:latin typeface="가는각진제목체" pitchFamily="18" charset="-127"/>
                <a:ea typeface="가는각진제목체" pitchFamily="18" charset="-127"/>
                <a:cs typeface="+mn-cs"/>
              </a:defRPr>
            </a:lvl9pPr>
          </a:lstStyle>
          <a:p>
            <a:pPr algn="ctr"/>
            <a:r>
              <a:rPr lang="en-US" altLang="ko-KR" sz="800" b="1" dirty="0" smtClean="0">
                <a:solidFill>
                  <a:srgbClr val="000000"/>
                </a:solidFill>
                <a:ea typeface="맑은 고딕" pitchFamily="50" charset="-127"/>
              </a:rPr>
              <a:t>4</a:t>
            </a:r>
            <a:endParaRPr lang="ko-KR" altLang="en-US" sz="800" b="1" dirty="0">
              <a:solidFill>
                <a:srgbClr val="000000"/>
              </a:solidFill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98957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38" y="4516438"/>
            <a:ext cx="9144000" cy="234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553"/>
          <a:stretch/>
        </p:blipFill>
        <p:spPr bwMode="auto">
          <a:xfrm>
            <a:off x="1633288" y="0"/>
            <a:ext cx="7567808" cy="2410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그룹 4"/>
          <p:cNvGrpSpPr/>
          <p:nvPr/>
        </p:nvGrpSpPr>
        <p:grpSpPr>
          <a:xfrm>
            <a:off x="683568" y="796978"/>
            <a:ext cx="7416824" cy="45719"/>
            <a:chOff x="544303" y="908720"/>
            <a:chExt cx="7416824" cy="45719"/>
          </a:xfrm>
        </p:grpSpPr>
        <p:cxnSp>
          <p:nvCxnSpPr>
            <p:cNvPr id="53" name="직선 연결선 52"/>
            <p:cNvCxnSpPr/>
            <p:nvPr/>
          </p:nvCxnSpPr>
          <p:spPr>
            <a:xfrm>
              <a:off x="544303" y="908720"/>
              <a:ext cx="740606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직사각형 53"/>
            <p:cNvSpPr/>
            <p:nvPr/>
          </p:nvSpPr>
          <p:spPr>
            <a:xfrm>
              <a:off x="7621899" y="908720"/>
              <a:ext cx="339228" cy="4571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55" name="그룹 54"/>
          <p:cNvGrpSpPr/>
          <p:nvPr/>
        </p:nvGrpSpPr>
        <p:grpSpPr>
          <a:xfrm>
            <a:off x="195639" y="260648"/>
            <a:ext cx="613469" cy="642344"/>
            <a:chOff x="753394" y="1831116"/>
            <a:chExt cx="781718" cy="818513"/>
          </a:xfrm>
        </p:grpSpPr>
        <p:pic>
          <p:nvPicPr>
            <p:cNvPr id="56" name="Picture 4" descr="C:\Users\ggang\Desktop\1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5576" y="1831116"/>
              <a:ext cx="779536" cy="8185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7" name="TextBox 56"/>
            <p:cNvSpPr txBox="1"/>
            <p:nvPr/>
          </p:nvSpPr>
          <p:spPr>
            <a:xfrm>
              <a:off x="753394" y="1882624"/>
              <a:ext cx="235395" cy="6667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altLang="ko-KR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</p:grpSp>
      <p:sp>
        <p:nvSpPr>
          <p:cNvPr id="73" name="직사각형 72"/>
          <p:cNvSpPr/>
          <p:nvPr/>
        </p:nvSpPr>
        <p:spPr>
          <a:xfrm>
            <a:off x="0" y="6799684"/>
            <a:ext cx="9148206" cy="116632"/>
          </a:xfrm>
          <a:prstGeom prst="rect">
            <a:avLst/>
          </a:prstGeom>
          <a:solidFill>
            <a:srgbClr val="2F4C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직사각형 20"/>
          <p:cNvSpPr/>
          <p:nvPr/>
        </p:nvSpPr>
        <p:spPr>
          <a:xfrm>
            <a:off x="905008" y="4383395"/>
            <a:ext cx="76328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ko-KR" altLang="en-US" dirty="0">
              <a:solidFill>
                <a:srgbClr val="FF0000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30374" y="260648"/>
            <a:ext cx="313419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4000">
                <a:latin typeface="HY견고딕" pitchFamily="18" charset="-127"/>
                <a:ea typeface="HY견고딕" pitchFamily="18" charset="-127"/>
              </a:defRPr>
            </a:lvl1pPr>
          </a:lstStyle>
          <a:p>
            <a:r>
              <a:rPr lang="ko-KR" altLang="en-US" sz="30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출근부 입력 방법</a:t>
            </a:r>
            <a:endParaRPr lang="en-US" altLang="ko-KR" sz="30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808836" y="6525344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14</a:t>
            </a:r>
            <a:endParaRPr lang="ko-KR" altLang="en-US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2" name="직사각형 21"/>
          <p:cNvSpPr/>
          <p:nvPr/>
        </p:nvSpPr>
        <p:spPr>
          <a:xfrm>
            <a:off x="805728" y="1772816"/>
            <a:ext cx="8014744" cy="3240360"/>
          </a:xfrm>
          <a:prstGeom prst="rect">
            <a:avLst/>
          </a:prstGeom>
          <a:solidFill>
            <a:schemeClr val="accent1">
              <a:lumMod val="20000"/>
              <a:lumOff val="80000"/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Tx/>
              <a:buChar char="-"/>
            </a:pPr>
            <a:r>
              <a:rPr lang="ko-KR" altLang="en-US" sz="2000" dirty="0" smtClean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출근부는 반드시 근로일로부터 </a:t>
            </a:r>
            <a:r>
              <a:rPr lang="en-US" altLang="ko-KR" sz="2000" dirty="0" smtClean="0">
                <a:solidFill>
                  <a:srgbClr val="FF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5</a:t>
            </a:r>
            <a:r>
              <a:rPr lang="ko-KR" altLang="en-US" sz="2000" dirty="0" smtClean="0">
                <a:solidFill>
                  <a:srgbClr val="FF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일 이내</a:t>
            </a:r>
            <a:r>
              <a:rPr lang="ko-KR" altLang="en-US" sz="2000" dirty="0" smtClean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에 입력</a:t>
            </a:r>
            <a:r>
              <a:rPr lang="en-US" altLang="ko-KR" sz="2000" dirty="0" smtClean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(</a:t>
            </a:r>
            <a:r>
              <a:rPr lang="ko-KR" altLang="en-US" sz="2000" dirty="0" smtClean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수정불가</a:t>
            </a:r>
            <a:r>
              <a:rPr lang="en-US" altLang="ko-KR" sz="2000" dirty="0" smtClean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)</a:t>
            </a:r>
          </a:p>
          <a:p>
            <a:endParaRPr lang="en-US" altLang="ko-KR" sz="2000" dirty="0" smtClean="0">
              <a:solidFill>
                <a:schemeClr val="tx1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342900" indent="-342900">
              <a:buFontTx/>
              <a:buChar char="-"/>
            </a:pPr>
            <a:r>
              <a:rPr lang="ko-KR" altLang="en-US" sz="2000" dirty="0" smtClean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수기출근부의 내용과 동일하게 입력</a:t>
            </a:r>
            <a:r>
              <a:rPr lang="en-US" altLang="ko-KR" sz="2000" dirty="0" smtClean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(</a:t>
            </a:r>
            <a:r>
              <a:rPr lang="ko-KR" altLang="en-US" sz="2000" dirty="0" smtClean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교외근로</a:t>
            </a:r>
            <a:r>
              <a:rPr lang="en-US" altLang="ko-KR" sz="2000" dirty="0" smtClean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)</a:t>
            </a:r>
          </a:p>
          <a:p>
            <a:endParaRPr lang="en-US" altLang="ko-KR" sz="2000" dirty="0" smtClean="0">
              <a:solidFill>
                <a:schemeClr val="tx1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342900" indent="-342900">
              <a:buFontTx/>
              <a:buChar char="-"/>
            </a:pPr>
            <a:r>
              <a:rPr lang="ko-KR" altLang="en-US" sz="2000" dirty="0" smtClean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실제 수행 업무를 상세하게 입력</a:t>
            </a:r>
            <a:endParaRPr lang="en-US" altLang="ko-KR" sz="2000" dirty="0" smtClean="0">
              <a:solidFill>
                <a:schemeClr val="tx1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endParaRPr lang="en-US" altLang="ko-KR" sz="2000" dirty="0" smtClean="0">
              <a:solidFill>
                <a:schemeClr val="tx1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342900" indent="-342900">
              <a:buFontTx/>
              <a:buChar char="-"/>
            </a:pPr>
            <a:r>
              <a:rPr lang="ko-KR" altLang="en-US" sz="2000" dirty="0" smtClean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출근부 수정은 입력기한</a:t>
            </a:r>
            <a:r>
              <a:rPr lang="en-US" altLang="ko-KR" sz="2000" dirty="0" smtClean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(</a:t>
            </a:r>
            <a:r>
              <a:rPr lang="ko-KR" altLang="en-US" sz="2000" dirty="0" smtClean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근로일로부터 </a:t>
            </a:r>
            <a:r>
              <a:rPr lang="en-US" altLang="ko-KR" sz="2000" dirty="0" smtClean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5</a:t>
            </a:r>
            <a:r>
              <a:rPr lang="ko-KR" altLang="en-US" sz="2000" dirty="0" smtClean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일</a:t>
            </a:r>
            <a:r>
              <a:rPr lang="en-US" altLang="ko-KR" sz="2000" dirty="0" smtClean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)</a:t>
            </a:r>
            <a:r>
              <a:rPr lang="ko-KR" altLang="en-US" sz="2000" dirty="0" smtClean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내에만 가능</a:t>
            </a:r>
            <a:endParaRPr lang="en-US" altLang="ko-KR" sz="2000" dirty="0" smtClean="0">
              <a:solidFill>
                <a:schemeClr val="tx1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endParaRPr lang="en-US" altLang="ko-KR" sz="2000" dirty="0" smtClean="0">
              <a:solidFill>
                <a:schemeClr val="tx1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342900" indent="-342900">
              <a:buFontTx/>
              <a:buChar char="-"/>
            </a:pPr>
            <a:r>
              <a:rPr lang="ko-KR" altLang="en-US" sz="2000" dirty="0" err="1" smtClean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학기중</a:t>
            </a:r>
            <a:r>
              <a:rPr lang="ko-KR" altLang="en-US" sz="2000" dirty="0" smtClean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근로 시 입력한 학업시간표 상 </a:t>
            </a:r>
            <a:r>
              <a:rPr lang="ko-KR" altLang="en-US" sz="2000" dirty="0" smtClean="0">
                <a:solidFill>
                  <a:srgbClr val="FF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수업시간</a:t>
            </a:r>
            <a:r>
              <a:rPr lang="ko-KR" altLang="en-US" sz="2000" dirty="0" smtClean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에는 </a:t>
            </a:r>
            <a:r>
              <a:rPr lang="ko-KR" altLang="en-US" sz="2000" dirty="0" smtClean="0">
                <a:solidFill>
                  <a:srgbClr val="FF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입력불가</a:t>
            </a:r>
            <a:endParaRPr lang="en-US" altLang="ko-KR" sz="2000" dirty="0" smtClean="0">
              <a:solidFill>
                <a:srgbClr val="FF0000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r>
              <a:rPr lang="en-US" altLang="ko-KR" sz="2000" dirty="0" smtClean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   (</a:t>
            </a:r>
            <a:r>
              <a:rPr lang="ko-KR" altLang="en-US" sz="2000" dirty="0" smtClean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장애대학생 도우미 사업의 경우 </a:t>
            </a:r>
            <a:r>
              <a:rPr lang="ko-KR" altLang="en-US" sz="2000" dirty="0" smtClean="0">
                <a:solidFill>
                  <a:srgbClr val="FF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입력가능</a:t>
            </a:r>
            <a:r>
              <a:rPr lang="en-US" altLang="ko-KR" sz="2000" dirty="0" smtClean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)</a:t>
            </a:r>
            <a:endParaRPr lang="en-US" altLang="ko-KR" sz="2000" dirty="0">
              <a:solidFill>
                <a:schemeClr val="tx1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pic>
        <p:nvPicPr>
          <p:cNvPr id="24" name="Picture 4" descr="C:\Users\ggang\Desktop\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052736"/>
            <a:ext cx="388337" cy="383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6" name="그룹 45"/>
          <p:cNvGrpSpPr/>
          <p:nvPr/>
        </p:nvGrpSpPr>
        <p:grpSpPr>
          <a:xfrm>
            <a:off x="611560" y="980728"/>
            <a:ext cx="8528202" cy="455534"/>
            <a:chOff x="728662" y="1556792"/>
            <a:chExt cx="8528202" cy="455534"/>
          </a:xfrm>
        </p:grpSpPr>
        <p:pic>
          <p:nvPicPr>
            <p:cNvPr id="47" name="Picture 4" descr="C:\Users\ggang\Desktop\1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8662" y="1628800"/>
              <a:ext cx="388337" cy="3835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0" name="TextBox 59"/>
            <p:cNvSpPr txBox="1"/>
            <p:nvPr/>
          </p:nvSpPr>
          <p:spPr>
            <a:xfrm>
              <a:off x="1194614" y="1556792"/>
              <a:ext cx="806225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200" b="1" dirty="0" smtClean="0"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출근부 입력 시 유의사항</a:t>
              </a:r>
              <a:endParaRPr lang="ko-KR" altLang="en-US" sz="2200" b="1" dirty="0"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44566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127</Words>
  <Application>Microsoft Office PowerPoint</Application>
  <PresentationFormat>화면 슬라이드 쇼(4:3)</PresentationFormat>
  <Paragraphs>38</Paragraphs>
  <Slides>5</Slides>
  <Notes>1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5</vt:i4>
      </vt:variant>
    </vt:vector>
  </HeadingPairs>
  <TitlesOfParts>
    <vt:vector size="6" baseType="lpstr"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user</dc:creator>
  <cp:lastModifiedBy>USER</cp:lastModifiedBy>
  <cp:revision>1</cp:revision>
  <dcterms:created xsi:type="dcterms:W3CDTF">2015-03-06T04:13:39Z</dcterms:created>
  <dcterms:modified xsi:type="dcterms:W3CDTF">2015-03-31T00:31:34Z</dcterms:modified>
</cp:coreProperties>
</file>