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9" r:id="rId5"/>
    <p:sldId id="258" r:id="rId6"/>
    <p:sldId id="443" r:id="rId7"/>
    <p:sldId id="444" r:id="rId8"/>
    <p:sldId id="442" r:id="rId9"/>
    <p:sldId id="446" r:id="rId10"/>
    <p:sldId id="445" r:id="rId11"/>
    <p:sldId id="447" r:id="rId12"/>
    <p:sldId id="260" r:id="rId13"/>
    <p:sldId id="448" r:id="rId14"/>
    <p:sldId id="449" r:id="rId15"/>
    <p:sldId id="456" r:id="rId16"/>
    <p:sldId id="450" r:id="rId17"/>
    <p:sldId id="451" r:id="rId18"/>
    <p:sldId id="458" r:id="rId19"/>
    <p:sldId id="267" r:id="rId20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85E25"/>
    <a:srgbClr val="95E1FD"/>
    <a:srgbClr val="66B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68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56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8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4511D-3BA6-4DE7-BD8F-6DE40715A202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08723-E17A-45E3-8999-8F27F16D1E2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71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526C6-F90C-4BDD-84E3-005AB8D564CF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E1DB0-0E93-4E34-AD88-7ABA57246F1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05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AF467-6B87-4BF4-8E44-66AB8C0F91CF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253D5-B724-4226-94D9-5201FE17F82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625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C5347-2222-4F6F-BA58-4988D7EB17D9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4CE2-85F0-4DD2-9712-5757571AACB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636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B4457-B82D-41D7-8B0D-BAABD9A421EA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5133B-E129-4C41-8751-555F709C8C4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474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0B727-83A0-444D-B3EB-51F742C284C3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F6133-2E79-4E65-B2DD-4722B1083A5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884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160E3-D93F-4F73-9E6B-EE29D78D9645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9AD6-DA55-4465-A8E1-2ECE6A33574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352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95C55-5EA3-4FB0-A060-37212F67DF73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0078-E524-40CB-A375-864A379D076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02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61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68FA8-A911-4428-81E1-DE839206BC15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C5346-81AB-4452-B271-F53DF6E87A6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65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9A92D-282E-411F-AFA9-C1A0C4CD43E8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2C98-8737-4BBA-8F6B-092317A005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74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12BEC-E96D-4BF8-BD92-6CEF41273709}" type="datetimeFigureOut">
              <a:rPr lang="fr-FR" altLang="ko-KR"/>
              <a:pPr/>
              <a:t>21/06/2013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42278-0E3F-49F2-BAA4-EBE26AAE051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451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95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46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81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95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3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4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90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861B-D025-43B9-9310-9A369E25AE56}" type="datetimeFigureOut">
              <a:rPr lang="ko-KR" altLang="en-US" smtClean="0"/>
              <a:pPr/>
              <a:t>2013-06-21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E2CD-9FBE-42D2-8C26-653C730B61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3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FAB3F976-2D99-4572-B72B-F6649855BE58}" type="datetimeFigureOut">
              <a:rPr lang="fr-FR" altLang="ko-KR" smtClean="0"/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21/06/2013</a:t>
            </a:fld>
            <a:endParaRPr lang="fr-CA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fr-CA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30438744-5E35-44FA-95E1-A4B860B032AD}" type="slidenum">
              <a:rPr lang="fr-CA" smtClean="0"/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399766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999210"/>
            <a:ext cx="7772400" cy="869950"/>
          </a:xfrm>
        </p:spPr>
        <p:txBody>
          <a:bodyPr/>
          <a:lstStyle/>
          <a:p>
            <a:pPr lvl="0">
              <a:defRPr/>
            </a:pPr>
            <a:r>
              <a:rPr kumimoji="1" lang="ko-KR" altLang="en-US" sz="3000" b="1" dirty="0" smtClean="0">
                <a:solidFill>
                  <a:schemeClr val="bg1"/>
                </a:solidFill>
                <a:latin typeface="+mj-ea"/>
                <a:cs typeface="+mn-cs"/>
              </a:rPr>
              <a:t>산림탄소상쇄 제도의 이해</a:t>
            </a:r>
            <a:endParaRPr kumimoji="1" lang="ko-KR" altLang="en-US" sz="3000" b="1" dirty="0">
              <a:solidFill>
                <a:schemeClr val="bg1"/>
              </a:solidFill>
              <a:latin typeface="+mj-ea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58008" y="5733256"/>
            <a:ext cx="5022304" cy="42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산림청 녹색사업단 산림탄소센터</a:t>
            </a:r>
            <a:endParaRPr lang="en-US" altLang="ko-KR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71327" y="5075892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2013. 5. 22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" name="Picture 2" descr="D:\녹색사업단\CI\사업단 로고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0886" y1="65882" x2="70886" y2="6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42881"/>
            <a:ext cx="392605" cy="4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274857"/>
            <a:ext cx="2304255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산림탄소상쇄 운영 표준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689358" y="1916832"/>
            <a:ext cx="7483042" cy="13126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국제 규범 등을 고려하여 </a:t>
            </a: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사업에 적용할 수 있는 운영표준 작성</a:t>
            </a:r>
            <a:endParaRPr lang="en-US" altLang="ko-KR" sz="16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신규조림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재조림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산림경영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목제품 이용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에너지 활용 사업 방법</a:t>
            </a:r>
            <a:endParaRPr lang="en-US" altLang="ko-KR" sz="13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산림탄소흡수량의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검증 및 모니터링에 관한 사항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흡수량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인증에 관한 사항 등</a:t>
            </a:r>
            <a:endParaRPr lang="en-US" altLang="ko-KR" sz="13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식생복구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보호지역 </a:t>
            </a:r>
            <a:r>
              <a:rPr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관리 사업은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’14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년에 운영 표준 작성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1" y="3579113"/>
            <a:ext cx="1656183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산림흡수량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거래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gray">
          <a:xfrm>
            <a:off x="689358" y="4221088"/>
            <a:ext cx="7483042" cy="14727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사업으로 흡수한 </a:t>
            </a: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탄소흡수량을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매매하거나 인증하는 제도 마련</a:t>
            </a:r>
            <a:endParaRPr lang="en-US" altLang="ko-KR" sz="16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거래형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산림탄소흡수량을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3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이산화탄소 </a:t>
            </a:r>
            <a:r>
              <a:rPr lang="en-US" altLang="ko-KR" sz="13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3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톤으로 환산한 단위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로 거래</a:t>
            </a:r>
            <a:endParaRPr lang="en-US" altLang="ko-KR" sz="13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비거래형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산림탄소흡수량을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거래하지 않고 </a:t>
            </a:r>
            <a:r>
              <a:rPr lang="ko-KR" altLang="en-US" sz="13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기업 홍보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등 </a:t>
            </a:r>
            <a:r>
              <a:rPr lang="ko-KR" altLang="en-US" sz="13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거래 이외 목적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으로 사용</a:t>
            </a:r>
            <a:endParaRPr lang="en-US" altLang="ko-KR" sz="13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산림탄소전자등록부에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거래 계정 등록</a:t>
            </a:r>
            <a:endParaRPr lang="en-US" altLang="ko-KR" sz="16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2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5189" y="2864811"/>
            <a:ext cx="142218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C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ontents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-윤고딕33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73" y="278276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2409013"/>
            <a:ext cx="761747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2</a:t>
            </a:r>
            <a:endParaRPr lang="ko-KR" altLang="en-US" sz="8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6095" y="357301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산림탄소상쇄제도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274857"/>
            <a:ext cx="609600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개요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83568" y="2227664"/>
            <a:ext cx="78573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사업자가 자발적으로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유지 및 증진 활동을 통해 확보한 산림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탄소흡수량을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온실가스 감축에 사용하는 것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정의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683568" y="3883848"/>
            <a:ext cx="7857340" cy="17312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산림탄소센터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산림탄소상쇄제도 실무 담당기구</a:t>
            </a:r>
            <a:endParaRPr lang="en-US" altLang="ko-KR" sz="15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사업계획서 접수 및 타당성 평가</a:t>
            </a:r>
            <a:r>
              <a:rPr lang="en-US" altLang="ko-K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검증기관 운영</a:t>
            </a:r>
            <a:r>
              <a:rPr lang="en-US" altLang="ko-K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인증서 발급</a:t>
            </a:r>
          </a:p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검증기관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산림탄소흡수량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검증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한국임업진흥원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산림탄소흡수량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인증</a:t>
            </a:r>
            <a:endParaRPr lang="ko-KR" altLang="en-US" sz="15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5941" y="3573016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제도 운영 기관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274857"/>
            <a:ext cx="1440160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운영표준 구성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83568" y="2227664"/>
            <a:ext cx="7857340" cy="491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신규조림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재조림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산림경영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목제품 이용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에너지 이용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사업유형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683568" y="3209925"/>
            <a:ext cx="7992888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개요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산림탄소상쇄 사업유형 및 참여유형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산림탄소상쇄 사업의 등록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사업실행 및 모니터링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산림탄소흡수량의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검증 및 인증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별표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산림탄소상쇄 사업유형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사업계획서 작성방법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이산화탄소흡수량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세부 산정방식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     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사업이행 위험도 분석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및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버퍼예치율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산정방식 등</a:t>
            </a: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서식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사업계획서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타당성평가 보고서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모니터링 보고서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검증 보고서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인증심사 보고서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인증서 등</a:t>
            </a:r>
            <a:endParaRPr lang="ko-KR" altLang="en-US" sz="15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5941" y="2899093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내용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274857"/>
            <a:ext cx="2664296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산림탄소상쇄사업 참여조건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75162"/>
              </p:ext>
            </p:extLst>
          </p:nvPr>
        </p:nvGraphicFramePr>
        <p:xfrm>
          <a:off x="971600" y="1743941"/>
          <a:ext cx="7056784" cy="4719320"/>
        </p:xfrm>
        <a:graphic>
          <a:graphicData uri="http://schemas.openxmlformats.org/drawingml/2006/table">
            <a:tbl>
              <a:tblPr/>
              <a:tblGrid>
                <a:gridCol w="1316978"/>
                <a:gridCol w="2072013"/>
                <a:gridCol w="845080"/>
                <a:gridCol w="1977633"/>
                <a:gridCol w="845080"/>
              </a:tblGrid>
              <a:tr h="4851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거래형</a:t>
                      </a: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자격 요건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최소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사업기간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비거래형</a:t>
                      </a: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자격 요건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최소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사업기간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51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신규조림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 동안 산림이 아니었던 토지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사업신청 시 산림이 아닌 토지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1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재조림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1989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월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31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일 이전에 산림에서 다른 용도로 전환된 토지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사업신청 시 산림이 아닌 토지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1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산림경영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11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수종갱신</a:t>
                      </a:r>
                      <a:r>
                        <a:rPr lang="en-US" altLang="ko-KR" sz="1050" kern="0" spc="-11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050" kern="0" spc="-11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벌기령</a:t>
                      </a:r>
                      <a:r>
                        <a:rPr lang="ko-KR" altLang="en-US" sz="1050" kern="0" spc="-11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연장</a:t>
                      </a:r>
                      <a:r>
                        <a:rPr lang="en-US" altLang="ko-KR" sz="1050" kern="0" spc="-11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050" kern="0" spc="-11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택벌림</a:t>
                      </a:r>
                      <a:r>
                        <a:rPr lang="ko-KR" altLang="en-US" sz="1050" kern="0" spc="-11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경영 등 경영방식이나 시업체계 개선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사업신청 시 산림경영이 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가능한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지역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7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목제품이용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국내 산림으로부터 합법적인 절차에 의해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수획된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목제품을 사용하는 경우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거래형과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동일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1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산림바이오메스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에너지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이용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화석연료에서 국내산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산림바이오매스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일부 또는 전부 대체하는 경우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거래형과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동일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년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51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복합형</a:t>
                      </a:r>
                    </a:p>
                  </a:txBody>
                  <a:tcPr marL="60026" marR="60026" marT="16595" marB="165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신규조림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재조림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산림경영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목제품이용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신규조림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재조림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산림경영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+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산림바이오메스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 에너지 이용</a:t>
                      </a:r>
                    </a:p>
                  </a:txBody>
                  <a:tcPr marL="60026" marR="60026" marT="16595" marB="165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직사각형 57"/>
          <p:cNvSpPr/>
          <p:nvPr/>
        </p:nvSpPr>
        <p:spPr>
          <a:xfrm>
            <a:off x="6300192" y="3933056"/>
            <a:ext cx="2054696" cy="955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6480212" y="4258678"/>
            <a:ext cx="1694656" cy="48544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검증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302660" y="5426248"/>
            <a:ext cx="2054696" cy="955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3568033" y="2255386"/>
            <a:ext cx="2054696" cy="4125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861120" y="2255386"/>
            <a:ext cx="2054696" cy="4125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274857"/>
            <a:ext cx="2664296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산림탄소상쇄사업 추진절차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5941" y="1844824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사업 추진절차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482680" y="5751870"/>
            <a:ext cx="1694656" cy="48544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인증 심의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746376" y="2708920"/>
            <a:ext cx="169465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사업신청 및 접수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46376" y="3465004"/>
            <a:ext cx="169465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사업타당성 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평가 및 등록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46376" y="4221088"/>
            <a:ext cx="169465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검증요청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46376" y="4977172"/>
            <a:ext cx="169465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인증 심의 요청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746376" y="5733256"/>
            <a:ext cx="169465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산림탄소흡수량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인증서 발행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043608" y="2708920"/>
            <a:ext cx="169465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사업계획서 작성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43608" y="3465004"/>
            <a:ext cx="169465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사업 이행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043608" y="4221088"/>
            <a:ext cx="169465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모니터링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43608" y="5733256"/>
            <a:ext cx="169465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산림탄소흡수량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거래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7" name="직선 화살표 연결선 6"/>
          <p:cNvCxnSpPr>
            <a:stCxn id="19" idx="3"/>
            <a:endCxn id="4" idx="1"/>
          </p:cNvCxnSpPr>
          <p:nvPr/>
        </p:nvCxnSpPr>
        <p:spPr>
          <a:xfrm>
            <a:off x="2738264" y="2960948"/>
            <a:ext cx="100811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4" idx="2"/>
            <a:endCxn id="13" idx="0"/>
          </p:cNvCxnSpPr>
          <p:nvPr/>
        </p:nvCxnSpPr>
        <p:spPr>
          <a:xfrm>
            <a:off x="4593704" y="3212976"/>
            <a:ext cx="0" cy="25202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3" idx="1"/>
            <a:endCxn id="20" idx="3"/>
          </p:cNvCxnSpPr>
          <p:nvPr/>
        </p:nvCxnSpPr>
        <p:spPr>
          <a:xfrm flipH="1">
            <a:off x="2738264" y="3717032"/>
            <a:ext cx="100811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20" idx="2"/>
            <a:endCxn id="21" idx="0"/>
          </p:cNvCxnSpPr>
          <p:nvPr/>
        </p:nvCxnSpPr>
        <p:spPr>
          <a:xfrm>
            <a:off x="1890936" y="3969060"/>
            <a:ext cx="0" cy="25202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21" idx="3"/>
            <a:endCxn id="14" idx="1"/>
          </p:cNvCxnSpPr>
          <p:nvPr/>
        </p:nvCxnSpPr>
        <p:spPr>
          <a:xfrm>
            <a:off x="2738264" y="4473116"/>
            <a:ext cx="100811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4" idx="3"/>
          </p:cNvCxnSpPr>
          <p:nvPr/>
        </p:nvCxnSpPr>
        <p:spPr>
          <a:xfrm>
            <a:off x="5441032" y="4473116"/>
            <a:ext cx="104164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endCxn id="17" idx="3"/>
          </p:cNvCxnSpPr>
          <p:nvPr/>
        </p:nvCxnSpPr>
        <p:spPr>
          <a:xfrm flipH="1">
            <a:off x="5441032" y="4473116"/>
            <a:ext cx="1041648" cy="75608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17" idx="3"/>
            <a:endCxn id="28" idx="1"/>
          </p:cNvCxnSpPr>
          <p:nvPr/>
        </p:nvCxnSpPr>
        <p:spPr>
          <a:xfrm>
            <a:off x="5441032" y="5229200"/>
            <a:ext cx="1041648" cy="76539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8" idx="1"/>
            <a:endCxn id="18" idx="3"/>
          </p:cNvCxnSpPr>
          <p:nvPr/>
        </p:nvCxnSpPr>
        <p:spPr>
          <a:xfrm flipH="1" flipV="1">
            <a:off x="5441032" y="5985284"/>
            <a:ext cx="1041648" cy="930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8" idx="1"/>
            <a:endCxn id="23" idx="3"/>
          </p:cNvCxnSpPr>
          <p:nvPr/>
        </p:nvCxnSpPr>
        <p:spPr>
          <a:xfrm flipH="1">
            <a:off x="2738264" y="5985284"/>
            <a:ext cx="100811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43662" y="229835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사업자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96425" y="2298358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산림탄소센터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01044" y="395454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검증기관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8571" y="5466710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한국임업진흥원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274857"/>
            <a:ext cx="2664296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err="1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산림탄소상쇄제도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3255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산림조성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신규조림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재조림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_x190511136" descr="EMB000004302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 b="220"/>
          <a:stretch>
            <a:fillRect/>
          </a:stretch>
        </p:blipFill>
        <p:spPr bwMode="auto">
          <a:xfrm>
            <a:off x="298648" y="2420888"/>
            <a:ext cx="3697288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4572000" y="2204864"/>
            <a:ext cx="0" cy="40324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204453" y="1916832"/>
            <a:ext cx="3255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산림경영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pic>
        <p:nvPicPr>
          <p:cNvPr id="4102" name="_x190512176" descr="EMB0000043021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" b="423"/>
          <a:stretch>
            <a:fillRect/>
          </a:stretch>
        </p:blipFill>
        <p:spPr bwMode="auto">
          <a:xfrm>
            <a:off x="4860032" y="2492896"/>
            <a:ext cx="3932284" cy="13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190512016" descr="EMB0000043021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 b="212"/>
          <a:stretch>
            <a:fillRect/>
          </a:stretch>
        </p:blipFill>
        <p:spPr bwMode="auto">
          <a:xfrm>
            <a:off x="4860032" y="3818442"/>
            <a:ext cx="3872813" cy="13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_x190510256" descr="EMB00000430213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 b="211"/>
          <a:stretch>
            <a:fillRect/>
          </a:stretch>
        </p:blipFill>
        <p:spPr bwMode="auto">
          <a:xfrm>
            <a:off x="4875651" y="5157192"/>
            <a:ext cx="3944821" cy="13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0" y="2348880"/>
            <a:ext cx="93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산림갱신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6645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벌기령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연장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9367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택벌림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경영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532" y="5137447"/>
            <a:ext cx="308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산림조성 사업을 통한 </a:t>
            </a:r>
            <a:r>
              <a:rPr lang="ko-KR" altLang="en-US" sz="14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탄소흡수량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증대 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0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274857"/>
            <a:ext cx="2664296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err="1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산림탄소상쇄제도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3255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목제품 이용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48680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산림탄소상쇄제도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572000" y="2204864"/>
            <a:ext cx="0" cy="40324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204453" y="1916832"/>
            <a:ext cx="3255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바이오매스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에너지 이용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540" y="5157192"/>
            <a:ext cx="31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목제품에 장기간 동안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(100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년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저장되는 평균탄소저장량을 산정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121" name="_x190510016" descr="EMB0000043021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175"/>
          <a:stretch>
            <a:fillRect/>
          </a:stretch>
        </p:blipFill>
        <p:spPr bwMode="auto">
          <a:xfrm>
            <a:off x="108858" y="2420888"/>
            <a:ext cx="3925888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11"/>
          <p:cNvPicPr>
            <a:picLocks noChangeAspect="1" noChangeArrowheads="1"/>
          </p:cNvPicPr>
          <p:nvPr/>
        </p:nvPicPr>
        <p:blipFill>
          <a:blip r:embed="rId6" cstate="print"/>
          <a:srcRect t="15761" b="11261"/>
          <a:stretch>
            <a:fillRect/>
          </a:stretch>
        </p:blipFill>
        <p:spPr bwMode="auto">
          <a:xfrm>
            <a:off x="4740522" y="2380516"/>
            <a:ext cx="4295974" cy="24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195036" y="5158699"/>
            <a:ext cx="3625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4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기존에 사용하던 화석연료의 일부 혹은 전부를 </a:t>
            </a:r>
            <a:r>
              <a:rPr lang="ko-KR" altLang="en-US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산림 </a:t>
            </a:r>
            <a:r>
              <a:rPr lang="ko-KR" altLang="en-US" sz="1400" dirty="0" err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바이오매스</a:t>
            </a:r>
            <a:r>
              <a:rPr lang="ko-KR" altLang="en-US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에너지</a:t>
            </a:r>
            <a:r>
              <a:rPr lang="en-US" altLang="ko-KR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err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목재펠릿</a:t>
            </a:r>
            <a:r>
              <a:rPr lang="en-US" altLang="ko-KR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목재칩</a:t>
            </a:r>
            <a:r>
              <a:rPr lang="ko-KR" altLang="en-US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등</a:t>
            </a:r>
            <a:r>
              <a:rPr lang="en-US" altLang="ko-KR" sz="14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4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로 대체함으로써 온실가스 배출량을 줄이는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사업</a:t>
            </a:r>
            <a:endParaRPr lang="ko-KR" altLang="en-US" sz="14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55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2967335"/>
            <a:ext cx="327685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감사합니다</a:t>
            </a:r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!</a:t>
            </a:r>
            <a:endParaRPr lang="ko-KR" altLang="en-US" sz="5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9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4"/>
            <a:chOff x="-23750" y="0"/>
            <a:chExt cx="9180512" cy="688538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-23750" y="0"/>
              <a:ext cx="4590256" cy="6885384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44008" y="2132856"/>
            <a:ext cx="4454686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1. </a:t>
            </a:r>
            <a:r>
              <a:rPr lang="ko-KR" altLang="en-US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탄소흡수원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유지 및 증진에 관한 법률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fontAlgn="ctr">
              <a:lnSpc>
                <a:spcPct val="150000"/>
              </a:lnSpc>
            </a:pPr>
            <a:endParaRPr lang="en-US" altLang="ko-KR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font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2.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산림탄소상쇄제도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fontAlgn="ctr">
              <a:lnSpc>
                <a:spcPct val="150000"/>
              </a:lnSpc>
            </a:pPr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217058"/>
            <a:ext cx="1391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2">
                    <a:lumMod val="10000"/>
                  </a:schemeClr>
                </a:solidFill>
              </a:rPr>
              <a:t>목 차</a:t>
            </a:r>
            <a:endParaRPr lang="ko-KR" alt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5189" y="2864811"/>
            <a:ext cx="142218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C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ontents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-윤고딕33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73" y="278276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2409013"/>
            <a:ext cx="761747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-윤고딕330" pitchFamily="18" charset="-127"/>
              </a:rPr>
              <a:t>1</a:t>
            </a:r>
            <a:endParaRPr lang="ko-KR" altLang="en-US" sz="8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73016"/>
            <a:ext cx="8784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</a:rPr>
              <a:t>탄소흡수원</a:t>
            </a:r>
            <a:r>
              <a:rPr lang="ko-KR" altLang="en-US" sz="4000" b="1" dirty="0">
                <a:solidFill>
                  <a:schemeClr val="bg1"/>
                </a:solidFill>
              </a:rPr>
              <a:t> 유지 및 증진에 관한 법률</a:t>
            </a:r>
          </a:p>
        </p:txBody>
      </p:sp>
    </p:spTree>
    <p:extLst>
      <p:ext uri="{BB962C8B-B14F-4D97-AF65-F5344CB8AC3E}">
        <p14:creationId xmlns:p14="http://schemas.microsoft.com/office/powerpoint/2010/main" val="14173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274857"/>
            <a:ext cx="2304256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err="1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추친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근거 및 제정 목적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83568" y="2227664"/>
            <a:ext cx="78573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「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저탄소녹색성장기본법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」 제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55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조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친환경농림수산의 촉진 및 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확충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국가경쟁력강화위원회 대통령 보고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(’11.3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추진 근거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683568" y="3883848"/>
            <a:ext cx="785734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산림의 탄소흡수 기능을 유지하고 증진시켜 기후변화에 대응</a:t>
            </a:r>
          </a:p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국제협상에서 제기되는 기후변화 이슈 등에 대하여 능동적으로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대응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산주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임업인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기업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국민에게 도움이 되는 기후변화 대응활동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이행</a:t>
            </a:r>
            <a:endParaRPr lang="ko-KR" altLang="en-US" sz="15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5941" y="3573016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제정 목적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274857"/>
            <a:ext cx="1512167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법령 제정 경과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689358" y="1988840"/>
            <a:ext cx="6690954" cy="32578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2011. 9. 2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발의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환노위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공동 회부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265113" indent="-265113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1300" dirty="0" err="1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농림위위원장</a:t>
            </a: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양당 간사</a:t>
            </a: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err="1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기재위</a:t>
            </a: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err="1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지경위</a:t>
            </a: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300" dirty="0" err="1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교육위</a:t>
            </a:r>
            <a:r>
              <a:rPr lang="ko-KR" altLang="en-US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등 </a:t>
            </a:r>
            <a:r>
              <a:rPr lang="en-US" altLang="ko-KR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15</a:t>
            </a:r>
            <a:r>
              <a:rPr lang="ko-KR" altLang="en-US" sz="1300" dirty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인 공동 </a:t>
            </a:r>
            <a:endParaRPr lang="en-US" altLang="ko-KR" sz="1300" dirty="0" smtClean="0">
              <a:solidFill>
                <a:srgbClr val="808080">
                  <a:lumMod val="75000"/>
                </a:srgbClr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2011. 9. 7 ~ 9. 21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부처 의견 조회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기재부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법무부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행안부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과학위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2011. 11. 17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농림위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전체회의 상정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2011. 12. 30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본회의 수정안 의결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찬성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172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명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기권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명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2012. 2. 22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「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유지 및 증진에 관한 법률」 제정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공포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2012. </a:t>
            </a:r>
            <a:r>
              <a:rPr lang="en-US" altLang="ko-KR" sz="1500" b="1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3 ~ 2013</a:t>
            </a: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. 2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하위법령 제정 및 관계부처 의견 조율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2013. 2. 15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하위법령 관련 차관회의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2013. 2. 19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국무회의</a:t>
            </a: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2013. 2. 23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유지 및 증진에 관한 법률 시행 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31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75856" y="2996952"/>
            <a:ext cx="2592288" cy="5577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274857"/>
            <a:ext cx="1080119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법률 구성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83568" y="2227664"/>
            <a:ext cx="7857340" cy="491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법률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장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38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조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시행령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32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조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시행규칙 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조로 구성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95941" y="1916832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법안 구성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684213" y="4220171"/>
            <a:ext cx="1800225" cy="208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20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관리 기반 설정</a:t>
            </a:r>
            <a:endParaRPr lang="en-US" altLang="ko-KR" sz="2000" b="1" spc="-1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endParaRPr lang="en-US" altLang="ko-KR" sz="5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위원회 구성</a:t>
            </a: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 algn="ctr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종합계획 수립 등</a:t>
            </a: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628371" y="4220171"/>
            <a:ext cx="1800225" cy="208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2000" b="1" spc="-1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유지 및 증진</a:t>
            </a:r>
            <a:endParaRPr lang="en-US" altLang="ko-KR" sz="2000" b="1" spc="-15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endParaRPr lang="en-US" altLang="ko-KR" sz="500" spc="-15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b="1" spc="-10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탄소흡수원확충</a:t>
            </a: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endPara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1600" b="1" spc="-2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목제품</a:t>
            </a:r>
            <a:r>
              <a:rPr lang="en-US" altLang="ko-KR" sz="16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b="1" spc="-20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6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에너지 이용 등</a:t>
            </a:r>
            <a:r>
              <a:rPr lang="en-US" altLang="ko-KR" sz="16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600" spc="-2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572529" y="4220171"/>
            <a:ext cx="1871663" cy="208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산림탄소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상쇄 및 거래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endParaRPr lang="en-US" altLang="ko-KR" sz="5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b="1" spc="-10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산림탄소흡수량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1600" b="1" spc="-1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1600" b="1" spc="-1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모니터링 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및 검증</a:t>
            </a: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spc="-2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인증</a:t>
            </a:r>
            <a:r>
              <a:rPr lang="en-US" altLang="ko-KR" sz="1600" b="1" spc="-2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spc="-2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산림탄소센터 등</a:t>
            </a:r>
            <a:r>
              <a:rPr lang="en-US" altLang="ko-KR" sz="1600" b="1" spc="-25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600" spc="-25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6588125" y="4220171"/>
            <a:ext cx="1871663" cy="208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endParaRPr lang="en-US" altLang="ko-KR" sz="20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ko-KR" altLang="en-US" sz="20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증진 기반</a:t>
            </a:r>
            <a:r>
              <a:rPr lang="en-US" altLang="ko-KR" sz="20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b="1" spc="-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조성</a:t>
            </a:r>
            <a:endParaRPr lang="en-US" altLang="ko-KR" sz="500" b="1" spc="-2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endParaRPr lang="en-US" altLang="ko-KR" sz="5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defRPr/>
            </a:pP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b="1" spc="-10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흡수원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지수개발</a:t>
            </a: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운영 표준</a:t>
            </a: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특성화 학교</a:t>
            </a: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연구 개발 등</a:t>
            </a:r>
            <a:r>
              <a:rPr lang="en-US" altLang="ko-KR" sz="1600" b="1" spc="-1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endParaRPr lang="ko-KR" altLang="en-US" sz="1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2617" y="309522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법 구성</a:t>
            </a:r>
            <a:endParaRPr lang="ko-KR" altLang="en-US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9" name="꺾인 연결선 28"/>
          <p:cNvCxnSpPr>
            <a:endCxn id="24" idx="0"/>
          </p:cNvCxnSpPr>
          <p:nvPr/>
        </p:nvCxnSpPr>
        <p:spPr>
          <a:xfrm rot="5400000">
            <a:off x="2749543" y="2397714"/>
            <a:ext cx="657240" cy="298767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꺾인 연결선 29"/>
          <p:cNvCxnSpPr>
            <a:endCxn id="25" idx="0"/>
          </p:cNvCxnSpPr>
          <p:nvPr/>
        </p:nvCxnSpPr>
        <p:spPr>
          <a:xfrm rot="5400000">
            <a:off x="3721622" y="3369793"/>
            <a:ext cx="657240" cy="104351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26" idx="0"/>
          </p:cNvCxnSpPr>
          <p:nvPr/>
        </p:nvCxnSpPr>
        <p:spPr>
          <a:xfrm rot="16200000" flipH="1">
            <a:off x="4711560" y="3423370"/>
            <a:ext cx="657240" cy="93636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endCxn id="27" idx="0"/>
          </p:cNvCxnSpPr>
          <p:nvPr/>
        </p:nvCxnSpPr>
        <p:spPr>
          <a:xfrm rot="16200000" flipH="1">
            <a:off x="5719358" y="2415572"/>
            <a:ext cx="657240" cy="29519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500008" y="4160231"/>
            <a:ext cx="2016208" cy="223224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1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263768"/>
            <a:ext cx="2592288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err="1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관리 기반 설정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11560" y="2044767"/>
            <a:ext cx="8727690" cy="1131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산림</a:t>
            </a:r>
            <a:r>
              <a:rPr lang="en-US" altLang="ko-KR" sz="1500" dirty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면적 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0.5ha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이상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수관울폐도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10%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이상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평균 나무 높이 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5m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이상</a:t>
            </a: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탄소를 흡수하고 저장하는 임목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죽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고사유기물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토양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목제품 및 </a:t>
            </a:r>
            <a:r>
              <a:rPr lang="ko-KR" altLang="en-US" sz="1500" dirty="0" err="1" smtClean="0"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 에너지</a:t>
            </a:r>
            <a:endParaRPr lang="ko-KR" altLang="en-US" sz="1500" dirty="0"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산림탄소상쇄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산림탄소흡수량을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 온실가스 감축에 사용하는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것</a:t>
            </a:r>
            <a:endParaRPr lang="ko-KR" altLang="en-US" sz="15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741235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법률에서 사용하는 용어 정의</a:t>
            </a:r>
            <a:endParaRPr lang="ko-KR" altLang="en-US" sz="16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611560" y="4541671"/>
            <a:ext cx="8727690" cy="1823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신규조림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최소한 과거 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50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년 동안 산림이 아니었던 토지에 대해 인위적으로 산림</a:t>
            </a: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 err="1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재조림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본래 산림이었다가 다른 용도로 전용되어 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1989.12.31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일 이전까지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산림이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아니었던 </a:t>
            </a:r>
            <a:r>
              <a:rPr lang="en-US" altLang="ko-KR" sz="1500" dirty="0" smtClean="0">
                <a:latin typeface="휴먼모음T" pitchFamily="18" charset="-127"/>
                <a:ea typeface="휴먼모음T" pitchFamily="18" charset="-127"/>
              </a:rPr>
              <a:t>	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토지에 </a:t>
            </a:r>
            <a:r>
              <a:rPr lang="en-US" altLang="ko-KR" sz="1500" dirty="0" smtClean="0">
                <a:latin typeface="휴먼모음T" pitchFamily="18" charset="-127"/>
                <a:ea typeface="휴먼모음T" pitchFamily="18" charset="-127"/>
              </a:rPr>
              <a:t>	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인위적으로 산림을 조성</a:t>
            </a:r>
            <a:endParaRPr lang="en-US" altLang="ko-KR" sz="1500" dirty="0" smtClean="0"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산림경영</a:t>
            </a: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기존의 산림경영 방식과 달리 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탄소흡수량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 증진을 위한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추가적인 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숲가꾸기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목재 수확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등의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활동</a:t>
            </a: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dirty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식생복구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신규조림</a:t>
            </a:r>
            <a:r>
              <a:rPr lang="en-US" altLang="ko-KR" sz="1500" dirty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재조림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 외에 식생조성을 통해 </a:t>
            </a:r>
            <a:r>
              <a:rPr lang="ko-KR" altLang="en-US" sz="1500" dirty="0" err="1">
                <a:latin typeface="휴먼모음T" pitchFamily="18" charset="-127"/>
                <a:ea typeface="휴먼모음T" pitchFamily="18" charset="-127"/>
              </a:rPr>
              <a:t>탄소흡수량을</a:t>
            </a:r>
            <a:r>
              <a:rPr lang="ko-KR" altLang="en-US" sz="1500" dirty="0">
                <a:latin typeface="휴먼모음T" pitchFamily="18" charset="-127"/>
                <a:ea typeface="휴먼모음T" pitchFamily="18" charset="-127"/>
              </a:rPr>
              <a:t> 증가시키는 </a:t>
            </a:r>
            <a:r>
              <a:rPr lang="ko-KR" altLang="en-US" sz="1500" dirty="0" smtClean="0">
                <a:latin typeface="휴먼모음T" pitchFamily="18" charset="-127"/>
                <a:ea typeface="휴먼모음T" pitchFamily="18" charset="-127"/>
              </a:rPr>
              <a:t>활동</a:t>
            </a:r>
            <a:endParaRPr lang="en-US" altLang="ko-KR" sz="15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28056"/>
            <a:ext cx="2808312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err="1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700" dirty="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유지 및 증진 활동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39552" y="4221023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확충</a:t>
            </a:r>
            <a:endParaRPr lang="ko-KR" altLang="en-US" sz="16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09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611560" y="2153905"/>
            <a:ext cx="872769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목제품에 저장된 탄소를 유치 증진할 수 있도록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목제품 이용 증진 </a:t>
            </a: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시책 수립</a:t>
            </a:r>
            <a:endParaRPr lang="ko-KR" altLang="en-US" sz="1500" dirty="0"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목제품에 저장된 탄소의 흐름을 파악하기 위한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목제품 이용 실태 조사</a:t>
            </a:r>
            <a:endParaRPr lang="en-US" altLang="ko-KR" sz="15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850373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목제품 이용 촉진</a:t>
            </a:r>
            <a:endParaRPr lang="ko-KR" altLang="en-US" sz="16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660916" y="3344533"/>
            <a:ext cx="872769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에너지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공급림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조성 근거 마련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에너지 및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이용시설 모니터링 및 품질관리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실시</a:t>
            </a:r>
            <a:endParaRPr lang="en-US" altLang="ko-KR" sz="15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8908" y="3023885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산림바이오매스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에너지 활용 촉진</a:t>
            </a:r>
            <a:endParaRPr lang="ko-KR" altLang="en-US" sz="16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274857"/>
            <a:ext cx="2897500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dirty="0" err="1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700" dirty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 유지 및 증진 활동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611560" y="4566273"/>
            <a:ext cx="813690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산지전용 및 산림황폐화로 인한 온실가스 배출을 저감하기 위한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대책 수립</a:t>
            </a:r>
            <a:endParaRPr lang="en-US" altLang="ko-KR" sz="15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산지소유자의 요청</a:t>
            </a: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에 따라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보호지역</a:t>
            </a: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으로 지정될 경우 추가적으로 감축된 </a:t>
            </a:r>
            <a:r>
              <a:rPr lang="ko-KR" altLang="en-US" sz="1500" dirty="0" err="1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이산화탄소흡수량을</a:t>
            </a: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상쇄실적으로 사용 가능</a:t>
            </a:r>
            <a:endParaRPr lang="en-US" altLang="ko-KR" sz="15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해외 산지전용 억제 및 산림황폐지 방지 관련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연구 지원 </a:t>
            </a:r>
            <a:r>
              <a:rPr lang="ko-KR" altLang="en-US" sz="1500" dirty="0" smtClean="0">
                <a:solidFill>
                  <a:srgbClr val="006600"/>
                </a:solidFill>
                <a:latin typeface="휴먼모음T" pitchFamily="18" charset="-127"/>
                <a:ea typeface="휴먼모음T" pitchFamily="18" charset="-127"/>
              </a:rPr>
              <a:t>등</a:t>
            </a:r>
            <a:endParaRPr lang="en-US" altLang="ko-KR" sz="1500" dirty="0" smtClean="0">
              <a:solidFill>
                <a:srgbClr val="0066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9552" y="4262741"/>
            <a:ext cx="424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산지전용 억제 및 산림황폐화 방지</a:t>
            </a:r>
            <a:endParaRPr lang="ko-KR" altLang="en-US" sz="1600" dirty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75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750" y="0"/>
            <a:ext cx="9180512" cy="6885383"/>
            <a:chOff x="-23750" y="0"/>
            <a:chExt cx="9180512" cy="6885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59"/>
            <a:stretch/>
          </p:blipFill>
          <p:spPr>
            <a:xfrm>
              <a:off x="-23750" y="6531428"/>
              <a:ext cx="9180512" cy="35395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6"/>
            <a:stretch/>
          </p:blipFill>
          <p:spPr>
            <a:xfrm>
              <a:off x="-23750" y="0"/>
              <a:ext cx="9180512" cy="30875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3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48680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tx2">
                    <a:lumMod val="50000"/>
                  </a:schemeClr>
                </a:solidFill>
              </a:rPr>
              <a:t>탄소흡수원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</a:rPr>
              <a:t> 유지 및 증진에 관한 법률</a:t>
            </a:r>
            <a:endParaRPr lang="ko-KR" altLang="ko-K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1274857"/>
            <a:ext cx="1296143" cy="35394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indent="-180975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700" smtClean="0">
                <a:solidFill>
                  <a:srgbClr val="333333"/>
                </a:solidFill>
                <a:latin typeface="휴먼모음T" pitchFamily="18" charset="-127"/>
                <a:ea typeface="휴먼모음T" pitchFamily="18" charset="-127"/>
              </a:rPr>
              <a:t>산림탄소상쇄</a:t>
            </a:r>
            <a:endParaRPr lang="ko-KR" altLang="en-US" sz="1700" dirty="0">
              <a:solidFill>
                <a:srgbClr val="333333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689358" y="1916832"/>
            <a:ext cx="7483042" cy="3447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ko-KR" sz="1500" b="1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500" b="1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개념</a:t>
            </a:r>
            <a:r>
              <a:rPr lang="en-US" altLang="ko-KR" sz="1500" b="1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탄소흡수원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유지 및 증진에 활동을 통해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추가로 확보한 </a:t>
            </a:r>
            <a:r>
              <a:rPr lang="ko-KR" altLang="en-US" sz="15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탄소흡수량을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온실가스 감축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에 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                     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사용 하는 것</a:t>
            </a:r>
            <a:endParaRPr lang="en-US" altLang="ko-KR" sz="15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산림탄소상쇄 사업에 대한 모니터링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검증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보고 체계 마련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감축실적</a:t>
            </a:r>
            <a:r>
              <a:rPr lang="en-US" altLang="ko-KR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크레딧</a:t>
            </a:r>
            <a:r>
              <a:rPr lang="en-US" altLang="ko-KR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형과 </a:t>
            </a:r>
            <a:r>
              <a:rPr lang="ko-KR" altLang="en-US" sz="16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6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산림탄소상쇄로 이원화</a:t>
            </a:r>
            <a:endParaRPr lang="en-US" altLang="ko-KR" sz="1600" dirty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65113" indent="-265113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감축실적형</a:t>
            </a:r>
            <a:r>
              <a:rPr lang="ko-KR" altLang="en-US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다른 법률이나 규정에 따라 온실가스 감축의무가 있는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지자체장이나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사업자가 온실가스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	  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감축목표를 상쇄하는데 사용할 수 있는 것</a:t>
            </a:r>
            <a:endParaRPr lang="en-US" altLang="ko-KR" sz="13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265113" indent="-265113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300" dirty="0" smtClean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「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저탄소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녹색성장 기본법」 및 「온실가스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배출권의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할당 및 거래에 관한 법률」 을 따르도록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함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marL="265113" indent="-265113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300" dirty="0" smtClean="0">
                <a:solidFill>
                  <a:srgbClr val="808080">
                    <a:lumMod val="75000"/>
                  </a:srgb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사회공헌형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3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지자체장이나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사업자가 사회 공헌을 위해 자발적으로 </a:t>
            </a:r>
            <a:r>
              <a:rPr lang="ko-KR" altLang="en-US" sz="1300" dirty="0" err="1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탄소흡수원을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 유지 및 증진시키고자 </a:t>
            </a:r>
            <a:r>
              <a:rPr lang="en-US" altLang="ko-KR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	  </a:t>
            </a:r>
            <a:r>
              <a:rPr lang="ko-KR" altLang="en-US" sz="130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rPr>
              <a:t>하는 것</a:t>
            </a:r>
            <a:endParaRPr lang="en-US" altLang="ko-KR" sz="1300" dirty="0" smtClean="0">
              <a:solidFill>
                <a:srgbClr val="00206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제도 운영을 위한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산림탄소센터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및 전문적인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인증기관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지정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80975" indent="-180975" fontAlgn="base" latinLnBrk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o-KR" altLang="en-US" sz="1500" dirty="0" err="1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산림탄소흡수량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정보</a:t>
            </a:r>
            <a:r>
              <a:rPr lang="en-US" altLang="ko-KR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통계의 투명한 관리와 유통을 위해 </a:t>
            </a:r>
            <a:r>
              <a:rPr lang="ko-KR" altLang="en-US" sz="1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전자적 방식의 </a:t>
            </a:r>
            <a:r>
              <a:rPr lang="ko-KR" altLang="en-US" sz="15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등록부</a:t>
            </a:r>
            <a:r>
              <a:rPr lang="ko-KR" altLang="en-US" sz="1500" dirty="0" smtClean="0">
                <a:solidFill>
                  <a:srgbClr val="185E25"/>
                </a:solidFill>
                <a:latin typeface="휴먼모음T" pitchFamily="18" charset="-127"/>
                <a:ea typeface="휴먼모음T" pitchFamily="18" charset="-127"/>
              </a:rPr>
              <a:t> 구축</a:t>
            </a:r>
            <a:endParaRPr lang="en-US" altLang="ko-KR" sz="1500" dirty="0" smtClean="0">
              <a:solidFill>
                <a:srgbClr val="185E25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41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1071</Words>
  <Application>Microsoft Office PowerPoint</Application>
  <PresentationFormat>화면 슬라이드 쇼(4:3)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Office 테마</vt:lpstr>
      <vt:lpstr>153</vt:lpstr>
      <vt:lpstr>산림탄소상쇄 제도의 이해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정규상</cp:lastModifiedBy>
  <cp:revision>71</cp:revision>
  <cp:lastPrinted>2013-05-21T06:44:07Z</cp:lastPrinted>
  <dcterms:created xsi:type="dcterms:W3CDTF">2011-07-19T00:17:15Z</dcterms:created>
  <dcterms:modified xsi:type="dcterms:W3CDTF">2013-06-21T09:10:41Z</dcterms:modified>
</cp:coreProperties>
</file>