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6" autoAdjust="0"/>
    <p:restoredTop sz="94660"/>
  </p:normalViewPr>
  <p:slideViewPr>
    <p:cSldViewPr snapToGrid="0">
      <p:cViewPr>
        <p:scale>
          <a:sx n="100" d="100"/>
          <a:sy n="100" d="100"/>
        </p:scale>
        <p:origin x="-27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EAC3-3DC4-42C2-B88D-D5B7763EC194}" type="datetimeFigureOut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A6B5-98FD-4035-B0F7-99AD3E1DC8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54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983-531D-4EB2-A4AD-F3D46AD9BE07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861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B8E-E676-46B1-87A9-B9E549BFD4A3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70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568-93DA-4248-84A7-BF3CF2A90BE5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173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4A6-4761-4C96-9408-D6B805742706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766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381A-A52E-4BA0-B195-C11AC528D7B9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324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7422-C700-4710-A0F8-640BA025D21B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695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A988-DA46-4142-B596-00FE972A760C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19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9CE-4F56-4DEC-BF88-3FCF8CBFD029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00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5B51-D58D-4017-8559-08D9BE49046F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16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FF19-7C88-43E4-9C8E-F5950A7C80FC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73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EF8A-3B6F-4297-A493-2E43DD7C9E6C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471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E18A-BA8E-429C-89FE-A2B32B77FDA0}" type="datetime1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456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eoulfoodjob.com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1418351" y="531719"/>
            <a:ext cx="6328372" cy="1652263"/>
            <a:chOff x="1418351" y="832916"/>
            <a:chExt cx="6328372" cy="165226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3E62B581-2598-449D-B103-F355C793B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65" t="17603" r="25769" b="76852"/>
            <a:stretch/>
          </p:blipFill>
          <p:spPr>
            <a:xfrm>
              <a:off x="3381469" y="832916"/>
              <a:ext cx="2381061" cy="380248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AE05222E-451D-483D-9056-2B2B596BE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703" t="33994" r="14766" b="61913"/>
            <a:stretch/>
          </p:blipFill>
          <p:spPr>
            <a:xfrm>
              <a:off x="2874474" y="1842379"/>
              <a:ext cx="3395049" cy="280659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7A0D0A52-7BA0-4862-8AC9-F67576202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194" t="39507" r="20159" b="56400"/>
            <a:stretch/>
          </p:blipFill>
          <p:spPr>
            <a:xfrm>
              <a:off x="1752663" y="2204518"/>
              <a:ext cx="2774885" cy="28066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D6A98F33-8AC0-4122-98D9-17CB3C6CF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130" t="43887" r="23168" b="52445"/>
            <a:stretch/>
          </p:blipFill>
          <p:spPr>
            <a:xfrm>
              <a:off x="4692650" y="2204519"/>
              <a:ext cx="2831135" cy="280660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7F8FC475-9420-42A6-9F12-480E104EB4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948" t="43887" r="23168" b="52445"/>
            <a:stretch/>
          </p:blipFill>
          <p:spPr>
            <a:xfrm>
              <a:off x="4616450" y="2204518"/>
              <a:ext cx="2894633" cy="280660"/>
            </a:xfrm>
            <a:prstGeom prst="rect">
              <a:avLst/>
            </a:prstGeom>
          </p:spPr>
        </p:pic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06DF4A12-CD98-444A-AE34-24576C3E93C2}"/>
              </a:ext>
            </a:extLst>
          </p:cNvPr>
          <p:cNvSpPr/>
          <p:nvPr/>
        </p:nvSpPr>
        <p:spPr>
          <a:xfrm>
            <a:off x="284944" y="3440524"/>
            <a:ext cx="1343088" cy="1343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62C50F6A-D867-4AFB-A745-FB1E0C1B14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86" y="3500543"/>
            <a:ext cx="1235757" cy="12230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38D07E-BE9E-48E6-8EAE-32C13F9E2E7E}"/>
              </a:ext>
            </a:extLst>
          </p:cNvPr>
          <p:cNvSpPr txBox="1"/>
          <p:nvPr/>
        </p:nvSpPr>
        <p:spPr>
          <a:xfrm>
            <a:off x="1677129" y="3405539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</a:rPr>
              <a:t>온라인 입사지원자 대상</a:t>
            </a:r>
            <a:endParaRPr lang="en-US" altLang="ko-KR" b="1" dirty="0">
              <a:solidFill>
                <a:srgbClr val="FFFF00"/>
              </a:solidFill>
            </a:endParaRPr>
          </a:p>
          <a:p>
            <a:r>
              <a:rPr lang="ko-KR" altLang="en-US" b="1" dirty="0">
                <a:solidFill>
                  <a:srgbClr val="FFFF00"/>
                </a:solidFill>
              </a:rPr>
              <a:t>전원 사은품 증정</a:t>
            </a:r>
            <a:r>
              <a:rPr lang="en-US" altLang="ko-KR" b="1" dirty="0">
                <a:solidFill>
                  <a:srgbClr val="FFFF00"/>
                </a:solidFill>
              </a:rPr>
              <a:t>!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BE8538-68CE-4330-AFE0-AC7BDF145753}"/>
              </a:ext>
            </a:extLst>
          </p:cNvPr>
          <p:cNvSpPr txBox="1"/>
          <p:nvPr/>
        </p:nvSpPr>
        <p:spPr>
          <a:xfrm>
            <a:off x="1677129" y="4085873"/>
            <a:ext cx="26789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회원 가입 후 온라인 입사지원자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ko-KR" altLang="en-US" sz="1400" dirty="0">
                <a:solidFill>
                  <a:schemeClr val="bg1"/>
                </a:solidFill>
              </a:rPr>
              <a:t>행사 종료 후 </a:t>
            </a:r>
            <a:r>
              <a:rPr lang="ko-KR" altLang="en-US" sz="1400" dirty="0" err="1">
                <a:solidFill>
                  <a:schemeClr val="bg1"/>
                </a:solidFill>
              </a:rPr>
              <a:t>기프티콘</a:t>
            </a:r>
            <a:r>
              <a:rPr lang="ko-KR" altLang="en-US" sz="1400" dirty="0">
                <a:solidFill>
                  <a:schemeClr val="bg1"/>
                </a:solidFill>
              </a:rPr>
              <a:t> 발송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>
                <a:solidFill>
                  <a:schemeClr val="bg1"/>
                </a:solidFill>
              </a:rPr>
              <a:t>롯데리아 </a:t>
            </a:r>
            <a:r>
              <a:rPr lang="ko-KR" altLang="en-US" sz="1400" dirty="0" err="1">
                <a:solidFill>
                  <a:schemeClr val="bg1"/>
                </a:solidFill>
              </a:rPr>
              <a:t>한우연인팩</a:t>
            </a:r>
            <a:r>
              <a:rPr lang="ko-KR" altLang="en-US" sz="1400" dirty="0">
                <a:solidFill>
                  <a:schemeClr val="bg1"/>
                </a:solidFill>
              </a:rPr>
              <a:t> 세트 </a:t>
            </a:r>
            <a:r>
              <a:rPr lang="en-US" altLang="ko-KR" sz="1400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xmlns="" id="{22D8CBBD-E960-4A0E-80E1-F996C4149E73}"/>
              </a:ext>
            </a:extLst>
          </p:cNvPr>
          <p:cNvSpPr/>
          <p:nvPr/>
        </p:nvSpPr>
        <p:spPr>
          <a:xfrm>
            <a:off x="307167" y="4986577"/>
            <a:ext cx="1343088" cy="1343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DE795D9-9CCF-4D85-8F1A-792D0B8EFA2A}"/>
              </a:ext>
            </a:extLst>
          </p:cNvPr>
          <p:cNvSpPr txBox="1"/>
          <p:nvPr/>
        </p:nvSpPr>
        <p:spPr>
          <a:xfrm>
            <a:off x="1699352" y="495159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</a:rPr>
              <a:t>9</a:t>
            </a:r>
            <a:r>
              <a:rPr lang="ko-KR" altLang="en-US" b="1" dirty="0">
                <a:solidFill>
                  <a:srgbClr val="FFFF00"/>
                </a:solidFill>
              </a:rPr>
              <a:t>월 </a:t>
            </a:r>
            <a:r>
              <a:rPr lang="en-US" altLang="ko-KR" b="1" dirty="0">
                <a:solidFill>
                  <a:srgbClr val="FFFF00"/>
                </a:solidFill>
              </a:rPr>
              <a:t>15</a:t>
            </a:r>
            <a:r>
              <a:rPr lang="ko-KR" altLang="en-US" b="1" dirty="0">
                <a:solidFill>
                  <a:srgbClr val="FFFF00"/>
                </a:solidFill>
              </a:rPr>
              <a:t>일</a:t>
            </a:r>
            <a:r>
              <a:rPr lang="en-US" altLang="ko-KR" b="1" dirty="0">
                <a:solidFill>
                  <a:srgbClr val="FFFF00"/>
                </a:solidFill>
              </a:rPr>
              <a:t>(</a:t>
            </a:r>
            <a:r>
              <a:rPr lang="ko-KR" altLang="en-US" b="1" dirty="0">
                <a:solidFill>
                  <a:srgbClr val="FFFF00"/>
                </a:solidFill>
              </a:rPr>
              <a:t>월</a:t>
            </a:r>
            <a:r>
              <a:rPr lang="en-US" altLang="ko-KR" b="1" dirty="0">
                <a:solidFill>
                  <a:srgbClr val="FFFF00"/>
                </a:solidFill>
              </a:rPr>
              <a:t>)~18</a:t>
            </a:r>
            <a:r>
              <a:rPr lang="ko-KR" altLang="en-US" b="1" dirty="0">
                <a:solidFill>
                  <a:srgbClr val="FFFF00"/>
                </a:solidFill>
              </a:rPr>
              <a:t>일</a:t>
            </a:r>
            <a:r>
              <a:rPr lang="en-US" altLang="ko-KR" b="1" dirty="0">
                <a:solidFill>
                  <a:srgbClr val="FFFF00"/>
                </a:solidFill>
              </a:rPr>
              <a:t>(</a:t>
            </a:r>
            <a:r>
              <a:rPr lang="ko-KR" altLang="en-US" b="1" dirty="0">
                <a:solidFill>
                  <a:srgbClr val="FFFF00"/>
                </a:solidFill>
              </a:rPr>
              <a:t>금</a:t>
            </a:r>
            <a:r>
              <a:rPr lang="en-US" altLang="ko-KR" b="1" dirty="0">
                <a:solidFill>
                  <a:srgbClr val="FFFF00"/>
                </a:solidFill>
              </a:rPr>
              <a:t>)</a:t>
            </a:r>
          </a:p>
          <a:p>
            <a:r>
              <a:rPr lang="ko-KR" altLang="en-US" b="1" dirty="0">
                <a:solidFill>
                  <a:srgbClr val="FFFF00"/>
                </a:solidFill>
              </a:rPr>
              <a:t>화상면접자 사은품 증정</a:t>
            </a:r>
            <a:r>
              <a:rPr lang="en-US" altLang="ko-KR" b="1" dirty="0">
                <a:solidFill>
                  <a:srgbClr val="FFFF00"/>
                </a:solidFill>
              </a:rPr>
              <a:t>!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8D96DF0-2A56-4B45-8169-0CF9EFECE26C}"/>
              </a:ext>
            </a:extLst>
          </p:cNvPr>
          <p:cNvSpPr txBox="1"/>
          <p:nvPr/>
        </p:nvSpPr>
        <p:spPr>
          <a:xfrm>
            <a:off x="1699352" y="5631926"/>
            <a:ext cx="3046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경기도 거주자 </a:t>
            </a:r>
            <a:r>
              <a:rPr lang="en-US" altLang="ko-KR" sz="1400" dirty="0">
                <a:solidFill>
                  <a:schemeClr val="bg1"/>
                </a:solidFill>
              </a:rPr>
              <a:t>: </a:t>
            </a:r>
            <a:r>
              <a:rPr lang="ko-KR" altLang="en-US" sz="1400" dirty="0">
                <a:solidFill>
                  <a:schemeClr val="bg1"/>
                </a:solidFill>
              </a:rPr>
              <a:t>면접지원금 </a:t>
            </a:r>
            <a:r>
              <a:rPr lang="en-US" altLang="ko-KR" sz="1400" dirty="0">
                <a:solidFill>
                  <a:schemeClr val="bg1"/>
                </a:solidFill>
              </a:rPr>
              <a:t>35000</a:t>
            </a:r>
            <a:r>
              <a:rPr lang="ko-KR" altLang="en-US" sz="1400" dirty="0">
                <a:solidFill>
                  <a:schemeClr val="bg1"/>
                </a:solidFill>
              </a:rPr>
              <a:t>원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ko-KR" altLang="en-US" sz="1400" dirty="0">
                <a:solidFill>
                  <a:schemeClr val="bg1"/>
                </a:solidFill>
              </a:rPr>
              <a:t>경기도 외 거주자 </a:t>
            </a:r>
            <a:r>
              <a:rPr lang="en-US" altLang="ko-KR" sz="1400" dirty="0">
                <a:solidFill>
                  <a:schemeClr val="bg1"/>
                </a:solidFill>
              </a:rPr>
              <a:t>: 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텀블러 건조기</a:t>
            </a:r>
            <a:r>
              <a:rPr lang="en-US" altLang="ko-KR" sz="1400" dirty="0">
                <a:solidFill>
                  <a:schemeClr val="bg1"/>
                </a:solidFill>
              </a:rPr>
              <a:t> + </a:t>
            </a:r>
            <a:r>
              <a:rPr lang="ko-KR" altLang="en-US" sz="1400" dirty="0">
                <a:solidFill>
                  <a:schemeClr val="bg1"/>
                </a:solidFill>
              </a:rPr>
              <a:t>면접지원금 </a:t>
            </a:r>
            <a:r>
              <a:rPr lang="en-US" altLang="ko-KR" sz="1400" dirty="0">
                <a:solidFill>
                  <a:schemeClr val="bg1"/>
                </a:solidFill>
              </a:rPr>
              <a:t>10000</a:t>
            </a:r>
            <a:r>
              <a:rPr lang="ko-KR" altLang="en-US" sz="1400" dirty="0">
                <a:solidFill>
                  <a:schemeClr val="bg1"/>
                </a:solidFill>
              </a:rPr>
              <a:t>원</a:t>
            </a: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xmlns="" id="{80213353-B7A6-40FA-83C7-37E0D860AA7A}"/>
              </a:ext>
            </a:extLst>
          </p:cNvPr>
          <p:cNvSpPr/>
          <p:nvPr/>
        </p:nvSpPr>
        <p:spPr>
          <a:xfrm>
            <a:off x="4744127" y="3453279"/>
            <a:ext cx="1343088" cy="1343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6FC0E68-3C13-4F09-9BC8-C2592189B6C6}"/>
              </a:ext>
            </a:extLst>
          </p:cNvPr>
          <p:cNvSpPr txBox="1"/>
          <p:nvPr/>
        </p:nvSpPr>
        <p:spPr>
          <a:xfrm>
            <a:off x="6136312" y="3418294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</a:rPr>
              <a:t>온라인 입사지원자 대상</a:t>
            </a:r>
            <a:endParaRPr lang="en-US" altLang="ko-KR" b="1" dirty="0">
              <a:solidFill>
                <a:srgbClr val="FFFF00"/>
              </a:solidFill>
            </a:endParaRPr>
          </a:p>
          <a:p>
            <a:r>
              <a:rPr lang="ko-KR" altLang="en-US" b="1" dirty="0">
                <a:solidFill>
                  <a:srgbClr val="FFFF00"/>
                </a:solidFill>
              </a:rPr>
              <a:t>추첨 사은품 증정</a:t>
            </a:r>
            <a:r>
              <a:rPr lang="en-US" altLang="ko-KR" b="1" dirty="0">
                <a:solidFill>
                  <a:srgbClr val="FFFF00"/>
                </a:solidFill>
              </a:rPr>
              <a:t>!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7052AD7-4A93-42BD-B3BB-14A685356D9C}"/>
              </a:ext>
            </a:extLst>
          </p:cNvPr>
          <p:cNvSpPr txBox="1"/>
          <p:nvPr/>
        </p:nvSpPr>
        <p:spPr>
          <a:xfrm>
            <a:off x="6136312" y="4098628"/>
            <a:ext cx="2850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회원 가입 후 온라인 입사지원자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ko-KR" altLang="en-US" sz="1400" dirty="0">
                <a:solidFill>
                  <a:schemeClr val="bg1"/>
                </a:solidFill>
              </a:rPr>
              <a:t>행사 종료 후 추첨 </a:t>
            </a:r>
            <a:r>
              <a:rPr lang="en-US" altLang="ko-KR" sz="1400" dirty="0">
                <a:solidFill>
                  <a:schemeClr val="bg1"/>
                </a:solidFill>
              </a:rPr>
              <a:t>3</a:t>
            </a:r>
            <a:r>
              <a:rPr lang="ko-KR" altLang="en-US" sz="1400" dirty="0">
                <a:solidFill>
                  <a:schemeClr val="bg1"/>
                </a:solidFill>
              </a:rPr>
              <a:t>인 사은품 발송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>
                <a:solidFill>
                  <a:schemeClr val="bg1"/>
                </a:solidFill>
              </a:rPr>
              <a:t>약 </a:t>
            </a:r>
            <a:r>
              <a:rPr lang="en-US" altLang="ko-KR" sz="1400" dirty="0">
                <a:solidFill>
                  <a:schemeClr val="bg1"/>
                </a:solidFill>
              </a:rPr>
              <a:t>10</a:t>
            </a:r>
            <a:r>
              <a:rPr lang="ko-KR" altLang="en-US" sz="1400" dirty="0">
                <a:solidFill>
                  <a:schemeClr val="bg1"/>
                </a:solidFill>
              </a:rPr>
              <a:t>만원 상당 백화점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ko-KR" altLang="en-US" sz="1400" dirty="0">
                <a:solidFill>
                  <a:schemeClr val="bg1"/>
                </a:solidFill>
              </a:rPr>
              <a:t>상품권</a:t>
            </a:r>
            <a:r>
              <a:rPr lang="en-US" altLang="ko-KR" sz="1400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25" name="그림 24" descr="그리기이(가) 표시된 사진&#10;&#10;자동 생성된 설명">
            <a:extLst>
              <a:ext uri="{FF2B5EF4-FFF2-40B4-BE49-F238E27FC236}">
                <a16:creationId xmlns:a16="http://schemas.microsoft.com/office/drawing/2014/main" xmlns="" id="{A0FCB575-6FE5-40F0-BB2A-694C4F1535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58" y="5039868"/>
            <a:ext cx="1236506" cy="1236506"/>
          </a:xfrm>
          <a:prstGeom prst="rect">
            <a:avLst/>
          </a:prstGeom>
        </p:spPr>
      </p:pic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xmlns="" id="{88210828-5106-43A0-B8DA-ACB18CF67B35}"/>
              </a:ext>
            </a:extLst>
          </p:cNvPr>
          <p:cNvSpPr/>
          <p:nvPr/>
        </p:nvSpPr>
        <p:spPr>
          <a:xfrm>
            <a:off x="4744127" y="4986577"/>
            <a:ext cx="1343088" cy="1343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625590-FD84-4D80-B7E0-541435EF47CC}"/>
              </a:ext>
            </a:extLst>
          </p:cNvPr>
          <p:cNvSpPr txBox="1"/>
          <p:nvPr/>
        </p:nvSpPr>
        <p:spPr>
          <a:xfrm>
            <a:off x="6136312" y="4951592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FF00"/>
                </a:solidFill>
              </a:rPr>
              <a:t>행사 홍보 인증 이벤트</a:t>
            </a:r>
            <a:r>
              <a:rPr lang="en-US" altLang="ko-KR" b="1" dirty="0">
                <a:solidFill>
                  <a:srgbClr val="FFFF00"/>
                </a:solidFill>
              </a:rPr>
              <a:t>!</a:t>
            </a:r>
          </a:p>
          <a:p>
            <a:r>
              <a:rPr lang="en-US" altLang="ko-KR" b="1" dirty="0">
                <a:solidFill>
                  <a:srgbClr val="FFFF00"/>
                </a:solidFill>
              </a:rPr>
              <a:t>(</a:t>
            </a:r>
            <a:r>
              <a:rPr lang="ko-KR" altLang="en-US" b="1" dirty="0" err="1">
                <a:solidFill>
                  <a:srgbClr val="FFFF00"/>
                </a:solidFill>
              </a:rPr>
              <a:t>인증자</a:t>
            </a:r>
            <a:r>
              <a:rPr lang="ko-KR" altLang="en-US" b="1" dirty="0">
                <a:solidFill>
                  <a:srgbClr val="FFFF00"/>
                </a:solidFill>
              </a:rPr>
              <a:t> 모두 사은품 증정</a:t>
            </a:r>
            <a:r>
              <a:rPr lang="en-US" altLang="ko-KR" b="1" dirty="0">
                <a:solidFill>
                  <a:srgbClr val="FFFF00"/>
                </a:solidFill>
              </a:rPr>
              <a:t>)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D6F14B0-352A-46EB-B0BD-30A1C2E2CC95}"/>
              </a:ext>
            </a:extLst>
          </p:cNvPr>
          <p:cNvSpPr txBox="1"/>
          <p:nvPr/>
        </p:nvSpPr>
        <p:spPr>
          <a:xfrm>
            <a:off x="6136312" y="5631926"/>
            <a:ext cx="2539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학교</a:t>
            </a:r>
            <a:r>
              <a:rPr lang="en-US" altLang="ko-KR" sz="1400" dirty="0">
                <a:solidFill>
                  <a:schemeClr val="bg1"/>
                </a:solidFill>
              </a:rPr>
              <a:t>/</a:t>
            </a:r>
            <a:r>
              <a:rPr lang="ko-KR" altLang="en-US" sz="1400" dirty="0">
                <a:solidFill>
                  <a:schemeClr val="bg1"/>
                </a:solidFill>
              </a:rPr>
              <a:t>기관 등 청년 및 구직자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ko-KR" altLang="en-US" sz="1400" dirty="0">
                <a:solidFill>
                  <a:schemeClr val="bg1"/>
                </a:solidFill>
              </a:rPr>
              <a:t>홍보 인증 확인 후 사은품 증정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>
                <a:solidFill>
                  <a:schemeClr val="bg1"/>
                </a:solidFill>
              </a:rPr>
              <a:t>약 </a:t>
            </a:r>
            <a:r>
              <a:rPr lang="en-US" altLang="ko-KR" sz="1400" dirty="0">
                <a:solidFill>
                  <a:schemeClr val="bg1"/>
                </a:solidFill>
              </a:rPr>
              <a:t>2</a:t>
            </a:r>
            <a:r>
              <a:rPr lang="ko-KR" altLang="en-US" sz="1400" dirty="0">
                <a:solidFill>
                  <a:schemeClr val="bg1"/>
                </a:solidFill>
              </a:rPr>
              <a:t>만원 상당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사은품 미정</a:t>
            </a:r>
            <a:r>
              <a:rPr lang="en-US" altLang="ko-KR" sz="1400" dirty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D14C0C3F-A92E-4D14-BBEF-88E6BB2283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71" t="20601" r="21295" b="25828"/>
          <a:stretch/>
        </p:blipFill>
        <p:spPr>
          <a:xfrm>
            <a:off x="4851609" y="5094049"/>
            <a:ext cx="1120565" cy="1115218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xmlns="" id="{EC2E51CB-6B95-4410-8CA1-EFB16DD829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609" y="3542682"/>
            <a:ext cx="1111892" cy="111189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6D7B303-DDCD-400E-9ED1-D26DD3410FBC}"/>
              </a:ext>
            </a:extLst>
          </p:cNvPr>
          <p:cNvSpPr txBox="1"/>
          <p:nvPr/>
        </p:nvSpPr>
        <p:spPr>
          <a:xfrm>
            <a:off x="1815730" y="6433094"/>
            <a:ext cx="511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FFFF00"/>
                </a:solidFill>
              </a:rPr>
              <a:t>자세한 내용은 다음의 페이지를 확인하세요</a:t>
            </a:r>
            <a:r>
              <a:rPr lang="en-US" altLang="ko-KR" sz="2000" dirty="0">
                <a:solidFill>
                  <a:srgbClr val="FFFF00"/>
                </a:solidFill>
              </a:rPr>
              <a:t>!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AB1698A-394C-4912-A609-48659FE5678E}"/>
              </a:ext>
            </a:extLst>
          </p:cNvPr>
          <p:cNvSpPr txBox="1"/>
          <p:nvPr/>
        </p:nvSpPr>
        <p:spPr>
          <a:xfrm>
            <a:off x="829627" y="2404959"/>
            <a:ext cx="748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FF00"/>
                </a:solidFill>
              </a:rPr>
              <a:t>개최 안내 및 행사 홍보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>
                <a:solidFill>
                  <a:srgbClr val="FFFF00"/>
                </a:solidFill>
              </a:rPr>
              <a:t>구직자 참여 요청</a:t>
            </a: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xmlns="" id="{FF6E6964-4DD2-4275-A4BF-8BC12F2947FC}"/>
              </a:ext>
            </a:extLst>
          </p:cNvPr>
          <p:cNvCxnSpPr/>
          <p:nvPr/>
        </p:nvCxnSpPr>
        <p:spPr>
          <a:xfrm>
            <a:off x="307167" y="3248025"/>
            <a:ext cx="850345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128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463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4744127" y="145187"/>
            <a:ext cx="4315699" cy="395142"/>
            <a:chOff x="1418351" y="1213164"/>
            <a:chExt cx="6328372" cy="57942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4A56E81-2344-49FD-9D5A-918DE1F2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C6E6C3-988D-46F3-B4DA-1610C71146E9}"/>
              </a:ext>
            </a:extLst>
          </p:cNvPr>
          <p:cNvSpPr txBox="1"/>
          <p:nvPr/>
        </p:nvSpPr>
        <p:spPr>
          <a:xfrm>
            <a:off x="276224" y="868232"/>
            <a:ext cx="8201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코로나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19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로 위축된 채용의 장에 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식품산업 분야 우수 구인기업의 일자리 정보 제공과 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식품산업 분야 취업을 희망하는 청년 및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중장년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 구직자의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매칭을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 위해 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코트라는 온라인 취업박람회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(2020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10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)~9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18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))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를 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다음과 같이 개최합니다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중고딕"/>
                <a:ea typeface="한양중고딕"/>
              </a:rPr>
              <a:t>! 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0516E6C-F239-4B2C-8A5B-4381026CCF3A}"/>
              </a:ext>
            </a:extLst>
          </p:cNvPr>
          <p:cNvSpPr txBox="1"/>
          <p:nvPr/>
        </p:nvSpPr>
        <p:spPr>
          <a:xfrm>
            <a:off x="172127" y="2463327"/>
            <a:ext cx="888769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행 사 명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2020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식품산업 취업박람회 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일 시 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온라인 취업박람회 기간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: 2020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년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10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월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∼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9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18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금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 40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일간 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온라인 입사 지원기간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: 9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7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월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)~9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29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화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주 최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KOTRA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후 원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경기도일자리재단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홈페이지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www.seoulfoodjob.com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행사구성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-4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200" b="1" kern="0" spc="-40" dirty="0">
                <a:solidFill>
                  <a:srgbClr val="000000"/>
                </a:solidFill>
                <a:effectLst/>
                <a:latin typeface="+mn-ea"/>
              </a:rPr>
              <a:t>온라인 채용</a:t>
            </a:r>
            <a:r>
              <a:rPr lang="ko-KR" altLang="en-US" sz="1200" b="1" kern="100" spc="0" dirty="0">
                <a:solidFill>
                  <a:srgbClr val="000000"/>
                </a:solidFill>
                <a:effectLst/>
                <a:latin typeface="+mn-ea"/>
              </a:rPr>
              <a:t>관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: 40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여개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~50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여개 식품산업 관련 구인기업 온라인 입사지원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spc="-4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200" b="1" kern="0" spc="-40" dirty="0">
                <a:solidFill>
                  <a:srgbClr val="000000"/>
                </a:solidFill>
                <a:effectLst/>
                <a:latin typeface="+mn-ea"/>
              </a:rPr>
              <a:t>코트라 화상면접관 </a:t>
            </a:r>
            <a:r>
              <a:rPr lang="en-US" altLang="ko-KR" sz="1200" b="1" kern="0" spc="-4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effectLst/>
                <a:latin typeface="+mn-ea"/>
              </a:rPr>
              <a:t>온라인 입사지원 후 면접 대상자 코트라 화상면접관 내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화상면접 실시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(9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월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15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화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)~18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일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금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  ※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화상면접관 방문 구직자 중 경기도 거주자 경기도일자리재단의 면접지원금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(1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회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35,000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원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총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6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회 중복 수령 가능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지급</a:t>
            </a:r>
            <a:endParaRPr lang="en-US" altLang="ko-KR" sz="1200" kern="10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  ※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화상면접관 방문 구직자 중 경기도 외 거주자 텀블러 건조기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+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면접지원금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(10,000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원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n-ea"/>
              </a:rPr>
              <a:t>지급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spc="-4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200" b="1" kern="0" spc="-40" dirty="0">
                <a:solidFill>
                  <a:srgbClr val="000000"/>
                </a:solidFill>
                <a:effectLst/>
                <a:latin typeface="+mn-ea"/>
              </a:rPr>
              <a:t>경기도일자리재단 취업지원프로그램 </a:t>
            </a:r>
            <a:r>
              <a:rPr lang="en-US" altLang="ko-KR" sz="1200" b="1" kern="0" spc="-40" dirty="0">
                <a:solidFill>
                  <a:srgbClr val="000000"/>
                </a:solidFill>
                <a:effectLst/>
                <a:latin typeface="+mn-ea"/>
              </a:rPr>
              <a:t>(AI </a:t>
            </a:r>
            <a:r>
              <a:rPr lang="ko-KR" altLang="en-US" sz="1200" b="1" kern="0" spc="-40" dirty="0">
                <a:solidFill>
                  <a:srgbClr val="000000"/>
                </a:solidFill>
                <a:effectLst/>
                <a:latin typeface="+mn-ea"/>
              </a:rPr>
              <a:t>면접</a:t>
            </a:r>
            <a:r>
              <a:rPr lang="en-US" altLang="ko-KR" sz="1200" b="1" kern="0" spc="-40" dirty="0">
                <a:solidFill>
                  <a:srgbClr val="000000"/>
                </a:solidFill>
                <a:effectLst/>
                <a:latin typeface="+mn-ea"/>
              </a:rPr>
              <a:t>) : </a:t>
            </a:r>
            <a:r>
              <a:rPr lang="ko-KR" altLang="en-US" sz="1200" dirty="0">
                <a:latin typeface="+mn-ea"/>
              </a:rPr>
              <a:t>무료 </a:t>
            </a:r>
            <a:r>
              <a:rPr lang="en-US" altLang="ko-KR" sz="1200" dirty="0">
                <a:latin typeface="+mn-ea"/>
              </a:rPr>
              <a:t>AI </a:t>
            </a:r>
            <a:r>
              <a:rPr lang="ko-KR" altLang="en-US" sz="1200" dirty="0">
                <a:latin typeface="+mn-ea"/>
              </a:rPr>
              <a:t>면접 서비스 지원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선착순 </a:t>
            </a:r>
            <a:r>
              <a:rPr lang="en-US" altLang="ko-KR" sz="1200" dirty="0">
                <a:latin typeface="+mn-ea"/>
              </a:rPr>
              <a:t>50</a:t>
            </a:r>
            <a:r>
              <a:rPr lang="ko-KR" altLang="en-US" sz="1200" dirty="0">
                <a:latin typeface="+mn-ea"/>
              </a:rPr>
              <a:t>명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지원자 스타벅스 </a:t>
            </a:r>
            <a:r>
              <a:rPr lang="ko-KR" altLang="en-US" sz="1200" dirty="0" err="1">
                <a:latin typeface="+mn-ea"/>
              </a:rPr>
              <a:t>기프티콘</a:t>
            </a:r>
            <a:r>
              <a:rPr lang="ko-KR" altLang="en-US" sz="1200" dirty="0">
                <a:latin typeface="+mn-ea"/>
              </a:rPr>
              <a:t> 증정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spc="-40" dirty="0">
                <a:solidFill>
                  <a:srgbClr val="000000"/>
                </a:solidFill>
                <a:effectLst/>
                <a:latin typeface="+mn-ea"/>
              </a:rPr>
              <a:t>  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-4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-40" dirty="0">
              <a:solidFill>
                <a:srgbClr val="000000"/>
              </a:solidFill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-4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참가규모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참가기업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40~50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개사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◈ 참가대상 </a:t>
            </a: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식품산업분야 구직자 </a:t>
            </a:r>
            <a:endParaRPr lang="en-US" altLang="ko-KR" sz="1400" kern="0" spc="-20" dirty="0">
              <a:solidFill>
                <a:srgbClr val="000000"/>
              </a:solidFill>
              <a:effectLst/>
              <a:latin typeface="+mn-ea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-20" dirty="0">
                <a:solidFill>
                  <a:srgbClr val="000000"/>
                </a:solidFill>
                <a:latin typeface="+mn-ea"/>
              </a:rPr>
              <a:t>                   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전국식품 조리관련 고등학교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-20" dirty="0">
                <a:solidFill>
                  <a:srgbClr val="000000"/>
                </a:solidFill>
                <a:effectLst/>
                <a:latin typeface="+mn-ea"/>
              </a:rPr>
              <a:t>대학교</a:t>
            </a:r>
            <a:r>
              <a:rPr lang="en-US" altLang="ko-KR" sz="1400" kern="0" spc="-2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전문대 포함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직업전문학교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고용센터를 통한 구직자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B3A8EC44-772C-4685-9A70-F602FD9DDA66}"/>
              </a:ext>
            </a:extLst>
          </p:cNvPr>
          <p:cNvSpPr/>
          <p:nvPr/>
        </p:nvSpPr>
        <p:spPr>
          <a:xfrm>
            <a:off x="485775" y="5200649"/>
            <a:ext cx="8324850" cy="63211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자세한 이벤트 내용 및 지원 사항</a:t>
            </a:r>
            <a:r>
              <a:rPr lang="en-US" altLang="ko-KR" sz="1600" dirty="0"/>
              <a:t>, </a:t>
            </a:r>
            <a:r>
              <a:rPr lang="ko-KR" altLang="en-US" sz="1600" dirty="0"/>
              <a:t>절차 등은 홈페이지</a:t>
            </a:r>
            <a:endParaRPr lang="en-US" altLang="ko-KR" sz="1600" dirty="0"/>
          </a:p>
          <a:p>
            <a:pPr algn="ctr"/>
            <a:r>
              <a:rPr lang="en-US" altLang="ko-KR" sz="1600" dirty="0"/>
              <a:t>(www.seoulfoodjob.com) </a:t>
            </a:r>
            <a:r>
              <a:rPr lang="ko-KR" altLang="en-US" sz="1600" dirty="0"/>
              <a:t>을 확인해 보세요</a:t>
            </a:r>
            <a:r>
              <a:rPr lang="en-US" altLang="ko-KR" sz="1600" dirty="0"/>
              <a:t>!</a:t>
            </a:r>
            <a:endParaRPr lang="ko-KR" altLang="en-US" sz="16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18CF9DC4-640B-41A8-B455-9A32884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2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84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463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4744127" y="145187"/>
            <a:ext cx="4315699" cy="395142"/>
            <a:chOff x="1418351" y="1213164"/>
            <a:chExt cx="6328372" cy="57942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4A56E81-2344-49FD-9D5A-918DE1F2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18CF9DC4-640B-41A8-B455-9A32884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3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7D68007C-9B38-4E4C-92C5-D22B3308F4D2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/>
              <a:t>구직자 참가방법</a:t>
            </a:r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E48C3A-A3D0-4DEB-AFA1-EBA64D4300AF}"/>
              </a:ext>
            </a:extLst>
          </p:cNvPr>
          <p:cNvSpPr txBox="1"/>
          <p:nvPr/>
        </p:nvSpPr>
        <p:spPr>
          <a:xfrm>
            <a:off x="180975" y="1236295"/>
            <a:ext cx="871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참가 안내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온라인 입사 지원기간 </a:t>
            </a:r>
            <a:r>
              <a:rPr lang="en-US" altLang="ko-KR" sz="1200" dirty="0">
                <a:latin typeface="+mn-ea"/>
              </a:rPr>
              <a:t>: 9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7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월</a:t>
            </a:r>
            <a:r>
              <a:rPr lang="en-US" altLang="ko-KR" sz="1200" dirty="0">
                <a:latin typeface="+mn-ea"/>
              </a:rPr>
              <a:t>)~9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 smtClean="0">
                <a:latin typeface="+mn-ea"/>
              </a:rPr>
              <a:t>29</a:t>
            </a:r>
            <a:r>
              <a:rPr lang="ko-KR" altLang="en-US" sz="1200" dirty="0" smtClean="0">
                <a:latin typeface="+mn-ea"/>
              </a:rPr>
              <a:t>일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화</a:t>
            </a:r>
            <a:r>
              <a:rPr lang="en-US" altLang="ko-KR" sz="1200" dirty="0" smtClean="0">
                <a:latin typeface="+mn-ea"/>
              </a:rPr>
              <a:t>)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: www.seoulfoodjob.com </a:t>
            </a:r>
            <a:r>
              <a:rPr lang="ko-KR" altLang="en-US" sz="1200" dirty="0">
                <a:latin typeface="+mn-ea"/>
              </a:rPr>
              <a:t>접속 후 온라인 입사지원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회원 가입 및 기업별 지원 서류 첨부 필수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참가 세부 안내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08369A91-CF49-4133-9DF9-573254E63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135320"/>
              </p:ext>
            </p:extLst>
          </p:nvPr>
        </p:nvGraphicFramePr>
        <p:xfrm>
          <a:off x="357552" y="2308058"/>
          <a:ext cx="8428896" cy="2129992"/>
        </p:xfrm>
        <a:graphic>
          <a:graphicData uri="http://schemas.openxmlformats.org/drawingml/2006/table">
            <a:tbl>
              <a:tblPr/>
              <a:tblGrid>
                <a:gridCol w="1007628">
                  <a:extLst>
                    <a:ext uri="{9D8B030D-6E8A-4147-A177-3AD203B41FA5}">
                      <a16:colId xmlns:a16="http://schemas.microsoft.com/office/drawing/2014/main" xmlns="" val="579866000"/>
                    </a:ext>
                  </a:extLst>
                </a:gridCol>
                <a:gridCol w="7421268">
                  <a:extLst>
                    <a:ext uri="{9D8B030D-6E8A-4147-A177-3AD203B41FA5}">
                      <a16:colId xmlns:a16="http://schemas.microsoft.com/office/drawing/2014/main" xmlns="" val="1637753568"/>
                    </a:ext>
                  </a:extLst>
                </a:gridCol>
              </a:tblGrid>
              <a:tr h="19792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참가자격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 산업 분야 취업을 희망하는 모든 구직자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430567"/>
                  </a:ext>
                </a:extLst>
              </a:tr>
              <a:tr h="19792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참가비용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무료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9597"/>
                  </a:ext>
                </a:extLst>
              </a:tr>
              <a:tr h="149173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참가혜택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우수 식품산업 분야 구인기업의 화상면접 제공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희망 기업 한함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입사지원자 대상 전원 사은품 증정 이벤트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롯데리아 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한우연인팩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기프티콘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입사지원자 추첨 사은품 증정 이벤트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참조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화상면접관 방문 화상면접자 면접 지원금 또는 사은품 증정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 거주자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면접지원금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35,000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최대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수령 가능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행사 종료 후 지급 절차 진행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 지역 거주자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텀블러 건조기 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+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면접지원금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(10,000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원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)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지급 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(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행사 종료 후 발송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)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※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자세한 사항은 홈페이지 내 이벤트 내용 참조</a:t>
                      </a:r>
                      <a:endParaRPr lang="en-US" altLang="ko-KR" sz="1050" kern="10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경기도일자리재단 취업지원프로그램 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(AI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면접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: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무료 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면접 서비스 지원 </a:t>
                      </a:r>
                      <a:endParaRPr lang="en-US" altLang="ko-KR" sz="1050" kern="10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※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선착순 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지원자 스타벅스 </a:t>
                      </a:r>
                      <a:r>
                        <a:rPr lang="ko-KR" altLang="en-US" sz="1050" kern="10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기프티콘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증정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경기도일자리재단 신청 링크 참조</a:t>
                      </a:r>
                      <a:r>
                        <a:rPr lang="en-US" altLang="ko-KR" sz="1050" kern="1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9605269"/>
                  </a:ext>
                </a:extLst>
              </a:tr>
              <a:tr h="24240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참가방법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온라인박람회 사이트 방문 후 온라인 입사지원 실시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3377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83EAA2-4B6C-416F-BEEF-456144B28267}"/>
              </a:ext>
            </a:extLst>
          </p:cNvPr>
          <p:cNvSpPr txBox="1"/>
          <p:nvPr/>
        </p:nvSpPr>
        <p:spPr>
          <a:xfrm>
            <a:off x="180974" y="4549942"/>
            <a:ext cx="887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온라인 입사 지원 안내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온라인 박람회 사이트</a:t>
            </a:r>
            <a:r>
              <a:rPr lang="en-US" altLang="ko-KR" sz="1200" dirty="0">
                <a:latin typeface="+mn-ea"/>
              </a:rPr>
              <a:t>(www.seoulfoodjob.com) </a:t>
            </a:r>
            <a:r>
              <a:rPr lang="ko-KR" altLang="en-US" sz="1200" dirty="0">
                <a:latin typeface="+mn-ea"/>
              </a:rPr>
              <a:t>회원 가입</a:t>
            </a: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자신에게 맞는 참가 구인기업 검색 및 지원 서류 확인</a:t>
            </a: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지원 서류 준비 후 해당 기업 온라인 입사지원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신청기간 </a:t>
            </a:r>
            <a:r>
              <a:rPr lang="en-US" altLang="ko-KR" sz="1200" dirty="0">
                <a:latin typeface="+mn-ea"/>
              </a:rPr>
              <a:t>: 2020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7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월</a:t>
            </a:r>
            <a:r>
              <a:rPr lang="en-US" altLang="ko-KR" sz="1200" dirty="0">
                <a:latin typeface="+mn-ea"/>
              </a:rPr>
              <a:t>) ~ 9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29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화</a:t>
            </a:r>
            <a:r>
              <a:rPr lang="en-US" altLang="ko-KR" sz="1200" dirty="0">
                <a:latin typeface="+mn-ea"/>
              </a:rPr>
              <a:t>) 18:00</a:t>
            </a:r>
            <a:r>
              <a:rPr lang="ko-KR" altLang="en-US" sz="1200" dirty="0">
                <a:latin typeface="+mn-ea"/>
              </a:rPr>
              <a:t>까지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온라인 입사지원자 정보 및 지원 서류 파일 해당 기업 전달</a:t>
            </a: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면접 대상자 개별 안내 </a:t>
            </a:r>
          </a:p>
          <a:p>
            <a:r>
              <a:rPr lang="ko-KR" altLang="en-US" sz="1200" dirty="0">
                <a:latin typeface="+mn-ea"/>
              </a:rPr>
              <a:t>    </a:t>
            </a:r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화상면접 기간 내 화상면접 실시 희망 기업일 경우 서울 양재동에 위치한 코트라 사옥 내 화상면접관에서 화상면접 실시</a:t>
            </a:r>
          </a:p>
          <a:p>
            <a:r>
              <a:rPr lang="ko-KR" altLang="en-US" sz="1200" dirty="0">
                <a:latin typeface="+mn-ea"/>
              </a:rPr>
              <a:t>      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코트라 화상면접관 방문 구직자는 거주지에 따라 면접지원금 또는 사은품</a:t>
            </a:r>
            <a:r>
              <a:rPr lang="en-US" altLang="ko-KR" sz="1200" dirty="0">
                <a:latin typeface="+mn-ea"/>
              </a:rPr>
              <a:t>+</a:t>
            </a:r>
            <a:r>
              <a:rPr lang="ko-KR" altLang="en-US" sz="1200" dirty="0">
                <a:latin typeface="+mn-ea"/>
              </a:rPr>
              <a:t>면접지원금 행사 후 증정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   ※ </a:t>
            </a:r>
            <a:r>
              <a:rPr lang="ko-KR" altLang="en-US" sz="1200" dirty="0">
                <a:latin typeface="+mn-ea"/>
              </a:rPr>
              <a:t>기타 기업별 방문 면접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화상면접 내용 개별 안내</a:t>
            </a: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최종 채용 대상자 운영사무국 또는 참가기업 개별 안내 </a:t>
            </a:r>
          </a:p>
        </p:txBody>
      </p:sp>
    </p:spTree>
    <p:extLst>
      <p:ext uri="{BB962C8B-B14F-4D97-AF65-F5344CB8AC3E}">
        <p14:creationId xmlns:p14="http://schemas.microsoft.com/office/powerpoint/2010/main" xmlns="" val="77990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463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4744127" y="145187"/>
            <a:ext cx="4315699" cy="395142"/>
            <a:chOff x="1418351" y="1213164"/>
            <a:chExt cx="6328372" cy="57942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4A56E81-2344-49FD-9D5A-918DE1F2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18CF9DC4-640B-41A8-B455-9A32884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4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7D68007C-9B38-4E4C-92C5-D22B3308F4D2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취업박람회 홍보 요청의 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E48C3A-A3D0-4DEB-AFA1-EBA64D4300AF}"/>
              </a:ext>
            </a:extLst>
          </p:cNvPr>
          <p:cNvSpPr txBox="1"/>
          <p:nvPr/>
        </p:nvSpPr>
        <p:spPr>
          <a:xfrm>
            <a:off x="180975" y="1236295"/>
            <a:ext cx="8963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행사 내용 홈페이지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기관 홈페이지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취업지원센터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 홈페이지 등에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행사 공고 게시글 파일에 제목 및 행사 </a:t>
            </a:r>
            <a:r>
              <a:rPr lang="ko-KR" altLang="en-US" sz="1200" dirty="0" err="1">
                <a:latin typeface="+mn-ea"/>
              </a:rPr>
              <a:t>소개글이</a:t>
            </a:r>
            <a:r>
              <a:rPr lang="ko-KR" altLang="en-US" sz="1200" dirty="0">
                <a:latin typeface="+mn-ea"/>
              </a:rPr>
              <a:t> 있으니 복사하여 붙여넣기로 입력해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상품권을 등기로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   (</a:t>
            </a:r>
            <a:r>
              <a:rPr lang="ko-KR" altLang="en-US" sz="1200" dirty="0">
                <a:latin typeface="+mn-ea"/>
              </a:rPr>
              <a:t>약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만원 상당의 상품권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상황에 따라 같은 금액의 </a:t>
            </a:r>
            <a:r>
              <a:rPr lang="ko-KR" altLang="en-US" sz="1200" dirty="0" err="1">
                <a:latin typeface="+mn-ea"/>
              </a:rPr>
              <a:t>기프티콘으로</a:t>
            </a:r>
            <a:r>
              <a:rPr lang="ko-KR" altLang="en-US" sz="1200" dirty="0">
                <a:latin typeface="+mn-ea"/>
              </a:rPr>
              <a:t> 대체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(www.seoulfoodjob.com)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3FAD04-FE0D-4692-ADF2-AEB38248D955}"/>
              </a:ext>
            </a:extLst>
          </p:cNvPr>
          <p:cNvSpPr txBox="1"/>
          <p:nvPr/>
        </p:nvSpPr>
        <p:spPr>
          <a:xfrm>
            <a:off x="180974" y="3904311"/>
            <a:ext cx="89630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행사 내용 블로그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단체 </a:t>
            </a:r>
            <a:r>
              <a:rPr lang="ko-KR" altLang="en-US" sz="1400" dirty="0" err="1">
                <a:latin typeface="+mn-ea"/>
              </a:rPr>
              <a:t>채팅방</a:t>
            </a:r>
            <a:r>
              <a:rPr lang="ko-KR" altLang="en-US" sz="1400" dirty="0">
                <a:latin typeface="+mn-ea"/>
              </a:rPr>
              <a:t> 등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각 기관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단체가 가진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블로그나 단체 채팅방에 홍보해 주시기를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홍보 내용은 바로 위 항목의 자료를 활용해 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게시글을 블로그나 단체 </a:t>
            </a:r>
            <a:r>
              <a:rPr lang="ko-KR" altLang="en-US" sz="1200" dirty="0" err="1">
                <a:latin typeface="+mn-ea"/>
              </a:rPr>
              <a:t>채팅방</a:t>
            </a:r>
            <a:r>
              <a:rPr lang="ko-KR" altLang="en-US" sz="1200" dirty="0">
                <a:latin typeface="+mn-ea"/>
              </a:rPr>
              <a:t> 등에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감사의 마음으로 행사 후 소정의 상품권을 등기로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   (</a:t>
            </a:r>
            <a:r>
              <a:rPr lang="ko-KR" altLang="en-US" sz="1200" dirty="0">
                <a:latin typeface="+mn-ea"/>
              </a:rPr>
              <a:t>약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만원 상당의 상품권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상황에 따라 같은 금액의 </a:t>
            </a:r>
            <a:r>
              <a:rPr lang="ko-KR" altLang="en-US" sz="1200" dirty="0" err="1">
                <a:latin typeface="+mn-ea"/>
              </a:rPr>
              <a:t>기프티콘으로</a:t>
            </a:r>
            <a:r>
              <a:rPr lang="ko-KR" altLang="en-US" sz="1200" dirty="0">
                <a:latin typeface="+mn-ea"/>
              </a:rPr>
              <a:t> 대체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</a:t>
            </a:r>
            <a:r>
              <a:rPr lang="en-US" altLang="ko-KR" sz="1200" dirty="0">
                <a:latin typeface="+mn-ea"/>
              </a:rPr>
              <a:t>(www.seoulfoodjob.com)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6" name="Picture 4" descr="C:\Users\insaman3\Desktop\이경호\2019 서울 푸드 잡페어 기업파일\Food Job Fair 2019\Food Job Fair 2019-홍보 게시물 캡처\인하대.jpg">
            <a:extLst>
              <a:ext uri="{FF2B5EF4-FFF2-40B4-BE49-F238E27FC236}">
                <a16:creationId xmlns:a16="http://schemas.microsoft.com/office/drawing/2014/main" xmlns="" id="{F0C94982-8980-423D-840A-EAB1BD77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0537" y="1680025"/>
            <a:ext cx="1601177" cy="2547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E4FD26-04C5-48D9-BF1B-0453998FC2C6}"/>
              </a:ext>
            </a:extLst>
          </p:cNvPr>
          <p:cNvSpPr txBox="1"/>
          <p:nvPr/>
        </p:nvSpPr>
        <p:spPr>
          <a:xfrm>
            <a:off x="7134084" y="1208085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취업지원센터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  <p:pic>
        <p:nvPicPr>
          <p:cNvPr id="17" name="그림 16" descr="순천향대 식품영양학과.png">
            <a:extLst>
              <a:ext uri="{FF2B5EF4-FFF2-40B4-BE49-F238E27FC236}">
                <a16:creationId xmlns:a16="http://schemas.microsoft.com/office/drawing/2014/main" xmlns="" id="{0D2497B1-9173-4FCD-99D6-EDBC30D17A3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0537" y="4824306"/>
            <a:ext cx="1601176" cy="1622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FA5BE5-1168-4282-98B4-E53479E0D077}"/>
              </a:ext>
            </a:extLst>
          </p:cNvPr>
          <p:cNvSpPr txBox="1"/>
          <p:nvPr/>
        </p:nvSpPr>
        <p:spPr>
          <a:xfrm>
            <a:off x="7294460" y="4352594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/>
              <a:t>단톡방</a:t>
            </a:r>
            <a:r>
              <a:rPr lang="ko-KR" altLang="en-US" sz="1200" dirty="0"/>
              <a:t> 등 </a:t>
            </a:r>
            <a:r>
              <a:rPr lang="en-US" altLang="ko-KR" sz="1200" dirty="0"/>
              <a:t>SNS</a:t>
            </a:r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</p:spTree>
    <p:extLst>
      <p:ext uri="{BB962C8B-B14F-4D97-AF65-F5344CB8AC3E}">
        <p14:creationId xmlns:p14="http://schemas.microsoft.com/office/powerpoint/2010/main" xmlns="" val="7061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463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4744127" y="145187"/>
            <a:ext cx="4315699" cy="395142"/>
            <a:chOff x="1418351" y="1213164"/>
            <a:chExt cx="6328372" cy="57942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4A56E81-2344-49FD-9D5A-918DE1F2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18CF9DC4-640B-41A8-B455-9A32884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5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7D68007C-9B38-4E4C-92C5-D22B3308F4D2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취업박람회 홍보 요청의 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E48C3A-A3D0-4DEB-AFA1-EBA64D4300AF}"/>
              </a:ext>
            </a:extLst>
          </p:cNvPr>
          <p:cNvSpPr txBox="1"/>
          <p:nvPr/>
        </p:nvSpPr>
        <p:spPr>
          <a:xfrm>
            <a:off x="180975" y="1236295"/>
            <a:ext cx="8963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3.</a:t>
            </a:r>
            <a:r>
              <a:rPr lang="ko-KR" altLang="en-US" sz="1400" dirty="0">
                <a:latin typeface="+mn-ea"/>
              </a:rPr>
              <a:t> 기타 구직자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학생 대상 문자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이메일 발송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재학생 및 기타 구직자 집단에게 문자 또는 이메일 발송이 가능하시면 본 행사 홍보 문자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이메일 발송을 요청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이메일의 경우 행사 공고 게시글 파일의 내용으로 메일을 보내주시면 됩니다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내용 동일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문자의 경우 아래 문구로 발송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문자 또는 이메일 발송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상품권을 등기로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   (</a:t>
            </a:r>
            <a:r>
              <a:rPr lang="ko-KR" altLang="en-US" sz="1200" dirty="0">
                <a:latin typeface="+mn-ea"/>
              </a:rPr>
              <a:t>약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만원 상당의 상품권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상황에 따라 같은 금액의 </a:t>
            </a:r>
            <a:r>
              <a:rPr lang="ko-KR" altLang="en-US" sz="1200" dirty="0" err="1">
                <a:latin typeface="+mn-ea"/>
              </a:rPr>
              <a:t>기프티콘으로</a:t>
            </a:r>
            <a:r>
              <a:rPr lang="ko-KR" altLang="en-US" sz="1200" dirty="0">
                <a:latin typeface="+mn-ea"/>
              </a:rPr>
              <a:t> 대체</a:t>
            </a:r>
            <a:r>
              <a:rPr lang="en-US" altLang="ko-KR" sz="1200" dirty="0">
                <a:latin typeface="+mn-ea"/>
              </a:rPr>
              <a:t>)</a:t>
            </a: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3FAD04-FE0D-4692-ADF2-AEB38248D955}"/>
              </a:ext>
            </a:extLst>
          </p:cNvPr>
          <p:cNvSpPr txBox="1"/>
          <p:nvPr/>
        </p:nvSpPr>
        <p:spPr>
          <a:xfrm>
            <a:off x="180974" y="3904311"/>
            <a:ext cx="89630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4.</a:t>
            </a:r>
            <a:r>
              <a:rPr lang="ko-KR" altLang="en-US" sz="1400" dirty="0">
                <a:latin typeface="+mn-ea"/>
              </a:rPr>
              <a:t> 홈페이지 팝업 배너 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귀 대학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기관 등의 홈페이지에 팝업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배너 등의 홍보가 가능하신 곳은 연락주시면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직접 필요 사이즈로 제작하여 배너를 송부해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배너 타겟 주소는 다음과 같습니다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행사 홈페이지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  - www.seoulfoodjob.com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팝업 또는 배너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마음으로 행사 후 소정의 상품권을 등기로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   (</a:t>
            </a:r>
            <a:r>
              <a:rPr lang="ko-KR" altLang="en-US" sz="1200" dirty="0">
                <a:latin typeface="+mn-ea"/>
              </a:rPr>
              <a:t>약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만원 상당의 상품권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상황에 따라 같은 금액의 </a:t>
            </a:r>
            <a:r>
              <a:rPr lang="ko-KR" altLang="en-US" sz="1200" dirty="0" err="1">
                <a:latin typeface="+mn-ea"/>
              </a:rPr>
              <a:t>기프티콘으로</a:t>
            </a:r>
            <a:r>
              <a:rPr lang="ko-KR" altLang="en-US" sz="1200" dirty="0">
                <a:latin typeface="+mn-ea"/>
              </a:rPr>
              <a:t> 대체</a:t>
            </a:r>
            <a:r>
              <a:rPr lang="en-US" altLang="ko-KR" sz="1200" dirty="0">
                <a:latin typeface="+mn-ea"/>
              </a:rPr>
              <a:t>)</a:t>
            </a: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7DF28ED-A59E-4E3A-9231-21CDA3C18836}"/>
              </a:ext>
            </a:extLst>
          </p:cNvPr>
          <p:cNvSpPr/>
          <p:nvPr/>
        </p:nvSpPr>
        <p:spPr>
          <a:xfrm>
            <a:off x="428625" y="2343150"/>
            <a:ext cx="8277225" cy="559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문자 발송 예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식품산업 취업박람회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www.seoulfoodjob.com </a:t>
            </a:r>
            <a:r>
              <a:rPr lang="ko-KR" altLang="en-US" sz="1800" dirty="0" err="1">
                <a:solidFill>
                  <a:schemeClr val="tx1"/>
                </a:solidFill>
                <a:latin typeface="+mn-ea"/>
              </a:rPr>
              <a:t>온라인입사지원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3" descr="C:\Users\Administrator\Desktop\2019 농림축산식품 일자리박람회 온라인 자료 보고\2019 농림축산식품 온라인배너(미흡)\항공일자리포털_배너홍보.png">
            <a:extLst>
              <a:ext uri="{FF2B5EF4-FFF2-40B4-BE49-F238E27FC236}">
                <a16:creationId xmlns:a16="http://schemas.microsoft.com/office/drawing/2014/main" xmlns="" id="{A13CD6F4-372C-4648-A40E-44E54C2A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351" y="4280118"/>
            <a:ext cx="2443949" cy="1955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E84235-E593-492D-AC15-6B20064FE6C1}"/>
              </a:ext>
            </a:extLst>
          </p:cNvPr>
          <p:cNvSpPr txBox="1"/>
          <p:nvPr/>
        </p:nvSpPr>
        <p:spPr>
          <a:xfrm>
            <a:off x="6778415" y="3790840"/>
            <a:ext cx="173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기관</a:t>
            </a:r>
            <a:r>
              <a:rPr lang="en-US" altLang="ko-KR" sz="1200" dirty="0"/>
              <a:t>/</a:t>
            </a:r>
            <a:r>
              <a:rPr lang="ko-KR" altLang="en-US" sz="1200" dirty="0"/>
              <a:t>학교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배너</a:t>
            </a:r>
            <a:r>
              <a:rPr lang="en-US" altLang="ko-KR" sz="1200" dirty="0"/>
              <a:t>/</a:t>
            </a:r>
            <a:r>
              <a:rPr lang="ko-KR" altLang="en-US" sz="1200" dirty="0"/>
              <a:t>팝업 등록 캡쳐 예</a:t>
            </a:r>
          </a:p>
        </p:txBody>
      </p:sp>
    </p:spTree>
    <p:extLst>
      <p:ext uri="{BB962C8B-B14F-4D97-AF65-F5344CB8AC3E}">
        <p14:creationId xmlns:p14="http://schemas.microsoft.com/office/powerpoint/2010/main" xmlns="" val="372365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463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4744127" y="145187"/>
            <a:ext cx="4315699" cy="395142"/>
            <a:chOff x="1418351" y="1213164"/>
            <a:chExt cx="6328372" cy="57942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4A56E81-2344-49FD-9D5A-918DE1F2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18CF9DC4-640B-41A8-B455-9A32884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6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7D68007C-9B38-4E4C-92C5-D22B3308F4D2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참가 구직자 사은품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E48C3A-A3D0-4DEB-AFA1-EBA64D4300AF}"/>
              </a:ext>
            </a:extLst>
          </p:cNvPr>
          <p:cNvSpPr txBox="1"/>
          <p:nvPr/>
        </p:nvSpPr>
        <p:spPr>
          <a:xfrm>
            <a:off x="180975" y="1236295"/>
            <a:ext cx="8963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온라인 입사지원자 </a:t>
            </a:r>
            <a:r>
              <a:rPr lang="ko-KR" altLang="en-US" sz="1400" dirty="0"/>
              <a:t>대상 전원 사은품 증정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pPr algn="l"/>
            <a:r>
              <a:rPr lang="en-US" altLang="ko-KR" sz="1200" dirty="0">
                <a:latin typeface="+mn-ea"/>
              </a:rPr>
              <a:t> 1) </a:t>
            </a:r>
            <a:r>
              <a:rPr lang="en-US" altLang="ko-KR" sz="1200" dirty="0"/>
              <a:t>2020 </a:t>
            </a:r>
            <a:r>
              <a:rPr lang="ko-KR" altLang="en-US" sz="1200" dirty="0"/>
              <a:t>식품산업 취업박람회에 온라인 입사지원을 실시한 구직자 전원에게 다음과 같은 선물을 드립니다</a:t>
            </a:r>
            <a:r>
              <a:rPr lang="en-US" altLang="ko-KR" sz="1200" dirty="0"/>
              <a:t>!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대상자 </a:t>
            </a:r>
            <a:r>
              <a:rPr lang="en-US" altLang="ko-KR" sz="1200" dirty="0">
                <a:latin typeface="+mn-ea"/>
              </a:rPr>
              <a:t>: 2020 </a:t>
            </a:r>
            <a:r>
              <a:rPr lang="ko-KR" altLang="en-US" sz="1200" dirty="0">
                <a:latin typeface="+mn-ea"/>
              </a:rPr>
              <a:t>식품산업 취업박람회 온라인 입사지원자 전원</a:t>
            </a: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3)</a:t>
            </a:r>
            <a:r>
              <a:rPr lang="ko-KR" altLang="en-US" sz="1200" dirty="0">
                <a:latin typeface="+mn-ea"/>
              </a:rPr>
              <a:t> 발송 일시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화상면접 기간 종료 후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월 이내 </a:t>
            </a:r>
            <a:r>
              <a:rPr lang="ko-KR" altLang="en-US" sz="1200" dirty="0" err="1">
                <a:latin typeface="+mn-ea"/>
              </a:rPr>
              <a:t>기프티콘</a:t>
            </a:r>
            <a:r>
              <a:rPr lang="ko-KR" altLang="en-US" sz="1200" dirty="0">
                <a:latin typeface="+mn-ea"/>
              </a:rPr>
              <a:t> 발송</a:t>
            </a: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4)</a:t>
            </a:r>
            <a:r>
              <a:rPr lang="ko-KR" altLang="en-US" sz="1200" dirty="0">
                <a:latin typeface="+mn-ea"/>
              </a:rPr>
              <a:t> 증정 사은품 </a:t>
            </a: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7DF28ED-A59E-4E3A-9231-21CDA3C18836}"/>
              </a:ext>
            </a:extLst>
          </p:cNvPr>
          <p:cNvSpPr/>
          <p:nvPr/>
        </p:nvSpPr>
        <p:spPr>
          <a:xfrm>
            <a:off x="5143500" y="2029159"/>
            <a:ext cx="3562350" cy="1905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 descr="음식, 그릇, 샌드위치, 테이블이(가) 표시된 사진&#10;&#10;자동 생성된 설명">
            <a:extLst>
              <a:ext uri="{FF2B5EF4-FFF2-40B4-BE49-F238E27FC236}">
                <a16:creationId xmlns:a16="http://schemas.microsoft.com/office/drawing/2014/main" xmlns="" id="{034B680C-2DF4-4CD7-B1B6-116799B78C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91" b="9778"/>
          <a:stretch/>
        </p:blipFill>
        <p:spPr>
          <a:xfrm>
            <a:off x="5425300" y="2100034"/>
            <a:ext cx="2998749" cy="1764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991C98-2CD3-4E25-9F7B-34357424E1B0}"/>
              </a:ext>
            </a:extLst>
          </p:cNvPr>
          <p:cNvSpPr txBox="1"/>
          <p:nvPr/>
        </p:nvSpPr>
        <p:spPr>
          <a:xfrm>
            <a:off x="1738989" y="35792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롯데리아 </a:t>
            </a:r>
            <a:r>
              <a:rPr lang="ko-KR" altLang="en-US" sz="1800" dirty="0" err="1">
                <a:solidFill>
                  <a:srgbClr val="000000"/>
                </a:solidFill>
                <a:effectLst/>
                <a:latin typeface="+mn-ea"/>
              </a:rPr>
              <a:t>한우연인팩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+mn-ea"/>
              </a:rPr>
              <a:t>기프티콘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389380-4115-40D1-AD79-BC27C63177E9}"/>
              </a:ext>
            </a:extLst>
          </p:cNvPr>
          <p:cNvSpPr txBox="1"/>
          <p:nvPr/>
        </p:nvSpPr>
        <p:spPr>
          <a:xfrm>
            <a:off x="180975" y="4216626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온라인 입사지원자 </a:t>
            </a:r>
            <a:r>
              <a:rPr lang="ko-KR" altLang="en-US" sz="1400" dirty="0"/>
              <a:t>대상 추첨 사은품 증정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pPr algn="l"/>
            <a:r>
              <a:rPr lang="en-US" altLang="ko-KR" sz="1200" dirty="0">
                <a:latin typeface="+mn-ea"/>
              </a:rPr>
              <a:t> 1) </a:t>
            </a:r>
            <a:r>
              <a:rPr lang="en-US" altLang="ko-KR" sz="1200" dirty="0"/>
              <a:t>2020 </a:t>
            </a:r>
            <a:r>
              <a:rPr lang="ko-KR" altLang="en-US" sz="1200" dirty="0"/>
              <a:t>식품산업 취업박람회에 온라인 입사지원을 실시한 구직자 중 </a:t>
            </a:r>
            <a:endParaRPr lang="en-US" altLang="ko-KR" sz="1200" dirty="0"/>
          </a:p>
          <a:p>
            <a:pPr algn="l"/>
            <a:r>
              <a:rPr lang="en-US" altLang="ko-KR" sz="1200" dirty="0"/>
              <a:t>      </a:t>
            </a:r>
            <a:r>
              <a:rPr lang="ko-KR" altLang="en-US" sz="1200" dirty="0"/>
              <a:t>추첨으로 다음과 같은 선물을 드립니다</a:t>
            </a:r>
            <a:r>
              <a:rPr lang="en-US" altLang="ko-KR" sz="1200" dirty="0"/>
              <a:t>!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대상자 </a:t>
            </a:r>
            <a:r>
              <a:rPr lang="en-US" altLang="ko-KR" sz="1200" dirty="0">
                <a:latin typeface="+mn-ea"/>
              </a:rPr>
              <a:t>: 2020 </a:t>
            </a:r>
            <a:r>
              <a:rPr lang="ko-KR" altLang="en-US" sz="1200" dirty="0">
                <a:latin typeface="+mn-ea"/>
              </a:rPr>
              <a:t>식품산업 취업박람회 온라인 입사지원자 중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추첨 후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명 지급</a:t>
            </a:r>
            <a:endParaRPr lang="en-US" altLang="ko-KR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3)</a:t>
            </a:r>
            <a:r>
              <a:rPr lang="ko-KR" altLang="en-US" sz="1200" dirty="0">
                <a:latin typeface="+mn-ea"/>
              </a:rPr>
              <a:t> 발송 일시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화상면접 기간 종료 후 </a:t>
            </a:r>
            <a:r>
              <a:rPr lang="en-US" altLang="ko-KR" sz="1200" dirty="0">
                <a:latin typeface="+mn-ea"/>
              </a:rPr>
              <a:t>9</a:t>
            </a:r>
            <a:r>
              <a:rPr lang="ko-KR" altLang="en-US" sz="1200" dirty="0">
                <a:latin typeface="+mn-ea"/>
              </a:rPr>
              <a:t>월 이내 </a:t>
            </a:r>
            <a:r>
              <a:rPr lang="ko-KR" altLang="en-US" sz="1200" dirty="0" err="1">
                <a:latin typeface="+mn-ea"/>
              </a:rPr>
              <a:t>기프티콘</a:t>
            </a:r>
            <a:r>
              <a:rPr lang="ko-KR" altLang="en-US" sz="1200" dirty="0">
                <a:latin typeface="+mn-ea"/>
              </a:rPr>
              <a:t> 또는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 등기 발송</a:t>
            </a: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4)</a:t>
            </a:r>
            <a:r>
              <a:rPr lang="ko-KR" altLang="en-US" sz="1200" dirty="0">
                <a:latin typeface="+mn-ea"/>
              </a:rPr>
              <a:t> 증정 사은품 </a:t>
            </a: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A513DBA8-6302-4BEB-9EAA-8837EE79126B}"/>
              </a:ext>
            </a:extLst>
          </p:cNvPr>
          <p:cNvSpPr/>
          <p:nvPr/>
        </p:nvSpPr>
        <p:spPr>
          <a:xfrm>
            <a:off x="5143500" y="4660285"/>
            <a:ext cx="3562350" cy="1859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0DF6C6-DC5F-48AE-9489-E34E4423E6F4}"/>
              </a:ext>
            </a:extLst>
          </p:cNvPr>
          <p:cNvSpPr txBox="1"/>
          <p:nvPr/>
        </p:nvSpPr>
        <p:spPr>
          <a:xfrm>
            <a:off x="2481939" y="61856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백화점 상품권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+mn-ea"/>
              </a:rPr>
              <a:t>10</a:t>
            </a:r>
            <a:r>
              <a:rPr lang="ko-KR" altLang="en-US" sz="1800" dirty="0" err="1">
                <a:solidFill>
                  <a:srgbClr val="000000"/>
                </a:solidFill>
                <a:effectLst/>
                <a:latin typeface="+mn-ea"/>
              </a:rPr>
              <a:t>만원권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B8C967C-5BEC-4092-BD65-F44A44671D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9" t="62760" r="66493" b="11182"/>
          <a:stretch/>
        </p:blipFill>
        <p:spPr>
          <a:xfrm>
            <a:off x="5425300" y="4826281"/>
            <a:ext cx="3002912" cy="15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62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463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4744127" y="145187"/>
            <a:ext cx="4315699" cy="395142"/>
            <a:chOff x="1418351" y="1213164"/>
            <a:chExt cx="6328372" cy="57942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4A56E81-2344-49FD-9D5A-918DE1F2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18CF9DC4-640B-41A8-B455-9A32884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7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7D68007C-9B38-4E4C-92C5-D22B3308F4D2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화상면접 주간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E48C3A-A3D0-4DEB-AFA1-EBA64D4300AF}"/>
              </a:ext>
            </a:extLst>
          </p:cNvPr>
          <p:cNvSpPr txBox="1"/>
          <p:nvPr/>
        </p:nvSpPr>
        <p:spPr>
          <a:xfrm>
            <a:off x="180975" y="1236295"/>
            <a:ext cx="8963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화상면접 주간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기간 </a:t>
            </a:r>
            <a:r>
              <a:rPr lang="en-US" altLang="ko-KR" sz="1200" dirty="0">
                <a:latin typeface="+mn-ea"/>
              </a:rPr>
              <a:t>: 9</a:t>
            </a:r>
            <a:r>
              <a:rPr lang="ko-KR" altLang="en-US" sz="1200" dirty="0">
                <a:latin typeface="+mn-ea"/>
              </a:rPr>
              <a:t>월 </a:t>
            </a:r>
            <a:r>
              <a:rPr lang="en-US" altLang="ko-KR" sz="1200" dirty="0">
                <a:latin typeface="+mn-ea"/>
              </a:rPr>
              <a:t>15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화</a:t>
            </a:r>
            <a:r>
              <a:rPr lang="en-US" altLang="ko-KR" sz="1200" dirty="0">
                <a:latin typeface="+mn-ea"/>
              </a:rPr>
              <a:t>)~18</a:t>
            </a:r>
            <a:r>
              <a:rPr lang="ko-KR" altLang="en-US" sz="1200" dirty="0">
                <a:latin typeface="+mn-ea"/>
              </a:rPr>
              <a:t>일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금</a:t>
            </a:r>
            <a:r>
              <a:rPr lang="en-US" altLang="ko-KR" sz="1200" dirty="0">
                <a:latin typeface="+mn-ea"/>
              </a:rPr>
              <a:t>) 10:00~17:00 (</a:t>
            </a:r>
            <a:r>
              <a:rPr lang="ko-KR" altLang="en-US" sz="1200" dirty="0">
                <a:latin typeface="+mn-ea"/>
              </a:rPr>
              <a:t>단 구인 기업의 희망 일시에 따라 면접 신청 구직자와 조율 가능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장소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코트라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층 화상면접관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서울시 서초구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헌릉로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13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코트라 본관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3)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안내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운영사무국에서 개별 안내 드립니다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4) </a:t>
            </a:r>
            <a:r>
              <a:rPr lang="ko-KR" altLang="en-US" sz="1200" dirty="0">
                <a:latin typeface="+mn-ea"/>
              </a:rPr>
              <a:t>화상면접관 참석자 사은품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- </a:t>
            </a:r>
            <a:r>
              <a:rPr lang="ko-KR" altLang="en-US" sz="1200" dirty="0">
                <a:latin typeface="+mn-ea"/>
              </a:rPr>
              <a:t>경기도 거주자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면접지원금 </a:t>
            </a:r>
            <a:r>
              <a:rPr lang="en-US" altLang="ko-KR" sz="1200" dirty="0">
                <a:latin typeface="+mn-ea"/>
              </a:rPr>
              <a:t>35000</a:t>
            </a:r>
            <a:r>
              <a:rPr lang="ko-KR" altLang="en-US" sz="12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최대 </a:t>
            </a:r>
            <a:r>
              <a:rPr lang="en-US" altLang="ko-KR" sz="1200" dirty="0">
                <a:latin typeface="+mn-ea"/>
              </a:rPr>
              <a:t>6</a:t>
            </a:r>
            <a:r>
              <a:rPr lang="ko-KR" altLang="en-US" sz="1200" dirty="0">
                <a:latin typeface="+mn-ea"/>
              </a:rPr>
              <a:t>회 중복 수령 가능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자세한 사항은 홈페이지 참조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 </a:t>
            </a:r>
            <a:r>
              <a:rPr lang="en-US" altLang="ko-KR" sz="1200" dirty="0">
                <a:latin typeface="+mn-ea"/>
              </a:rPr>
              <a:t>- </a:t>
            </a:r>
            <a:r>
              <a:rPr lang="ko-KR" altLang="en-US" sz="1200" dirty="0">
                <a:latin typeface="+mn-ea"/>
              </a:rPr>
              <a:t>경기도 외 거주자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텀블러 건조기 </a:t>
            </a:r>
            <a:r>
              <a:rPr lang="en-US" altLang="ko-KR" sz="1200" dirty="0">
                <a:latin typeface="+mn-ea"/>
              </a:rPr>
              <a:t>+ </a:t>
            </a:r>
            <a:r>
              <a:rPr lang="ko-KR" altLang="en-US" sz="1200" dirty="0">
                <a:latin typeface="+mn-ea"/>
              </a:rPr>
              <a:t>면접지원금 </a:t>
            </a:r>
            <a:r>
              <a:rPr lang="en-US" altLang="ko-KR" sz="1200" dirty="0">
                <a:latin typeface="+mn-ea"/>
              </a:rPr>
              <a:t>10000</a:t>
            </a:r>
            <a:r>
              <a:rPr lang="ko-KR" altLang="en-US" sz="1200" dirty="0">
                <a:latin typeface="+mn-ea"/>
              </a:rPr>
              <a:t>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행사 후 발송 및 지급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자세한 사항은 홈페이지 참조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5) </a:t>
            </a:r>
            <a:r>
              <a:rPr lang="ko-KR" altLang="en-US" sz="1200" dirty="0">
                <a:latin typeface="+mn-ea"/>
              </a:rPr>
              <a:t>경기도 거주자 면접 지원금 안내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경기도 외 거주자 대상 증정 사은품 및 면접 지원금은 별다른 조건 없음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graphicFrame>
        <p:nvGraphicFramePr>
          <p:cNvPr id="6" name="표 12">
            <a:extLst>
              <a:ext uri="{FF2B5EF4-FFF2-40B4-BE49-F238E27FC236}">
                <a16:creationId xmlns:a16="http://schemas.microsoft.com/office/drawing/2014/main" xmlns="" id="{83165142-A089-4608-8465-C1B27EE3F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8205158"/>
              </p:ext>
            </p:extLst>
          </p:nvPr>
        </p:nvGraphicFramePr>
        <p:xfrm>
          <a:off x="333051" y="3050193"/>
          <a:ext cx="843947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71">
                  <a:extLst>
                    <a:ext uri="{9D8B030D-6E8A-4147-A177-3AD203B41FA5}">
                      <a16:colId xmlns:a16="http://schemas.microsoft.com/office/drawing/2014/main" xmlns="" val="3297795923"/>
                    </a:ext>
                  </a:extLst>
                </a:gridCol>
                <a:gridCol w="6565002">
                  <a:extLst>
                    <a:ext uri="{9D8B030D-6E8A-4147-A177-3AD203B41FA5}">
                      <a16:colId xmlns:a16="http://schemas.microsoft.com/office/drawing/2014/main" xmlns="" val="205514535"/>
                    </a:ext>
                  </a:extLst>
                </a:gridCol>
              </a:tblGrid>
              <a:tr h="2128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정식 </a:t>
                      </a:r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</a:rPr>
                        <a:t>정책명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경기도 청년면접 수당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0925006"/>
                  </a:ext>
                </a:extLst>
              </a:tr>
              <a:tr h="3673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지원 대상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경기도 청년면접수당은 경기도 내 거주 중인 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1980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~2002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년생 청년에게 최대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만원을 지원해줍니다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면접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회 당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35000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최대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회까지 가능합니다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584360"/>
                  </a:ext>
                </a:extLst>
              </a:tr>
              <a:tr h="7872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지원 비대상자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dirty="0">
                          <a:effectLst/>
                        </a:rPr>
                        <a:t>첫 째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실업급여수급자</a:t>
                      </a: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둘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고용노동부 구직활동지원금 참여자</a:t>
                      </a:r>
                      <a:endParaRPr lang="ko-KR" altLang="en-US" sz="1200" dirty="0">
                        <a:effectLst/>
                      </a:endParaRP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셋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취업성공패키지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유형 참여자</a:t>
                      </a:r>
                      <a:endParaRPr lang="ko-KR" altLang="en-US" sz="1200" dirty="0">
                        <a:effectLst/>
                      </a:endParaRP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넷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수원시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청카드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사업 등 유사사업 수혜자</a:t>
                      </a:r>
                      <a:endParaRPr lang="ko-KR" altLang="en-US" sz="1200" dirty="0">
                        <a:effectLst/>
                      </a:endParaRPr>
                    </a:p>
                    <a:p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다섯 째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직계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존비속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또는 배우자가 대표자인 사업장 등에 지원하는 경우</a:t>
                      </a:r>
                      <a:endParaRPr lang="ko-KR" altLang="en-US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36517"/>
                  </a:ext>
                </a:extLst>
              </a:tr>
            </a:tbl>
          </a:graphicData>
        </a:graphic>
      </p:graphicFrame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348F7230-961F-4208-8674-6C2DE96D92B8}"/>
              </a:ext>
            </a:extLst>
          </p:cNvPr>
          <p:cNvGrpSpPr/>
          <p:nvPr/>
        </p:nvGrpSpPr>
        <p:grpSpPr>
          <a:xfrm>
            <a:off x="333051" y="5050740"/>
            <a:ext cx="8439473" cy="1442135"/>
            <a:chOff x="333051" y="5050740"/>
            <a:chExt cx="7278367" cy="2093704"/>
          </a:xfrm>
          <a:solidFill>
            <a:srgbClr val="FF0000"/>
          </a:solidFill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xmlns="" id="{EFE48743-A8EF-4E7E-9220-9EEE3BD66E33}"/>
                </a:ext>
              </a:extLst>
            </p:cNvPr>
            <p:cNvSpPr/>
            <p:nvPr/>
          </p:nvSpPr>
          <p:spPr>
            <a:xfrm>
              <a:off x="333051" y="5092146"/>
              <a:ext cx="2120909" cy="845835"/>
            </a:xfrm>
            <a:prstGeom prst="roundRect">
              <a:avLst>
                <a:gd name="adj" fmla="val 93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2020 </a:t>
              </a:r>
              <a:r>
                <a:rPr lang="ko-KR" altLang="en-US" sz="1200" dirty="0"/>
                <a:t>식품산업 취업박람회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온라인 입사지원</a:t>
              </a:r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xmlns="" id="{FF243788-009E-4050-BCE4-62C9D9EA05B4}"/>
                </a:ext>
              </a:extLst>
            </p:cNvPr>
            <p:cNvSpPr/>
            <p:nvPr/>
          </p:nvSpPr>
          <p:spPr>
            <a:xfrm rot="5400000">
              <a:off x="2363184" y="5383790"/>
              <a:ext cx="639371" cy="2625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xmlns="" id="{300366AF-E097-463E-8321-BEE6CF863752}"/>
                </a:ext>
              </a:extLst>
            </p:cNvPr>
            <p:cNvSpPr/>
            <p:nvPr/>
          </p:nvSpPr>
          <p:spPr>
            <a:xfrm>
              <a:off x="2911780" y="5050741"/>
              <a:ext cx="2120909" cy="845835"/>
            </a:xfrm>
            <a:prstGeom prst="roundRect">
              <a:avLst>
                <a:gd name="adj" fmla="val 93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화상면접 대상자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운영사무국 안내</a:t>
              </a:r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xmlns="" id="{4C9CD66B-D7E2-47C9-8008-3F8294DFF764}"/>
                </a:ext>
              </a:extLst>
            </p:cNvPr>
            <p:cNvSpPr/>
            <p:nvPr/>
          </p:nvSpPr>
          <p:spPr>
            <a:xfrm rot="5400000">
              <a:off x="4926512" y="5342384"/>
              <a:ext cx="639371" cy="2625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xmlns="" id="{35FC5821-630C-4B91-9C8B-C1D9DE60840B}"/>
                </a:ext>
              </a:extLst>
            </p:cNvPr>
            <p:cNvSpPr/>
            <p:nvPr/>
          </p:nvSpPr>
          <p:spPr>
            <a:xfrm>
              <a:off x="5490509" y="5050740"/>
              <a:ext cx="2120909" cy="845835"/>
            </a:xfrm>
            <a:prstGeom prst="roundRect">
              <a:avLst>
                <a:gd name="adj" fmla="val 93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코트라 화상면접관에서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화상면접 실시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(9</a:t>
              </a:r>
              <a:r>
                <a:rPr lang="ko-KR" altLang="en-US" sz="1200" dirty="0"/>
                <a:t>월 </a:t>
              </a:r>
              <a:r>
                <a:rPr lang="en-US" altLang="ko-KR" sz="1200" dirty="0"/>
                <a:t>15</a:t>
              </a:r>
              <a:r>
                <a:rPr lang="ko-KR" altLang="en-US" sz="1200" dirty="0"/>
                <a:t>일</a:t>
              </a:r>
              <a:r>
                <a:rPr lang="en-US" altLang="ko-KR" sz="1200" dirty="0"/>
                <a:t>~18</a:t>
              </a:r>
              <a:r>
                <a:rPr lang="ko-KR" altLang="en-US" sz="1200" dirty="0"/>
                <a:t>일</a:t>
              </a:r>
              <a:r>
                <a:rPr lang="en-US" altLang="ko-KR" sz="1200" dirty="0"/>
                <a:t>)</a:t>
              </a:r>
              <a:endParaRPr lang="ko-KR" altLang="en-US" sz="1200" dirty="0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xmlns="" id="{4EA237D1-5016-43F8-8181-CCF1D66FC927}"/>
                </a:ext>
              </a:extLst>
            </p:cNvPr>
            <p:cNvSpPr/>
            <p:nvPr/>
          </p:nvSpPr>
          <p:spPr>
            <a:xfrm>
              <a:off x="5490509" y="6298609"/>
              <a:ext cx="2120909" cy="845835"/>
            </a:xfrm>
            <a:prstGeom prst="roundRect">
              <a:avLst>
                <a:gd name="adj" fmla="val 93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구인기업의 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면접확인서 발급</a:t>
              </a:r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xmlns="" id="{D8ACC428-143A-4C19-A65C-A42BF177DFCB}"/>
                </a:ext>
              </a:extLst>
            </p:cNvPr>
            <p:cNvSpPr/>
            <p:nvPr/>
          </p:nvSpPr>
          <p:spPr>
            <a:xfrm rot="10800000">
              <a:off x="6231277" y="5966319"/>
              <a:ext cx="639371" cy="2625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xmlns="" id="{CD81AC22-6608-4DB7-BEF7-0507C0D2506F}"/>
                </a:ext>
              </a:extLst>
            </p:cNvPr>
            <p:cNvSpPr/>
            <p:nvPr/>
          </p:nvSpPr>
          <p:spPr>
            <a:xfrm rot="16200000">
              <a:off x="4926512" y="6590252"/>
              <a:ext cx="639371" cy="2625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xmlns="" id="{B395BC77-9498-497B-A42A-4F62D092E7FA}"/>
                </a:ext>
              </a:extLst>
            </p:cNvPr>
            <p:cNvSpPr/>
            <p:nvPr/>
          </p:nvSpPr>
          <p:spPr>
            <a:xfrm>
              <a:off x="2934711" y="6298609"/>
              <a:ext cx="2120909" cy="845835"/>
            </a:xfrm>
            <a:prstGeom prst="roundRect">
              <a:avLst>
                <a:gd name="adj" fmla="val 93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화상면접자에게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면접확인서 발송</a:t>
              </a: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xmlns="" id="{3997DCDE-4C07-4455-A973-E5FBB922AB1C}"/>
                </a:ext>
              </a:extLst>
            </p:cNvPr>
            <p:cNvSpPr/>
            <p:nvPr/>
          </p:nvSpPr>
          <p:spPr>
            <a:xfrm>
              <a:off x="333051" y="6298607"/>
              <a:ext cx="2120909" cy="845835"/>
            </a:xfrm>
            <a:prstGeom prst="roundRect">
              <a:avLst>
                <a:gd name="adj" fmla="val 93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경기도일자리재단에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면접지원금 신청</a:t>
              </a:r>
              <a:endParaRPr lang="en-US" altLang="ko-KR" sz="1200" dirty="0"/>
            </a:p>
            <a:p>
              <a:pPr algn="ctr"/>
              <a:r>
                <a:rPr lang="en-US" altLang="ko-KR" sz="1200" dirty="0"/>
                <a:t>(</a:t>
              </a:r>
              <a:r>
                <a:rPr lang="ko-KR" altLang="en-US" sz="1200" dirty="0"/>
                <a:t>온라인 가능</a:t>
              </a:r>
              <a:r>
                <a:rPr lang="en-US" altLang="ko-KR" sz="1200" dirty="0"/>
                <a:t>)</a:t>
              </a:r>
              <a:endParaRPr lang="ko-KR" altLang="en-US" sz="1200" dirty="0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xmlns="" id="{5D8B3745-5409-4076-BA98-56866366683D}"/>
                </a:ext>
              </a:extLst>
            </p:cNvPr>
            <p:cNvSpPr/>
            <p:nvPr/>
          </p:nvSpPr>
          <p:spPr>
            <a:xfrm rot="16200000">
              <a:off x="2349302" y="6590252"/>
              <a:ext cx="639371" cy="2625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303695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76D443D-E311-41C3-AD22-C342AB1F9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0"/>
            <a:ext cx="9144000" cy="6463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732169D-16A8-4CE6-9C51-FBA37A8F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55"/>
          <a:stretch/>
        </p:blipFill>
        <p:spPr>
          <a:xfrm>
            <a:off x="81503" y="0"/>
            <a:ext cx="4813379" cy="380246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C940735D-B1BA-4914-B2EE-B8B4F45A519A}"/>
              </a:ext>
            </a:extLst>
          </p:cNvPr>
          <p:cNvGrpSpPr/>
          <p:nvPr/>
        </p:nvGrpSpPr>
        <p:grpSpPr>
          <a:xfrm>
            <a:off x="4744127" y="145187"/>
            <a:ext cx="4315699" cy="395142"/>
            <a:chOff x="1418351" y="1213164"/>
            <a:chExt cx="6328372" cy="57942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9840F140-E9F9-47B7-8A5F-A7A8804A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8472" r="14013" b="83079"/>
            <a:stretch/>
          </p:blipFill>
          <p:spPr>
            <a:xfrm>
              <a:off x="1418351" y="1213164"/>
              <a:ext cx="3476531" cy="57942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3A157757-23FA-43CA-8625-C29EA712D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62" t="22861" r="14013" b="66842"/>
            <a:stretch/>
          </p:blipFill>
          <p:spPr>
            <a:xfrm>
              <a:off x="4958256" y="1226177"/>
              <a:ext cx="2788467" cy="566408"/>
            </a:xfrm>
            <a:prstGeom prst="rect">
              <a:avLst/>
            </a:prstGeom>
          </p:spPr>
        </p:pic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4A56E81-2344-49FD-9D5A-918DE1F2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81" t="1738" r="3541" b="93377"/>
          <a:stretch/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18CF9DC4-640B-41A8-B455-9A32884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8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7D68007C-9B38-4E4C-92C5-D22B3308F4D2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AI </a:t>
            </a:r>
            <a:r>
              <a:rPr lang="ko-KR" altLang="en-US" sz="1600" b="1" dirty="0"/>
              <a:t>면접 체험 서비스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E48C3A-A3D0-4DEB-AFA1-EBA64D4300AF}"/>
              </a:ext>
            </a:extLst>
          </p:cNvPr>
          <p:cNvSpPr txBox="1"/>
          <p:nvPr/>
        </p:nvSpPr>
        <p:spPr>
          <a:xfrm>
            <a:off x="171450" y="1236295"/>
            <a:ext cx="89630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경기도일자리재단 취업지원프로그램 </a:t>
            </a:r>
            <a:r>
              <a:rPr lang="en-US" altLang="ko-KR" sz="1400" dirty="0">
                <a:latin typeface="+mn-ea"/>
              </a:rPr>
              <a:t>(AI </a:t>
            </a:r>
            <a:r>
              <a:rPr lang="ko-KR" altLang="en-US" sz="1400" dirty="0">
                <a:latin typeface="+mn-ea"/>
              </a:rPr>
              <a:t>면접</a:t>
            </a:r>
            <a:r>
              <a:rPr lang="en-US" altLang="ko-KR" sz="1400" dirty="0">
                <a:latin typeface="+mn-ea"/>
              </a:rPr>
              <a:t>)</a:t>
            </a:r>
          </a:p>
          <a:p>
            <a:endParaRPr lang="ko-KR" altLang="en-US" sz="1400" dirty="0">
              <a:latin typeface="+mn-ea"/>
            </a:endParaRPr>
          </a:p>
          <a:p>
            <a:pPr algn="l"/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/>
              <a:t>경기도일자리재단에서는 경기도 청년들의 구직 역량을 강화하고자</a:t>
            </a:r>
            <a:r>
              <a:rPr lang="en-US" altLang="ko-KR" sz="1200" dirty="0"/>
              <a:t>, </a:t>
            </a:r>
            <a:r>
              <a:rPr lang="ko-KR" altLang="en-US" sz="1200" dirty="0"/>
              <a:t>온라인 진행이 가능한 </a:t>
            </a:r>
            <a:r>
              <a:rPr lang="en-US" altLang="ko-KR" sz="1200" dirty="0"/>
              <a:t>AI </a:t>
            </a:r>
            <a:r>
              <a:rPr lang="ko-KR" altLang="en-US" sz="1200" dirty="0"/>
              <a:t>면접 프로그램을 운영하고 </a:t>
            </a:r>
            <a:endParaRPr lang="en-US" altLang="ko-KR" sz="1200" dirty="0"/>
          </a:p>
          <a:p>
            <a:pPr algn="l"/>
            <a:r>
              <a:rPr lang="en-US" altLang="ko-KR" sz="1200" dirty="0"/>
              <a:t>      </a:t>
            </a:r>
            <a:r>
              <a:rPr lang="ko-KR" altLang="en-US" sz="1200" dirty="0"/>
              <a:t>있습니다</a:t>
            </a:r>
            <a:r>
              <a:rPr lang="en-US" altLang="ko-KR" sz="1200" dirty="0"/>
              <a:t>. </a:t>
            </a:r>
          </a:p>
          <a:p>
            <a:pPr algn="l"/>
            <a:r>
              <a:rPr lang="en-US" altLang="ko-KR" sz="1200" dirty="0"/>
              <a:t>      2020 </a:t>
            </a:r>
            <a:r>
              <a:rPr lang="ko-KR" altLang="en-US" sz="1200" dirty="0"/>
              <a:t>식품산업 취업박람회 참가자를 위해 다음과 같이 무료 </a:t>
            </a:r>
            <a:r>
              <a:rPr lang="en-US" altLang="ko-KR" sz="1200" dirty="0"/>
              <a:t>AI </a:t>
            </a:r>
            <a:r>
              <a:rPr lang="ko-KR" altLang="en-US" sz="1200" dirty="0"/>
              <a:t>면접 서비스 지원을 다음과 같이 실시합니다</a:t>
            </a:r>
            <a:r>
              <a:rPr lang="en-US" altLang="ko-KR" sz="1200" dirty="0"/>
              <a:t>.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2)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교육방법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온라인 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3)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면접 답변내용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감정 상태 및 역량 측정 게임 등을 바탕으로 실제 기업의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AI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면접 채용 시스템에 대비 가능</a:t>
            </a:r>
          </a:p>
          <a:p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4)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로그인 후 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2021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28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일까지 무제한으로 이용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아이디는 회원가입 시 제출했던 이메일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비밀번호는 휴대전화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뒷번호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4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자리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 </a:t>
            </a:r>
          </a:p>
          <a:p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AEE4A20A-6AC2-4C62-A94D-FA3F15E18507}"/>
              </a:ext>
            </a:extLst>
          </p:cNvPr>
          <p:cNvSpPr/>
          <p:nvPr/>
        </p:nvSpPr>
        <p:spPr>
          <a:xfrm>
            <a:off x="361950" y="3090302"/>
            <a:ext cx="8277225" cy="11292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■ 계정은 신청 후 </a:t>
            </a:r>
            <a:r>
              <a:rPr lang="en-US" altLang="ko-KR" sz="1100" dirty="0">
                <a:solidFill>
                  <a:schemeClr val="tx1"/>
                </a:solidFill>
              </a:rPr>
              <a:t>3</a:t>
            </a:r>
            <a:r>
              <a:rPr lang="ko-KR" altLang="en-US" sz="1100" dirty="0">
                <a:solidFill>
                  <a:schemeClr val="tx1"/>
                </a:solidFill>
              </a:rPr>
              <a:t>일 이내에 생성됩니다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100" dirty="0">
                <a:solidFill>
                  <a:schemeClr val="tx1"/>
                </a:solidFill>
              </a:rPr>
              <a:t>■ </a:t>
            </a:r>
            <a:r>
              <a:rPr lang="ko-KR" altLang="en-US" sz="1100" dirty="0">
                <a:solidFill>
                  <a:schemeClr val="tx1"/>
                </a:solidFill>
              </a:rPr>
              <a:t>계정 생성 신청</a:t>
            </a:r>
            <a:r>
              <a:rPr lang="en-US" altLang="ko-KR" sz="1100" dirty="0">
                <a:solidFill>
                  <a:schemeClr val="tx1"/>
                </a:solidFill>
              </a:rPr>
              <a:t>: https://bit.ly/35eYza5</a:t>
            </a:r>
          </a:p>
          <a:p>
            <a:r>
              <a:rPr lang="en-US" altLang="ko-KR" sz="1100" dirty="0">
                <a:solidFill>
                  <a:schemeClr val="tx1"/>
                </a:solidFill>
              </a:rPr>
              <a:t>■ ai</a:t>
            </a:r>
            <a:r>
              <a:rPr lang="ko-KR" altLang="en-US" sz="1100" dirty="0">
                <a:solidFill>
                  <a:schemeClr val="tx1"/>
                </a:solidFill>
              </a:rPr>
              <a:t>면접을 위해서는 키보드와 마우스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 err="1">
                <a:solidFill>
                  <a:schemeClr val="tx1"/>
                </a:solidFill>
              </a:rPr>
              <a:t>웹캠과</a:t>
            </a:r>
            <a:r>
              <a:rPr lang="ko-KR" altLang="en-US" sz="1100" dirty="0">
                <a:solidFill>
                  <a:schemeClr val="tx1"/>
                </a:solidFill>
              </a:rPr>
              <a:t> 마이크가 필요합니다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100" dirty="0">
                <a:solidFill>
                  <a:schemeClr val="tx1"/>
                </a:solidFill>
              </a:rPr>
              <a:t>■ ai</a:t>
            </a:r>
            <a:r>
              <a:rPr lang="ko-KR" altLang="en-US" sz="1100" dirty="0">
                <a:solidFill>
                  <a:schemeClr val="tx1"/>
                </a:solidFill>
              </a:rPr>
              <a:t>면접 프로그램은 </a:t>
            </a:r>
            <a:r>
              <a:rPr lang="en-US" altLang="ko-KR" sz="1100" dirty="0">
                <a:solidFill>
                  <a:schemeClr val="tx1"/>
                </a:solidFill>
              </a:rPr>
              <a:t>'</a:t>
            </a:r>
            <a:r>
              <a:rPr lang="ko-KR" altLang="en-US" sz="1100" dirty="0">
                <a:solidFill>
                  <a:schemeClr val="tx1"/>
                </a:solidFill>
              </a:rPr>
              <a:t>크롬</a:t>
            </a:r>
            <a:r>
              <a:rPr lang="en-US" altLang="ko-KR" sz="1100" dirty="0">
                <a:solidFill>
                  <a:schemeClr val="tx1"/>
                </a:solidFill>
              </a:rPr>
              <a:t>' </a:t>
            </a:r>
            <a:r>
              <a:rPr lang="ko-KR" altLang="en-US" sz="1100" dirty="0">
                <a:solidFill>
                  <a:schemeClr val="tx1"/>
                </a:solidFill>
              </a:rPr>
              <a:t>브라우저에 최적화되어 있습니다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100" dirty="0">
                <a:solidFill>
                  <a:schemeClr val="tx1"/>
                </a:solidFill>
              </a:rPr>
              <a:t>■ </a:t>
            </a:r>
            <a:r>
              <a:rPr lang="ko-KR" altLang="en-US" sz="1100" dirty="0">
                <a:solidFill>
                  <a:schemeClr val="tx1"/>
                </a:solidFill>
              </a:rPr>
              <a:t>이용법은 다음의 페이지에서 확인하십시오</a:t>
            </a:r>
            <a:r>
              <a:rPr lang="en-US" altLang="ko-KR" sz="1100" dirty="0">
                <a:solidFill>
                  <a:schemeClr val="tx1"/>
                </a:solidFill>
              </a:rPr>
              <a:t>. (https://inface.ai/educe/media)</a:t>
            </a:r>
          </a:p>
          <a:p>
            <a:r>
              <a:rPr lang="en-US" altLang="ko-KR" sz="1100" dirty="0">
                <a:solidFill>
                  <a:schemeClr val="tx1"/>
                </a:solidFill>
              </a:rPr>
              <a:t>■ </a:t>
            </a:r>
            <a:r>
              <a:rPr lang="ko-KR" altLang="en-US" sz="1100" dirty="0">
                <a:solidFill>
                  <a:schemeClr val="tx1"/>
                </a:solidFill>
              </a:rPr>
              <a:t>관련 문의 </a:t>
            </a:r>
            <a:r>
              <a:rPr lang="en-US" altLang="ko-KR" sz="1100" dirty="0">
                <a:solidFill>
                  <a:schemeClr val="tx1"/>
                </a:solidFill>
              </a:rPr>
              <a:t>: </a:t>
            </a:r>
            <a:r>
              <a:rPr lang="ko-KR" altLang="en-US" sz="1100" dirty="0">
                <a:solidFill>
                  <a:schemeClr val="tx1"/>
                </a:solidFill>
              </a:rPr>
              <a:t>카카오톡 플러스 친구</a:t>
            </a:r>
            <a:r>
              <a:rPr lang="en-US" altLang="ko-KR" sz="1100" dirty="0">
                <a:solidFill>
                  <a:schemeClr val="tx1"/>
                </a:solidFill>
              </a:rPr>
              <a:t>(@</a:t>
            </a:r>
            <a:r>
              <a:rPr lang="ko-KR" altLang="en-US" sz="1100" dirty="0" err="1">
                <a:solidFill>
                  <a:schemeClr val="tx1"/>
                </a:solidFill>
              </a:rPr>
              <a:t>에듀스</a:t>
            </a:r>
            <a:r>
              <a:rPr lang="en-US" altLang="ko-KR" sz="1100" dirty="0">
                <a:solidFill>
                  <a:schemeClr val="tx1"/>
                </a:solidFill>
              </a:rPr>
              <a:t>) 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53A758BB-22F8-4EA4-8996-B60B12C7DE7A}"/>
              </a:ext>
            </a:extLst>
          </p:cNvPr>
          <p:cNvSpPr/>
          <p:nvPr/>
        </p:nvSpPr>
        <p:spPr>
          <a:xfrm>
            <a:off x="361949" y="4283980"/>
            <a:ext cx="8277225" cy="497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AI </a:t>
            </a:r>
            <a:r>
              <a:rPr lang="ko-KR" altLang="en-US" dirty="0">
                <a:solidFill>
                  <a:schemeClr val="tx1"/>
                </a:solidFill>
              </a:rPr>
              <a:t>면접 서비스 링크 </a:t>
            </a:r>
            <a:r>
              <a:rPr lang="en-US" altLang="ko-KR" dirty="0">
                <a:solidFill>
                  <a:schemeClr val="tx1"/>
                </a:solidFill>
              </a:rPr>
              <a:t>: https://bit.ly/35eYza5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CE6ED1ED-811B-4007-8F5C-3A6A99D6BE55}"/>
              </a:ext>
            </a:extLst>
          </p:cNvPr>
          <p:cNvSpPr/>
          <p:nvPr/>
        </p:nvSpPr>
        <p:spPr>
          <a:xfrm>
            <a:off x="180975" y="5041502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행사 홍보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구직자 참가 관련 문의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EDD413D-7C99-4160-BAA9-6FA2E6710615}"/>
              </a:ext>
            </a:extLst>
          </p:cNvPr>
          <p:cNvSpPr txBox="1"/>
          <p:nvPr/>
        </p:nvSpPr>
        <p:spPr>
          <a:xfrm>
            <a:off x="171450" y="5476378"/>
            <a:ext cx="8963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○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2020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식품산업 취업박람회 운영사무국 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전화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: 02-6332-7505 /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이메일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: fairinsa@naver.com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○ 홈페이지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en-US" altLang="ko-KR" sz="18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+mn-ea"/>
                <a:hlinkClick r:id="rId6"/>
              </a:rPr>
              <a:t>www.seoulfoodjob.com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91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1641</Words>
  <Application>Microsoft Office PowerPoint</Application>
  <PresentationFormat>화면 슬라이드 쇼(4:3)</PresentationFormat>
  <Paragraphs>218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 Hyung</dc:creator>
  <cp:lastModifiedBy>insamancap</cp:lastModifiedBy>
  <cp:revision>10</cp:revision>
  <dcterms:created xsi:type="dcterms:W3CDTF">2020-09-10T19:07:55Z</dcterms:created>
  <dcterms:modified xsi:type="dcterms:W3CDTF">2020-09-11T01:40:16Z</dcterms:modified>
</cp:coreProperties>
</file>