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73" r:id="rId3"/>
    <p:sldId id="274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6E2C79-3883-4048-8940-E973F5208F4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1F6B5C-398E-4B97-ABE2-70854F7BB27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8EB3E5-0F36-4190-A377-697E3CB3437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7412F8-7883-49A4-AEFB-387188FA52E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9C82F0-BFCC-40E9-90CC-CFDBD64DBB7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CA0A9B-062C-42A3-88D3-4A3BF4180BB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5F598F-EBE3-4DC6-BD19-DACA91D80A1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CAFD6-27F0-49F7-9A94-6EE417DEDB9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E41060-E3C8-433D-A305-08CDEB19C40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13BE38-3CF5-410A-91AA-1240D796785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75C941-130B-4914-AB82-4FBEDE6BF78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3A032F-7FCF-41B7-B1B4-C8868CADA95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16685B-C8B6-402D-8F33-EE116DF311A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7676A5-E5D1-4C2F-BF19-A5928020574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498DF1A-4A75-40E6-975A-84C20CAF74C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images.google.com/imgres?imgurl=http://www.wood-carver.com/images/whatsm/archdetail.sm.jpeg&amp;imgrefurl=http://www.wood-carver.com/archrestore.html&amp;h=182&amp;w=300&amp;sz=14&amp;hl=en&amp;start=9&amp;tbnid=M2Q6zwBluluwlM:&amp;tbnh=70&amp;tbnw=116&amp;prev=/images?q=spindle+carving&amp;svnum=10&amp;hl=en&amp;lr=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hyperlink" Target="http://images.google.com/imgres?imgurl=http://www.karges.com/about/graphics/carving.jpg&amp;imgrefurl=http://www.karges.com/about/quality.php&amp;h=150&amp;w=150&amp;sz=12&amp;hl=en&amp;start=10&amp;tbnid=t1mqRbMh-GxVUM:&amp;tbnh=96&amp;tbnw=96&amp;prev=/images?q=spindle+carving&amp;svnum=10&amp;hl=en&amp;lr=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://www.advancedrobotic.com/3d.jpg" TargetMode="External"/><Relationship Id="rId9" Type="http://schemas.openxmlformats.org/officeDocument/2006/relationships/hyperlink" Target="http://images.google.com/imgres?imgurl=http://www.fairfieldauctions.co.uk/maclean/pics/061.jpg&amp;imgrefurl=http://www.fairfieldauctions.co.uk/maclean/index.htm&amp;h=480&amp;w=640&amp;sz=71&amp;hl=en&amp;start=12&amp;tbnid=fKiDis8EmLOrlM:&amp;tbnh=103&amp;tbnw=137&amp;prev=/images?q=spindle+carving&amp;svnum=10&amp;hl=en&amp;lr=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/>
              <a:t>제재목의 가공</a:t>
            </a:r>
            <a:br>
              <a:rPr lang="ko-KR" altLang="en-US" b="1"/>
            </a:br>
            <a:r>
              <a:rPr lang="en-US" altLang="ko-KR" sz="2800" b="1"/>
              <a:t>- </a:t>
            </a:r>
            <a:r>
              <a:rPr lang="ko-KR" altLang="en-US" sz="2800" b="1"/>
              <a:t>목조</a:t>
            </a:r>
            <a:r>
              <a:rPr lang="en-US" altLang="ko-KR" sz="2800" b="1"/>
              <a:t>/</a:t>
            </a:r>
            <a:r>
              <a:rPr lang="ko-KR" altLang="en-US" sz="2800" b="1"/>
              <a:t>레이저 절삭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4000" b="1"/>
              <a:t>접합의 타입과 응력</a:t>
            </a:r>
            <a:endParaRPr lang="ko-KR" altLang="en-US" sz="2800" b="1"/>
          </a:p>
        </p:txBody>
      </p:sp>
      <p:graphicFrame>
        <p:nvGraphicFramePr>
          <p:cNvPr id="314371" name="Object 3"/>
          <p:cNvGraphicFramePr>
            <a:graphicFrameLocks noChangeAspect="1"/>
          </p:cNvGraphicFramePr>
          <p:nvPr>
            <p:ph idx="1"/>
          </p:nvPr>
        </p:nvGraphicFramePr>
        <p:xfrm>
          <a:off x="1979613" y="1125538"/>
          <a:ext cx="5040312" cy="5399087"/>
        </p:xfrm>
        <a:graphic>
          <a:graphicData uri="http://schemas.openxmlformats.org/presentationml/2006/ole">
            <p:oleObj spid="_x0000_s314371" name="비트맵 이미지" r:id="rId3" imgW="6923810" imgH="88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4000" b="1"/>
              <a:t>접합의 기본타입</a:t>
            </a:r>
            <a:endParaRPr lang="ko-KR" altLang="en-US" sz="2800" b="1"/>
          </a:p>
        </p:txBody>
      </p:sp>
      <p:graphicFrame>
        <p:nvGraphicFramePr>
          <p:cNvPr id="315395" name="Object 3"/>
          <p:cNvGraphicFramePr>
            <a:graphicFrameLocks noChangeAspect="1"/>
          </p:cNvGraphicFramePr>
          <p:nvPr>
            <p:ph idx="1"/>
          </p:nvPr>
        </p:nvGraphicFramePr>
        <p:xfrm>
          <a:off x="1258888" y="1384300"/>
          <a:ext cx="6553200" cy="4852988"/>
        </p:xfrm>
        <a:graphic>
          <a:graphicData uri="http://schemas.openxmlformats.org/presentationml/2006/ole">
            <p:oleObj spid="_x0000_s315395" name="비트맵 이미지" r:id="rId3" imgW="8733333" imgH="656364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o-KR" altLang="en-US" sz="4000" b="1"/>
              <a:t>장부맞춤의 타입</a:t>
            </a:r>
            <a:endParaRPr lang="ko-KR" altLang="en-US" sz="2800" b="1"/>
          </a:p>
        </p:txBody>
      </p:sp>
      <p:graphicFrame>
        <p:nvGraphicFramePr>
          <p:cNvPr id="31641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23850" y="2425700"/>
          <a:ext cx="4038600" cy="2881313"/>
        </p:xfrm>
        <a:graphic>
          <a:graphicData uri="http://schemas.openxmlformats.org/presentationml/2006/ole">
            <p:oleObj spid="_x0000_s316419" name="비트맵 이미지" r:id="rId3" imgW="5687219" imgH="4057143" progId="PBrush">
              <p:embed/>
            </p:oleObj>
          </a:graphicData>
        </a:graphic>
      </p:graphicFrame>
      <p:graphicFrame>
        <p:nvGraphicFramePr>
          <p:cNvPr id="31642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500563" y="1196975"/>
          <a:ext cx="4248150" cy="5111750"/>
        </p:xfrm>
        <a:graphic>
          <a:graphicData uri="http://schemas.openxmlformats.org/presentationml/2006/ole">
            <p:oleObj spid="_x0000_s316420" name="비트맵 이미지" r:id="rId4" imgW="5161905" imgH="64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ko-KR" altLang="en-US" sz="4000" b="1"/>
              <a:t>장부맞춤의 타입</a:t>
            </a:r>
            <a:endParaRPr lang="ko-KR" altLang="en-US" sz="2800" b="1"/>
          </a:p>
        </p:txBody>
      </p:sp>
      <p:graphicFrame>
        <p:nvGraphicFramePr>
          <p:cNvPr id="31744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39750" y="1196975"/>
          <a:ext cx="4752975" cy="2376488"/>
        </p:xfrm>
        <a:graphic>
          <a:graphicData uri="http://schemas.openxmlformats.org/presentationml/2006/ole">
            <p:oleObj spid="_x0000_s317443" name="비트맵 이미지" r:id="rId3" imgW="5942857" imgH="2305372" progId="PBrush">
              <p:embed/>
            </p:oleObj>
          </a:graphicData>
        </a:graphic>
      </p:graphicFrame>
      <p:graphicFrame>
        <p:nvGraphicFramePr>
          <p:cNvPr id="31744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39750" y="3716338"/>
          <a:ext cx="4752975" cy="2520950"/>
        </p:xfrm>
        <a:graphic>
          <a:graphicData uri="http://schemas.openxmlformats.org/presentationml/2006/ole">
            <p:oleObj spid="_x0000_s317444" name="비트맵 이미지" r:id="rId4" imgW="5714286" imgH="3952381" progId="PBrush">
              <p:embed/>
            </p:oleObj>
          </a:graphicData>
        </a:graphic>
      </p:graphicFrame>
      <p:graphicFrame>
        <p:nvGraphicFramePr>
          <p:cNvPr id="31744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795963" y="2133600"/>
          <a:ext cx="2592387" cy="3455988"/>
        </p:xfrm>
        <a:graphic>
          <a:graphicData uri="http://schemas.openxmlformats.org/presentationml/2006/ole">
            <p:oleObj spid="_x0000_s317445" name="비트맵 이미지" r:id="rId5" imgW="2657846" imgH="461074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o-KR" altLang="en-US" sz="4000" b="1"/>
              <a:t>연귀 맞춤</a:t>
            </a:r>
            <a:endParaRPr lang="ko-KR" altLang="en-US" sz="2800" b="1"/>
          </a:p>
        </p:txBody>
      </p:sp>
      <p:graphicFrame>
        <p:nvGraphicFramePr>
          <p:cNvPr id="31846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50825" y="1341438"/>
          <a:ext cx="4465638" cy="4824412"/>
        </p:xfrm>
        <a:graphic>
          <a:graphicData uri="http://schemas.openxmlformats.org/presentationml/2006/ole">
            <p:oleObj spid="_x0000_s318467" name="비트맵 이미지" r:id="rId3" imgW="5390476" imgH="4896533" progId="PBrush">
              <p:embed/>
            </p:oleObj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859338" y="2492375"/>
          <a:ext cx="4043362" cy="2808288"/>
        </p:xfrm>
        <a:graphic>
          <a:graphicData uri="http://schemas.openxmlformats.org/presentationml/2006/ole">
            <p:oleObj spid="_x0000_s318468" name="비트맵 이미지" r:id="rId4" imgW="5753903" imgH="21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4000" b="1"/>
              <a:t>금구접합</a:t>
            </a:r>
            <a:endParaRPr lang="ko-KR" altLang="en-US" sz="2800" b="1"/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23850" y="1557338"/>
          <a:ext cx="4176713" cy="4895850"/>
        </p:xfrm>
        <a:graphic>
          <a:graphicData uri="http://schemas.openxmlformats.org/presentationml/2006/ole">
            <p:oleObj spid="_x0000_s319491" name="비트맵 이미지" r:id="rId3" imgW="4676190" imgH="3734321" progId="PBrush">
              <p:embed/>
            </p:oleObj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435600" y="1557338"/>
          <a:ext cx="2016125" cy="2190750"/>
        </p:xfrm>
        <a:graphic>
          <a:graphicData uri="http://schemas.openxmlformats.org/presentationml/2006/ole">
            <p:oleObj spid="_x0000_s319492" name="비트맵 이미지" r:id="rId4" imgW="2276793" imgH="3115110" progId="PBrush">
              <p:embed/>
            </p:oleObj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859338" y="3860800"/>
          <a:ext cx="3529012" cy="2592388"/>
        </p:xfrm>
        <a:graphic>
          <a:graphicData uri="http://schemas.openxmlformats.org/presentationml/2006/ole">
            <p:oleObj spid="_x0000_s319493" name="비트맵 이미지" r:id="rId5" imgW="5106113" imgH="37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/>
              <a:t>제재목의 가공</a:t>
            </a:r>
            <a:br>
              <a:rPr lang="ko-KR" altLang="en-US" b="1"/>
            </a:br>
            <a:r>
              <a:rPr lang="en-US" altLang="ko-KR" sz="2800" b="1"/>
              <a:t>- </a:t>
            </a:r>
            <a:r>
              <a:rPr lang="ko-KR" altLang="en-US" sz="2800" b="1"/>
              <a:t>곡목가공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개요</a:t>
            </a:r>
            <a:endParaRPr lang="ko-KR" altLang="en-US" sz="2800" b="1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개요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예로부터 광주리를 만들고 굽은 나무로 활과 곡면보트를 제작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가구</a:t>
            </a:r>
            <a:r>
              <a:rPr lang="en-US" altLang="ko-KR" sz="1800"/>
              <a:t>, </a:t>
            </a:r>
            <a:r>
              <a:rPr lang="ko-KR" altLang="en-US" sz="1800"/>
              <a:t>운동구</a:t>
            </a:r>
            <a:r>
              <a:rPr lang="en-US" altLang="ko-KR" sz="1800"/>
              <a:t>, </a:t>
            </a:r>
            <a:r>
              <a:rPr lang="ko-KR" altLang="en-US" sz="1800"/>
              <a:t>농기구</a:t>
            </a:r>
            <a:r>
              <a:rPr lang="en-US" altLang="ko-KR" sz="1800"/>
              <a:t>, </a:t>
            </a:r>
            <a:r>
              <a:rPr lang="ko-KR" altLang="en-US" sz="1800"/>
              <a:t>공구</a:t>
            </a:r>
            <a:r>
              <a:rPr lang="en-US" altLang="ko-KR" sz="1800"/>
              <a:t>, </a:t>
            </a:r>
            <a:r>
              <a:rPr lang="ko-KR" altLang="en-US" sz="1800"/>
              <a:t>통널</a:t>
            </a:r>
            <a:r>
              <a:rPr lang="en-US" altLang="ko-KR" sz="1800"/>
              <a:t>, </a:t>
            </a:r>
            <a:r>
              <a:rPr lang="ko-KR" altLang="en-US" sz="1800"/>
              <a:t>지팡이</a:t>
            </a:r>
            <a:r>
              <a:rPr lang="en-US" altLang="ko-KR" sz="1800"/>
              <a:t>, </a:t>
            </a:r>
            <a:r>
              <a:rPr lang="ko-KR" altLang="en-US" sz="1800"/>
              <a:t>보트</a:t>
            </a:r>
            <a:r>
              <a:rPr lang="en-US" altLang="ko-KR" sz="1800"/>
              <a:t>, </a:t>
            </a:r>
            <a:r>
              <a:rPr lang="ko-KR" altLang="en-US" sz="1800"/>
              <a:t>배 등 다양하게 사용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원목을 켠 곡부재는 사주목리를 갖기 때문에 약하고 손실이 많음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단판 적층재는 만곡면을 얻기 쉬우나 단판절삭과 가압접착의 공정을 거치면서 외관이 손상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가공원리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목재는 소성을 가지고 있어 건조와 냉각에 의해 영구변형을 조장하는데 소재의 만곡은 길이방향의 상부압축과 하부인장으로 구성되었으며 목재는 탄성과 소성을 갖는 재료이기에 만곡력을 가하면 휘고 그 힘이 제거되면 일부는 원형으로 복원되거나 소성변형을 함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곡목가공의 응력분석</a:t>
            </a:r>
            <a:r>
              <a:rPr lang="en-US" altLang="ko-KR" sz="1800"/>
              <a:t>: </a:t>
            </a:r>
            <a:r>
              <a:rPr lang="ko-KR" altLang="en-US" sz="1800"/>
              <a:t>각재를 휘면 두께의 중앙부의 응력이 </a:t>
            </a:r>
            <a:r>
              <a:rPr lang="en-US" altLang="ko-KR" sz="1800"/>
              <a:t>0</a:t>
            </a:r>
            <a:r>
              <a:rPr lang="ko-KR" altLang="en-US" sz="1800"/>
              <a:t>인 중립축면의 외측에는 인장응력</a:t>
            </a:r>
            <a:r>
              <a:rPr lang="en-US" altLang="ko-KR" sz="1800"/>
              <a:t>, </a:t>
            </a:r>
            <a:r>
              <a:rPr lang="ko-KR" altLang="en-US" sz="1800"/>
              <a:t>내측에는 압축응력이 생기며 응력은 외주부에서 최대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곡률반경</a:t>
            </a:r>
            <a:r>
              <a:rPr lang="en-US" altLang="ko-KR" sz="1800"/>
              <a:t>: </a:t>
            </a:r>
            <a:r>
              <a:rPr lang="ko-KR" altLang="en-US" sz="1800"/>
              <a:t>활엽수는 두께의 </a:t>
            </a:r>
            <a:r>
              <a:rPr lang="en-US" altLang="ko-KR" sz="1800"/>
              <a:t>40</a:t>
            </a:r>
            <a:r>
              <a:rPr lang="ko-KR" altLang="en-US" sz="1800"/>
              <a:t>배까지 침엽수재는 </a:t>
            </a:r>
            <a:r>
              <a:rPr lang="en-US" altLang="ko-KR" sz="1800"/>
              <a:t>60</a:t>
            </a:r>
            <a:r>
              <a:rPr lang="ko-KR" altLang="en-US" sz="1800"/>
              <a:t>배까지 굽힐 수 있음</a:t>
            </a:r>
            <a:r>
              <a:rPr lang="en-US" altLang="ko-KR" sz="180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4000" b="1"/>
              <a:t>곡목의 응력분포</a:t>
            </a:r>
            <a:endParaRPr lang="ko-KR" altLang="en-US" sz="2800" b="1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ph idx="1"/>
          </p:nvPr>
        </p:nvGraphicFramePr>
        <p:xfrm>
          <a:off x="1692275" y="1628775"/>
          <a:ext cx="5975350" cy="4321175"/>
        </p:xfrm>
        <a:graphic>
          <a:graphicData uri="http://schemas.openxmlformats.org/presentationml/2006/ole">
            <p:oleObj spid="_x0000_s322563" name="비트맵 이미지" r:id="rId3" imgW="5133333" imgH="362953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58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50825" y="1989138"/>
          <a:ext cx="4037013" cy="2808287"/>
        </p:xfrm>
        <a:graphic>
          <a:graphicData uri="http://schemas.openxmlformats.org/presentationml/2006/ole">
            <p:oleObj spid="_x0000_s323586" name="비트맵 이미지" r:id="rId3" imgW="5915851" imgH="2523810" progId="PBrush">
              <p:embed/>
            </p:oleObj>
          </a:graphicData>
        </a:graphic>
      </p:graphicFrame>
      <p:graphicFrame>
        <p:nvGraphicFramePr>
          <p:cNvPr id="32358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196975"/>
          <a:ext cx="4038600" cy="4537075"/>
        </p:xfrm>
        <a:graphic>
          <a:graphicData uri="http://schemas.openxmlformats.org/presentationml/2006/ole">
            <p:oleObj spid="_x0000_s323587" name="비트맵 이미지" r:id="rId4" imgW="5942857" imgH="521904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개요 및 종류</a:t>
            </a:r>
            <a:endParaRPr lang="ko-KR" altLang="en-US" sz="2800" b="1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개요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예로부터 수공에 의해 장식가구 제작에 사용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목조가구에 사용되는 가공법은 루우팅</a:t>
            </a:r>
            <a:r>
              <a:rPr lang="en-US" altLang="ko-KR" sz="1800"/>
              <a:t>, </a:t>
            </a:r>
            <a:r>
              <a:rPr lang="ko-KR" altLang="en-US" sz="1800"/>
              <a:t>축조각</a:t>
            </a:r>
            <a:r>
              <a:rPr lang="en-US" altLang="ko-KR" sz="1800"/>
              <a:t>, </a:t>
            </a:r>
            <a:r>
              <a:rPr lang="ko-KR" altLang="en-US" sz="1800"/>
              <a:t>엠보싱 등이 있음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altLang="ko-KR" sz="1800"/>
          </a:p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루우터 </a:t>
            </a:r>
            <a:r>
              <a:rPr lang="en-US" altLang="ko-KR" sz="2000" b="1"/>
              <a:t>(Router)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피삭재가 테이블 한 면에서만 이동하여 조각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포동이 상하로 이동 가능한 </a:t>
            </a:r>
            <a:r>
              <a:rPr lang="en-US" altLang="ko-KR" sz="1800"/>
              <a:t>floating head</a:t>
            </a:r>
            <a:r>
              <a:rPr lang="ko-KR" altLang="en-US" sz="1800"/>
              <a:t>를 장치하고 수직운동은 루우터 </a:t>
            </a:r>
            <a:r>
              <a:rPr lang="en-US" altLang="ko-KR" sz="1800"/>
              <a:t>form </a:t>
            </a:r>
            <a:r>
              <a:rPr lang="ko-KR" altLang="en-US" sz="1800"/>
              <a:t>또는 피삭재의 형상에 의 해 조절하여 사용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조작이 </a:t>
            </a:r>
            <a:r>
              <a:rPr lang="en-US" altLang="ko-KR" sz="1800"/>
              <a:t>3</a:t>
            </a:r>
            <a:r>
              <a:rPr lang="ko-KR" altLang="en-US" sz="1800"/>
              <a:t>차원이면 </a:t>
            </a:r>
            <a:r>
              <a:rPr lang="en-US" altLang="ko-KR" sz="1800"/>
              <a:t>CNC </a:t>
            </a:r>
            <a:r>
              <a:rPr lang="ko-KR" altLang="en-US" sz="1800"/>
              <a:t>루우터를 사용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축조각기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회전하는 단일 수평축 끝에 다양한 형상의 커터가 장치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피삭재는 조임새에 의해 이동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다축조각기</a:t>
            </a:r>
            <a:r>
              <a:rPr lang="en-US" altLang="ko-KR" sz="1800"/>
              <a:t>: 40</a:t>
            </a:r>
            <a:r>
              <a:rPr lang="ko-KR" altLang="en-US" sz="1800"/>
              <a:t>개의 축이 장치되어 가공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곡가공용 목재</a:t>
            </a:r>
            <a:endParaRPr lang="ko-KR" altLang="en-US" sz="2800" b="1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수종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빈약한 재질보다 인성이 큰 재질이 적합하며 주로 활엽수재가 사용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수종으로는 느릅</a:t>
            </a:r>
            <a:r>
              <a:rPr lang="en-US" altLang="ko-KR" sz="1800"/>
              <a:t>, </a:t>
            </a:r>
            <a:r>
              <a:rPr lang="ko-KR" altLang="en-US" sz="1800"/>
              <a:t>참</a:t>
            </a:r>
            <a:r>
              <a:rPr lang="en-US" altLang="ko-KR" sz="1800"/>
              <a:t>, </a:t>
            </a:r>
            <a:r>
              <a:rPr lang="ko-KR" altLang="en-US" sz="1800"/>
              <a:t>너도밤</a:t>
            </a:r>
            <a:r>
              <a:rPr lang="en-US" altLang="ko-KR" sz="1800"/>
              <a:t>, </a:t>
            </a:r>
            <a:r>
              <a:rPr lang="ko-KR" altLang="en-US" sz="1800"/>
              <a:t>자작</a:t>
            </a:r>
            <a:r>
              <a:rPr lang="en-US" altLang="ko-KR" sz="1800"/>
              <a:t>, </a:t>
            </a:r>
            <a:r>
              <a:rPr lang="ko-KR" altLang="en-US" sz="1800"/>
              <a:t>단풍</a:t>
            </a:r>
            <a:r>
              <a:rPr lang="en-US" altLang="ko-KR" sz="1800"/>
              <a:t>, </a:t>
            </a:r>
            <a:r>
              <a:rPr lang="ko-KR" altLang="en-US" sz="1800"/>
              <a:t>검</a:t>
            </a:r>
            <a:r>
              <a:rPr lang="en-US" altLang="ko-KR" sz="1800"/>
              <a:t>, </a:t>
            </a:r>
            <a:r>
              <a:rPr lang="ko-KR" altLang="en-US" sz="1800"/>
              <a:t>들매</a:t>
            </a:r>
            <a:r>
              <a:rPr lang="en-US" altLang="ko-KR" sz="1800"/>
              <a:t>, </a:t>
            </a:r>
            <a:r>
              <a:rPr lang="ko-KR" altLang="en-US" sz="1800"/>
              <a:t>물푸래</a:t>
            </a:r>
            <a:r>
              <a:rPr lang="en-US" altLang="ko-KR" sz="1800"/>
              <a:t>, </a:t>
            </a:r>
            <a:r>
              <a:rPr lang="ko-KR" altLang="en-US" sz="1800"/>
              <a:t>박달</a:t>
            </a:r>
            <a:r>
              <a:rPr lang="en-US" altLang="ko-KR" sz="1800"/>
              <a:t>, </a:t>
            </a:r>
            <a:r>
              <a:rPr lang="ko-KR" altLang="en-US" sz="1800"/>
              <a:t>서어</a:t>
            </a:r>
            <a:r>
              <a:rPr lang="en-US" altLang="ko-KR" sz="1800"/>
              <a:t>, </a:t>
            </a:r>
            <a:r>
              <a:rPr lang="ko-KR" altLang="en-US" sz="1800"/>
              <a:t>호도</a:t>
            </a:r>
            <a:r>
              <a:rPr lang="en-US" altLang="ko-KR" sz="1800"/>
              <a:t>, </a:t>
            </a:r>
            <a:r>
              <a:rPr lang="ko-KR" altLang="en-US" sz="1800"/>
              <a:t>음</a:t>
            </a:r>
            <a:r>
              <a:rPr lang="en-US" altLang="ko-KR" sz="1800"/>
              <a:t>, </a:t>
            </a:r>
            <a:r>
              <a:rPr lang="ko-KR" altLang="en-US" sz="1800"/>
              <a:t>느티나무와 힉코리 등이 이용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재질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결점</a:t>
            </a:r>
            <a:r>
              <a:rPr lang="en-US" altLang="ko-KR" sz="1800"/>
              <a:t>: </a:t>
            </a:r>
            <a:r>
              <a:rPr lang="ko-KR" altLang="en-US" sz="1800"/>
              <a:t>결점목은 파괴가 쉽게 일어나며 고목은 재질이 빈약해 부적합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형상과 표면</a:t>
            </a:r>
            <a:r>
              <a:rPr lang="en-US" altLang="ko-KR" sz="1800"/>
              <a:t>: </a:t>
            </a:r>
            <a:r>
              <a:rPr lang="ko-KR" altLang="en-US" sz="1800"/>
              <a:t>폭이 두께보다 큰 것이 좋으며 재면이 역목 또는 톱자국이 남아 있는 것은 파괴되기 쉬우므로 가능한 평활해야 함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함수율</a:t>
            </a:r>
            <a:r>
              <a:rPr lang="en-US" altLang="ko-KR" sz="1800"/>
              <a:t>: </a:t>
            </a:r>
            <a:r>
              <a:rPr lang="ko-KR" altLang="en-US" sz="1800"/>
              <a:t>일반적으로 </a:t>
            </a:r>
            <a:r>
              <a:rPr lang="en-US" altLang="ko-KR" sz="1800"/>
              <a:t>25%</a:t>
            </a:r>
            <a:r>
              <a:rPr lang="ko-KR" altLang="en-US" sz="1800"/>
              <a:t>까지 이용 가능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목리</a:t>
            </a:r>
            <a:r>
              <a:rPr lang="en-US" altLang="ko-KR" sz="1800"/>
              <a:t>: </a:t>
            </a:r>
            <a:r>
              <a:rPr lang="ko-KR" altLang="en-US" sz="1800"/>
              <a:t>통직목리가 좋고 곡면은 정목면보다 판목면이 휘기 쉬움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연륜</a:t>
            </a:r>
            <a:r>
              <a:rPr lang="en-US" altLang="ko-KR" sz="1800"/>
              <a:t>: </a:t>
            </a:r>
            <a:r>
              <a:rPr lang="ko-KR" altLang="en-US" sz="1800"/>
              <a:t>춘주재의 조직 조밀의 차이가 적고 치밀하며 균질한 것이 좋음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수령과 재종</a:t>
            </a:r>
            <a:r>
              <a:rPr lang="en-US" altLang="ko-KR" sz="1800"/>
              <a:t>: </a:t>
            </a:r>
            <a:r>
              <a:rPr lang="ko-KR" altLang="en-US" sz="1800"/>
              <a:t>수령은 장령기인 임목 직경이 </a:t>
            </a:r>
            <a:r>
              <a:rPr lang="en-US" altLang="ko-KR" sz="1800"/>
              <a:t>40~50cm </a:t>
            </a:r>
            <a:r>
              <a:rPr lang="ko-KR" altLang="en-US" sz="1800"/>
              <a:t>범위가 좋으며 변재는 인장강도가 크고 유연하기 때문에 심재보다 휘기 쉬움</a:t>
            </a:r>
            <a:r>
              <a:rPr lang="en-US" altLang="ko-KR" sz="1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곡목 제조방법</a:t>
            </a:r>
            <a:endParaRPr lang="ko-KR" altLang="en-US" sz="2800" b="1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증자곡목법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목재의 증자처리는 고온에서 연화와 과도한 흡습이 되지 않아 어느 정도 약화되나 재색의 손상이 적으며 후 건조를 용이하게 하는 장점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소재곡가공에 가장 많이 이용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곡률반경은 목로시간과 사용중에 억제조건에 따른 시간경과에 따라 변하며 저압법과 고압법으로 구분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저압법은 재료 </a:t>
            </a:r>
            <a:r>
              <a:rPr lang="en-US" altLang="ko-KR" sz="1800">
                <a:latin typeface="Arial"/>
              </a:rPr>
              <a:t>–</a:t>
            </a:r>
            <a:r>
              <a:rPr lang="en-US" altLang="ko-KR" sz="1800"/>
              <a:t> </a:t>
            </a:r>
            <a:r>
              <a:rPr lang="ko-KR" altLang="en-US" sz="1800"/>
              <a:t>증자 </a:t>
            </a:r>
            <a:r>
              <a:rPr lang="en-US" altLang="ko-KR" sz="1800">
                <a:latin typeface="Arial"/>
              </a:rPr>
              <a:t>–</a:t>
            </a:r>
            <a:r>
              <a:rPr lang="en-US" altLang="ko-KR" sz="1800"/>
              <a:t> </a:t>
            </a:r>
            <a:r>
              <a:rPr lang="ko-KR" altLang="en-US" sz="1800"/>
              <a:t>수 또는 기계에 의한 곡가공 </a:t>
            </a:r>
            <a:r>
              <a:rPr lang="en-US" altLang="ko-KR" sz="1800">
                <a:latin typeface="Arial"/>
              </a:rPr>
              <a:t>–</a:t>
            </a:r>
            <a:r>
              <a:rPr lang="en-US" altLang="ko-KR" sz="1800"/>
              <a:t> </a:t>
            </a:r>
            <a:r>
              <a:rPr lang="ko-KR" altLang="en-US" sz="1800"/>
              <a:t>고목고정과 후건조 </a:t>
            </a:r>
            <a:r>
              <a:rPr lang="en-US" altLang="ko-KR" sz="1800">
                <a:latin typeface="Arial"/>
              </a:rPr>
              <a:t>–</a:t>
            </a:r>
            <a:r>
              <a:rPr lang="en-US" altLang="ko-KR" sz="1800"/>
              <a:t> </a:t>
            </a:r>
            <a:r>
              <a:rPr lang="ko-KR" altLang="en-US" sz="1800"/>
              <a:t>마무리 절삭  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자비곡목법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온도는 </a:t>
            </a:r>
            <a:r>
              <a:rPr lang="en-US" altLang="ko-KR" sz="1800"/>
              <a:t>80</a:t>
            </a:r>
            <a:r>
              <a:rPr lang="en-US" altLang="ko-KR" sz="1800">
                <a:latin typeface="Arial" charset="0"/>
                <a:cs typeface="Arial" charset="0"/>
              </a:rPr>
              <a:t>°C </a:t>
            </a:r>
            <a:r>
              <a:rPr lang="ko-KR" altLang="en-US" sz="1800">
                <a:latin typeface="Arial" charset="0"/>
                <a:cs typeface="Arial" charset="0"/>
              </a:rPr>
              <a:t>이상이 유효하고 </a:t>
            </a:r>
            <a:r>
              <a:rPr lang="en-US" altLang="ko-KR" sz="1800">
                <a:latin typeface="Arial" charset="0"/>
                <a:cs typeface="Arial" charset="0"/>
              </a:rPr>
              <a:t>40°C </a:t>
            </a:r>
            <a:r>
              <a:rPr lang="ko-KR" altLang="en-US" sz="1800">
                <a:latin typeface="Arial" charset="0"/>
                <a:cs typeface="Arial" charset="0"/>
              </a:rPr>
              <a:t>이하에서는 효과가 없음</a:t>
            </a:r>
            <a:r>
              <a:rPr lang="en-US" altLang="ko-KR" sz="1800">
                <a:latin typeface="Arial" charset="0"/>
                <a:cs typeface="Arial" charset="0"/>
              </a:rPr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>
                <a:latin typeface="Arial" charset="0"/>
                <a:cs typeface="Arial" charset="0"/>
              </a:rPr>
              <a:t>  - </a:t>
            </a:r>
            <a:r>
              <a:rPr lang="ko-KR" altLang="en-US" sz="1800">
                <a:latin typeface="Arial" charset="0"/>
                <a:cs typeface="Arial" charset="0"/>
              </a:rPr>
              <a:t>매우 간단하므로 소형의 곡목</a:t>
            </a:r>
            <a:r>
              <a:rPr lang="en-US" altLang="ko-KR" sz="1800">
                <a:latin typeface="Arial" charset="0"/>
                <a:cs typeface="Arial" charset="0"/>
              </a:rPr>
              <a:t>, </a:t>
            </a:r>
            <a:r>
              <a:rPr lang="ko-KR" altLang="en-US" sz="1800">
                <a:latin typeface="Arial" charset="0"/>
                <a:cs typeface="Arial" charset="0"/>
              </a:rPr>
              <a:t>휨 정도가 작은 것</a:t>
            </a:r>
            <a:r>
              <a:rPr lang="en-US" altLang="ko-KR" sz="1800">
                <a:latin typeface="Arial" charset="0"/>
                <a:cs typeface="Arial" charset="0"/>
              </a:rPr>
              <a:t>, </a:t>
            </a:r>
            <a:r>
              <a:rPr lang="ko-KR" altLang="en-US" sz="1800">
                <a:latin typeface="Arial" charset="0"/>
                <a:cs typeface="Arial" charset="0"/>
              </a:rPr>
              <a:t>국부적으로 약간 곡목을 하는 경우에 적용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>
                <a:latin typeface="Arial" charset="0"/>
                <a:cs typeface="Arial" charset="0"/>
              </a:rPr>
              <a:t>  </a:t>
            </a:r>
            <a:r>
              <a:rPr lang="en-US" altLang="ko-KR" sz="1800">
                <a:latin typeface="Arial" charset="0"/>
                <a:cs typeface="Arial" charset="0"/>
              </a:rPr>
              <a:t>- </a:t>
            </a:r>
            <a:r>
              <a:rPr lang="ko-KR" altLang="en-US" sz="1800">
                <a:latin typeface="Arial" charset="0"/>
                <a:cs typeface="Arial" charset="0"/>
              </a:rPr>
              <a:t>연화에 필요한 열과 수분을 신속히 제공하나 추출물 등이 오염 또는 재색의 손상과 과도 연화로 재질의 빈약화</a:t>
            </a:r>
            <a:r>
              <a:rPr lang="en-US" altLang="ko-KR" sz="1800">
                <a:latin typeface="Arial" charset="0"/>
                <a:cs typeface="Arial" charset="0"/>
              </a:rPr>
              <a:t>, </a:t>
            </a:r>
            <a:r>
              <a:rPr lang="ko-KR" altLang="en-US" sz="1800">
                <a:latin typeface="Arial" charset="0"/>
                <a:cs typeface="Arial" charset="0"/>
              </a:rPr>
              <a:t>후건조에 어려움이 있음</a:t>
            </a:r>
            <a:r>
              <a:rPr lang="en-US" altLang="ko-KR" sz="1800">
                <a:latin typeface="Arial" charset="0"/>
                <a:cs typeface="Arial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곡목 제조방법</a:t>
            </a:r>
            <a:endParaRPr lang="ko-KR" altLang="en-US" sz="2800" b="1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가열곡목법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직화가열법</a:t>
            </a:r>
            <a:r>
              <a:rPr lang="en-US" altLang="ko-KR" sz="1800"/>
              <a:t>, </a:t>
            </a:r>
            <a:r>
              <a:rPr lang="ko-KR" altLang="en-US" sz="1800"/>
              <a:t>열판가열법</a:t>
            </a:r>
            <a:r>
              <a:rPr lang="en-US" altLang="ko-KR" sz="1800"/>
              <a:t>, </a:t>
            </a:r>
            <a:r>
              <a:rPr lang="ko-KR" altLang="en-US" sz="1800"/>
              <a:t>고주파가열법 등이 있음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곡목 제조와 함께 건조되기에 휨의 회복이 적은 장점을 가지고 있으나 급격한 가열은 표면경화나 표면탄화를 일으킴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휨이 적은 후판의 곡목에 적합한 것으로 미리 치수까지 절삭하고 곡목 후에 마무리 절삭은 하지 않는 것이 보통   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거단곡목법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판재를 휘기 위해 곡면의 내측에 많은 톱자국을 내어 휘는 방법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곡면의 내측은 두께 </a:t>
            </a:r>
            <a:r>
              <a:rPr lang="en-US" altLang="ko-KR" sz="1800"/>
              <a:t>1.6mm </a:t>
            </a:r>
            <a:r>
              <a:rPr lang="ko-KR" altLang="en-US" sz="1800"/>
              <a:t>정도 남기는 정도로 거단되어 전체적으로 약하기 때문에 장식용으로 국한되어 사용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약점을 보완하기 위해 접착제를 병용하거나 또는 단판을 내측에 부착시킴</a:t>
            </a:r>
            <a:r>
              <a:rPr lang="en-US" altLang="ko-KR" sz="1800"/>
              <a:t>. </a:t>
            </a:r>
            <a:endParaRPr lang="en-US" altLang="ko-KR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82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468313" y="1196975"/>
          <a:ext cx="4103687" cy="4537075"/>
        </p:xfrm>
        <a:graphic>
          <a:graphicData uri="http://schemas.openxmlformats.org/presentationml/2006/ole">
            <p:oleObj spid="_x0000_s327682" name="비트맵 이미지" r:id="rId3" imgW="6171429" imgH="4544059" progId="PBrush">
              <p:embed/>
            </p:oleObj>
          </a:graphicData>
        </a:graphic>
      </p:graphicFrame>
      <p:graphicFrame>
        <p:nvGraphicFramePr>
          <p:cNvPr id="327683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5095875" y="1196975"/>
          <a:ext cx="3652838" cy="4533900"/>
        </p:xfrm>
        <a:graphic>
          <a:graphicData uri="http://schemas.openxmlformats.org/presentationml/2006/ole">
            <p:oleObj spid="_x0000_s327683" name="비트맵 이미지" r:id="rId4" imgW="4029637" imgH="500132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곡목 제조방법</a:t>
            </a:r>
            <a:endParaRPr lang="ko-KR" altLang="en-US" sz="2800" b="1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적층곡목법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얇은 단판의 목리를 동일 방향으로 적재하여 접착과 만곡시키는 것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곡선거단과 한 쌍의 평행거단에 의해 만든 한 도막으로 형성된 몰드를 샌드위치 몰드라 함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서랍손잡이</a:t>
            </a:r>
            <a:r>
              <a:rPr lang="en-US" altLang="ko-KR" sz="1800"/>
              <a:t>, </a:t>
            </a:r>
            <a:r>
              <a:rPr lang="ko-KR" altLang="en-US" sz="1800"/>
              <a:t>옷걸이</a:t>
            </a:r>
            <a:r>
              <a:rPr lang="en-US" altLang="ko-KR" sz="1800"/>
              <a:t>, </a:t>
            </a:r>
            <a:r>
              <a:rPr lang="ko-KR" altLang="en-US" sz="1800"/>
              <a:t>샐러드 쟁바과 같은 단순한 형을 만드는데 사용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적층용 재료는 통직목리가 적당하며 비가소화 목재라도 어떤 한계내에서 가공할 수 있음</a:t>
            </a:r>
            <a:r>
              <a:rPr lang="en-US" altLang="ko-KR" sz="1800"/>
              <a:t>.   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약품처리 곡목법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화학약품을 사용하여 목재를 연화하는 방법으로 증자</a:t>
            </a:r>
            <a:r>
              <a:rPr lang="en-US" altLang="ko-KR" sz="1800"/>
              <a:t>, </a:t>
            </a:r>
            <a:r>
              <a:rPr lang="ko-KR" altLang="en-US" sz="1800"/>
              <a:t>자비처리로 곡가공이 곤란한 제품</a:t>
            </a:r>
            <a:r>
              <a:rPr lang="en-US" altLang="ko-KR" sz="1800"/>
              <a:t>, </a:t>
            </a:r>
            <a:r>
              <a:rPr lang="ko-KR" altLang="en-US" sz="1800"/>
              <a:t>극도로 작은 곡율까지 휘어야 할 경우에 사용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약재로는 명반</a:t>
            </a:r>
            <a:r>
              <a:rPr lang="en-US" altLang="ko-KR" sz="1800"/>
              <a:t>, </a:t>
            </a:r>
            <a:r>
              <a:rPr lang="ko-KR" altLang="en-US" sz="1800"/>
              <a:t>비누</a:t>
            </a:r>
            <a:r>
              <a:rPr lang="en-US" altLang="ko-KR" sz="1800"/>
              <a:t>-</a:t>
            </a:r>
            <a:r>
              <a:rPr lang="ko-KR" altLang="en-US" sz="1800"/>
              <a:t>가성소다액</a:t>
            </a:r>
            <a:r>
              <a:rPr lang="en-US" altLang="ko-KR" sz="1800"/>
              <a:t>, </a:t>
            </a:r>
            <a:r>
              <a:rPr lang="ko-KR" altLang="en-US" sz="1800"/>
              <a:t>케로신</a:t>
            </a:r>
            <a:r>
              <a:rPr lang="en-US" altLang="ko-KR" sz="1800"/>
              <a:t>, </a:t>
            </a:r>
            <a:r>
              <a:rPr lang="ko-KR" altLang="en-US" sz="1800"/>
              <a:t>암모니아</a:t>
            </a:r>
            <a:r>
              <a:rPr lang="en-US" altLang="ko-KR" sz="1800"/>
              <a:t>, </a:t>
            </a:r>
            <a:r>
              <a:rPr lang="ko-KR" altLang="en-US" sz="1800"/>
              <a:t>요소</a:t>
            </a:r>
            <a:r>
              <a:rPr lang="en-US" altLang="ko-KR" sz="1800"/>
              <a:t>, </a:t>
            </a:r>
            <a:r>
              <a:rPr lang="ko-KR" altLang="en-US" sz="1800"/>
              <a:t>요소</a:t>
            </a:r>
            <a:r>
              <a:rPr lang="en-US" altLang="ko-KR" sz="1800"/>
              <a:t>-</a:t>
            </a:r>
            <a:r>
              <a:rPr lang="ko-KR" altLang="en-US" sz="1800"/>
              <a:t>포르말린</a:t>
            </a:r>
            <a:r>
              <a:rPr lang="en-US" altLang="ko-KR" sz="1800"/>
              <a:t>, </a:t>
            </a:r>
            <a:r>
              <a:rPr lang="ko-KR" altLang="en-US" sz="1800"/>
              <a:t>탄니산</a:t>
            </a:r>
            <a:r>
              <a:rPr lang="en-US" altLang="ko-KR" sz="1800"/>
              <a:t>, </a:t>
            </a:r>
            <a:r>
              <a:rPr lang="ko-KR" altLang="en-US" sz="1800"/>
              <a:t>글리세린</a:t>
            </a:r>
            <a:r>
              <a:rPr lang="en-US" altLang="ko-KR" sz="1800"/>
              <a:t>, </a:t>
            </a:r>
            <a:r>
              <a:rPr lang="ko-KR" altLang="en-US" sz="1800"/>
              <a:t>케로신</a:t>
            </a:r>
            <a:r>
              <a:rPr lang="en-US" altLang="ko-KR" sz="1800"/>
              <a:t>-</a:t>
            </a:r>
            <a:r>
              <a:rPr lang="ko-KR" altLang="en-US" sz="1800"/>
              <a:t>글리세린이 단독 또는 병용해서 사용 </a:t>
            </a:r>
            <a:endParaRPr lang="ko-KR" altLang="en-US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4000" b="1"/>
              <a:t>적층곡목의 예</a:t>
            </a:r>
            <a:endParaRPr lang="ko-KR" altLang="en-US" sz="2800" b="1"/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>
            <p:ph idx="1"/>
          </p:nvPr>
        </p:nvGraphicFramePr>
        <p:xfrm>
          <a:off x="2411413" y="1700213"/>
          <a:ext cx="4465637" cy="4537075"/>
        </p:xfrm>
        <a:graphic>
          <a:graphicData uri="http://schemas.openxmlformats.org/presentationml/2006/ole">
            <p:oleObj spid="_x0000_s329731" name="비트맵 이미지" r:id="rId3" imgW="3895238" imgH="392484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2" name="Picture 12" descr="twofingerus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238250"/>
            <a:ext cx="2447925" cy="2190750"/>
          </a:xfrm>
          <a:noFill/>
          <a:ln/>
        </p:spPr>
      </p:pic>
      <p:pic>
        <p:nvPicPr>
          <p:cNvPr id="261135" name="Picture 15" descr="blankdra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19475" y="1382713"/>
            <a:ext cx="3024188" cy="1728787"/>
          </a:xfrm>
          <a:noFill/>
          <a:ln/>
        </p:spPr>
      </p:pic>
      <p:pic>
        <p:nvPicPr>
          <p:cNvPr id="261139" name="Picture 19" descr="3d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877050" y="1382713"/>
            <a:ext cx="1657350" cy="1800225"/>
          </a:xfrm>
          <a:ln/>
        </p:spPr>
      </p:pic>
      <p:pic>
        <p:nvPicPr>
          <p:cNvPr id="261143" name="Picture 23" descr="T-110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68313" y="3933825"/>
            <a:ext cx="1871662" cy="1695450"/>
          </a:xfrm>
          <a:noFill/>
          <a:ln/>
        </p:spPr>
      </p:pic>
      <p:pic>
        <p:nvPicPr>
          <p:cNvPr id="261147" name="Picture 27" descr="archdetai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3933825"/>
            <a:ext cx="1871662" cy="1727200"/>
          </a:xfrm>
          <a:prstGeom prst="rect">
            <a:avLst/>
          </a:prstGeom>
          <a:noFill/>
        </p:spPr>
      </p:pic>
      <p:pic>
        <p:nvPicPr>
          <p:cNvPr id="261149" name="Picture 29" descr="06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7900" y="3933825"/>
            <a:ext cx="1871663" cy="1727200"/>
          </a:xfrm>
          <a:prstGeom prst="rect">
            <a:avLst/>
          </a:prstGeom>
          <a:noFill/>
        </p:spPr>
      </p:pic>
      <p:pic>
        <p:nvPicPr>
          <p:cNvPr id="261151" name="Picture 31" descr="carvin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48488" y="3933825"/>
            <a:ext cx="1871662" cy="172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엠보싱</a:t>
            </a:r>
            <a:endParaRPr lang="ko-KR" altLang="en-US" sz="2800" b="1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5000"/>
              </a:lnSpc>
            </a:pPr>
            <a:r>
              <a:rPr lang="ko-KR" altLang="en-US" sz="2000" b="1"/>
              <a:t>개요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가열된 금속 형판을 목재속으로 눌러서 표면에 남긴 인각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가열 형판은 리그닌을 연화시켜 압력하에서 유동시키고 세포의 압축으로 인각이 새겨짐</a:t>
            </a:r>
            <a:r>
              <a:rPr lang="en-US" altLang="ko-KR" sz="1800"/>
              <a:t>. 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endParaRPr lang="en-US" altLang="ko-KR" sz="1800"/>
          </a:p>
          <a:p>
            <a:pPr marL="271463" indent="-271463">
              <a:lnSpc>
                <a:spcPct val="125000"/>
              </a:lnSpc>
            </a:pPr>
            <a:r>
              <a:rPr lang="ko-KR" altLang="en-US" sz="2000" b="1"/>
              <a:t>특징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엠보싱 디자인의 최대 깊이는 </a:t>
            </a:r>
            <a:r>
              <a:rPr lang="en-US" altLang="ko-KR" sz="1800"/>
              <a:t>4.8mm</a:t>
            </a:r>
            <a:r>
              <a:rPr lang="ko-KR" altLang="en-US" sz="1800"/>
              <a:t>이며 엠보싱 품질은 활엽수재가 침엽수재보다 우수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압력</a:t>
            </a:r>
            <a:r>
              <a:rPr lang="en-US" altLang="ko-KR" sz="1800"/>
              <a:t>, </a:t>
            </a:r>
            <a:r>
              <a:rPr lang="ko-KR" altLang="en-US" sz="1800"/>
              <a:t>시간</a:t>
            </a:r>
            <a:r>
              <a:rPr lang="en-US" altLang="ko-KR" sz="1800"/>
              <a:t>, </a:t>
            </a:r>
            <a:r>
              <a:rPr lang="ko-KR" altLang="en-US" sz="1800"/>
              <a:t>형판온도 </a:t>
            </a:r>
            <a:r>
              <a:rPr lang="en-US" altLang="ko-KR" sz="1800"/>
              <a:t>(232~315</a:t>
            </a:r>
            <a:r>
              <a:rPr lang="en-US" altLang="ko-KR" sz="1800">
                <a:latin typeface="Arial" charset="0"/>
                <a:cs typeface="Arial" charset="0"/>
              </a:rPr>
              <a:t>°C)</a:t>
            </a:r>
            <a:r>
              <a:rPr lang="ko-KR" altLang="en-US" sz="1800"/>
              <a:t>를 조절해야 하며 압력은 엠보싱의 형상과 재료에 따라 조절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공정은 저온에서 초기 접촉은 목재 표면을 가소화할 수 있도록 형판으로 부토 열이 전달되어 가소화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형판을 충분한 깊이까지 압입시킨 후 인각의 형상을 얻을 수 있는 휴지기간이 필요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레이저절삭</a:t>
            </a:r>
            <a:endParaRPr lang="ko-KR" altLang="en-US" sz="2800" b="1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5000"/>
              </a:lnSpc>
            </a:pPr>
            <a:r>
              <a:rPr lang="ko-KR" altLang="en-US" sz="2000" b="1"/>
              <a:t>개요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고도로 평행한 단색 빔을 최소 지름에 집중시켜 물질을 기화시켜 절삭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장점으로 절삭폭이 좁고 절삭잔재가 생기지 않으며 복잡한 형상으로 절삭이 가능하며 절삭면이 평활</a:t>
            </a:r>
            <a:r>
              <a:rPr lang="en-US" altLang="ko-KR" sz="1800"/>
              <a:t>, </a:t>
            </a:r>
            <a:r>
              <a:rPr lang="ko-KR" altLang="en-US" sz="1800"/>
              <a:t>공구가 마모되지 않고</a:t>
            </a:r>
            <a:r>
              <a:rPr lang="en-US" altLang="ko-KR" sz="1800"/>
              <a:t>, </a:t>
            </a:r>
            <a:r>
              <a:rPr lang="ko-KR" altLang="en-US" sz="1800"/>
              <a:t>소음이 적으며 피삭재에 반응력이 나타나지 않음</a:t>
            </a:r>
            <a:r>
              <a:rPr lang="en-US" altLang="ko-KR" sz="1800"/>
              <a:t>. 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endParaRPr lang="en-US" altLang="ko-KR" sz="1800"/>
          </a:p>
          <a:p>
            <a:pPr marL="271463" indent="-271463">
              <a:lnSpc>
                <a:spcPct val="125000"/>
              </a:lnSpc>
            </a:pPr>
            <a:r>
              <a:rPr lang="ko-KR" altLang="en-US" sz="2000" b="1"/>
              <a:t>특징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CO</a:t>
            </a:r>
            <a:r>
              <a:rPr lang="en-US" altLang="ko-KR" sz="1800" baseline="-25000"/>
              <a:t>2</a:t>
            </a:r>
            <a:r>
              <a:rPr lang="en-US" altLang="ko-KR" sz="1800"/>
              <a:t> </a:t>
            </a:r>
            <a:r>
              <a:rPr lang="ko-KR" altLang="en-US" sz="1800"/>
              <a:t>분자가스 레이저의 개발로 증가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평행빔은 </a:t>
            </a:r>
            <a:r>
              <a:rPr lang="en-US" altLang="ko-KR" sz="1800"/>
              <a:t>5000W </a:t>
            </a:r>
            <a:r>
              <a:rPr lang="ko-KR" altLang="en-US" sz="1800"/>
              <a:t>이상의 출력이 가능하며 가스분사에 의해 깊고 균일한 절삭이 가능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레이저 빔의 충분한 침투에 필요한 최대 공급속도는 피삭재 두께</a:t>
            </a:r>
            <a:r>
              <a:rPr lang="en-US" altLang="ko-KR" sz="1800"/>
              <a:t>, </a:t>
            </a:r>
            <a:r>
              <a:rPr lang="ko-KR" altLang="en-US" sz="1800"/>
              <a:t>비중</a:t>
            </a:r>
            <a:r>
              <a:rPr lang="en-US" altLang="ko-KR" sz="1800"/>
              <a:t>, </a:t>
            </a:r>
            <a:r>
              <a:rPr lang="ko-KR" altLang="en-US" sz="1800"/>
              <a:t>함수율</a:t>
            </a:r>
            <a:r>
              <a:rPr lang="en-US" altLang="ko-KR" sz="1800"/>
              <a:t>, </a:t>
            </a:r>
            <a:r>
              <a:rPr lang="ko-KR" altLang="en-US" sz="1800"/>
              <a:t>목리방향에 따라 상이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절삭면은 거무스름하나 목재조직 손상이 없고 평활하며 세포벽과 내강에 약간의 탄소가 들어감</a:t>
            </a:r>
            <a:r>
              <a:rPr lang="en-US" altLang="ko-KR" sz="1800"/>
              <a:t>.  </a:t>
            </a:r>
            <a:r>
              <a:rPr lang="ko-KR" altLang="en-US" sz="1800"/>
              <a:t>제재목 외에 판상재료 절삭에 이용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262" name="Object 14"/>
          <p:cNvGraphicFramePr>
            <a:graphicFrameLocks noChangeAspect="1"/>
          </p:cNvGraphicFramePr>
          <p:nvPr>
            <p:ph/>
          </p:nvPr>
        </p:nvGraphicFramePr>
        <p:xfrm>
          <a:off x="2555875" y="1052513"/>
          <a:ext cx="3816350" cy="4757737"/>
        </p:xfrm>
        <a:graphic>
          <a:graphicData uri="http://schemas.openxmlformats.org/presentationml/2006/ole">
            <p:oleObj spid="_x0000_s309262" name="비트맵 이미지" r:id="rId3" imgW="2886478" imgH="353333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/>
              <a:t>제재목의 가공</a:t>
            </a:r>
            <a:br>
              <a:rPr lang="ko-KR" altLang="en-US" b="1"/>
            </a:br>
            <a:r>
              <a:rPr lang="en-US" altLang="ko-KR" sz="2800" b="1"/>
              <a:t>- </a:t>
            </a:r>
            <a:r>
              <a:rPr lang="ko-KR" altLang="en-US" sz="2800" b="1"/>
              <a:t>접합가공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개요</a:t>
            </a:r>
            <a:endParaRPr lang="ko-KR" altLang="en-US" sz="2800" b="1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개요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두 부재를 연결하는 것을 접합이라 함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가구</a:t>
            </a:r>
            <a:r>
              <a:rPr lang="en-US" altLang="ko-KR" sz="1800"/>
              <a:t>, </a:t>
            </a:r>
            <a:r>
              <a:rPr lang="ko-KR" altLang="en-US" sz="1800"/>
              <a:t>보트</a:t>
            </a:r>
            <a:r>
              <a:rPr lang="en-US" altLang="ko-KR" sz="1800"/>
              <a:t>, </a:t>
            </a:r>
            <a:r>
              <a:rPr lang="ko-KR" altLang="en-US" sz="1800"/>
              <a:t>피아노</a:t>
            </a:r>
            <a:r>
              <a:rPr lang="en-US" altLang="ko-KR" sz="1800"/>
              <a:t>, </a:t>
            </a:r>
            <a:r>
              <a:rPr lang="ko-KR" altLang="en-US" sz="1800"/>
              <a:t>목조주택 등에 이용되며 접합기술도 다양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목제품의 수명은 얼마나 단단하게 접합되어 있느냐에 의해 결정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endParaRPr lang="ko-KR" altLang="en-US" sz="1800"/>
          </a:p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접합요소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응력시스템</a:t>
            </a:r>
            <a:r>
              <a:rPr lang="en-US" altLang="ko-KR" sz="1800"/>
              <a:t>: </a:t>
            </a:r>
            <a:r>
              <a:rPr lang="ko-KR" altLang="en-US" sz="1800"/>
              <a:t>접합부는 압축</a:t>
            </a:r>
            <a:r>
              <a:rPr lang="en-US" altLang="ko-KR" sz="1800"/>
              <a:t>, </a:t>
            </a:r>
            <a:r>
              <a:rPr lang="ko-KR" altLang="en-US" sz="1800"/>
              <a:t>인장</a:t>
            </a:r>
            <a:r>
              <a:rPr lang="en-US" altLang="ko-KR" sz="1800"/>
              <a:t>, </a:t>
            </a:r>
            <a:r>
              <a:rPr lang="ko-KR" altLang="en-US" sz="1800"/>
              <a:t>전단</a:t>
            </a:r>
            <a:r>
              <a:rPr lang="en-US" altLang="ko-KR" sz="1800"/>
              <a:t>, </a:t>
            </a:r>
            <a:r>
              <a:rPr lang="ko-KR" altLang="en-US" sz="1800"/>
              <a:t>휨 중에서 어떤 응력을 나타내느냐에 따라 접합강도에 차이 발생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목리방향</a:t>
            </a:r>
            <a:r>
              <a:rPr lang="en-US" altLang="ko-KR" sz="1800"/>
              <a:t>: </a:t>
            </a:r>
            <a:r>
              <a:rPr lang="ko-KR" altLang="en-US" sz="1800"/>
              <a:t>길이 연장을 위한 양횡단면 접합이 가장 어려운 접합이며 스카프조인트 등과 같이 기계적 맞물림 접합에 의해 강화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치수안정</a:t>
            </a:r>
            <a:r>
              <a:rPr lang="en-US" altLang="ko-KR" sz="1800"/>
              <a:t>: </a:t>
            </a:r>
            <a:r>
              <a:rPr lang="ko-KR" altLang="en-US" sz="1800"/>
              <a:t>접합부의 치수 변화를 줄이는 것으로 두 부재의 함수율 변화에 따른 치수변화가 접합에 영향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표면상태</a:t>
            </a:r>
            <a:r>
              <a:rPr lang="en-US" altLang="ko-KR" sz="1800"/>
              <a:t>: </a:t>
            </a:r>
            <a:r>
              <a:rPr lang="ko-KR" altLang="en-US" sz="1800"/>
              <a:t>불균일 표면은 목재강도와 접착력을 초래할 만큼 큰 응력이 집중될 수 있고 잘 맞지 않는 접합부재는 쉽게 파괴 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altLang="ko-K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접합의 기본 타입</a:t>
            </a:r>
            <a:endParaRPr lang="ko-KR" altLang="en-US" sz="2800" b="1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종류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목리방향</a:t>
            </a:r>
            <a:r>
              <a:rPr lang="en-US" altLang="ko-KR" sz="1800"/>
              <a:t>: </a:t>
            </a:r>
            <a:r>
              <a:rPr lang="ko-KR" altLang="en-US" sz="1800"/>
              <a:t>양횡단면</a:t>
            </a:r>
            <a:r>
              <a:rPr lang="en-US" altLang="ko-KR" sz="1800"/>
              <a:t>, </a:t>
            </a:r>
            <a:r>
              <a:rPr lang="ko-KR" altLang="en-US" sz="1800"/>
              <a:t>양종단면</a:t>
            </a:r>
            <a:r>
              <a:rPr lang="en-US" altLang="ko-KR" sz="1800"/>
              <a:t>, </a:t>
            </a:r>
            <a:r>
              <a:rPr lang="ko-KR" altLang="en-US" sz="1800"/>
              <a:t>횡단면과 종단면 접합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단면접합 </a:t>
            </a:r>
            <a:r>
              <a:rPr lang="en-US" altLang="ko-KR" sz="1800"/>
              <a:t>(butt joint): </a:t>
            </a:r>
            <a:r>
              <a:rPr lang="ko-KR" altLang="en-US" sz="1800"/>
              <a:t>목리와 상관 없이 접합부재의 평면끼리의 접합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양 종단면의 경우 목리방향과 평행하면 측면 접합이며 목리방향에 수직이면 맞춤이라 함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사면끼리의 접합에는 연귀접합과 스카프접합 등이 있음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</a:pPr>
            <a:r>
              <a:rPr lang="ko-KR" altLang="en-US" sz="2000" b="1"/>
              <a:t>접합의 기본 타입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맞춤접합</a:t>
            </a:r>
            <a:r>
              <a:rPr lang="en-US" altLang="ko-KR" sz="1800"/>
              <a:t>: </a:t>
            </a:r>
            <a:r>
              <a:rPr lang="ko-KR" altLang="en-US" sz="1800"/>
              <a:t>장부접합과 같이 목재를 물리적으로 짜 맞춘 접합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금구접합</a:t>
            </a:r>
            <a:r>
              <a:rPr lang="en-US" altLang="ko-KR" sz="1800"/>
              <a:t>: </a:t>
            </a:r>
            <a:r>
              <a:rPr lang="ko-KR" altLang="en-US" sz="1800"/>
              <a:t>부재를 못과 나사 등의 금구를 사용하여 기계적으로 고정한 접합</a:t>
            </a:r>
          </a:p>
          <a:p>
            <a:pPr marL="271463" indent="-271463"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접착접합</a:t>
            </a:r>
            <a:r>
              <a:rPr lang="en-US" altLang="ko-KR" sz="1800"/>
              <a:t>: </a:t>
            </a:r>
            <a:r>
              <a:rPr lang="ko-KR" altLang="en-US" sz="1800"/>
              <a:t>부재 표면을 접착제로 도포해 접합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7176</TotalTime>
  <Words>1088</Words>
  <Application>Microsoft PowerPoint</Application>
  <PresentationFormat>화면 슬라이드 쇼(4:3)</PresentationFormat>
  <Paragraphs>121</Paragraphs>
  <Slides>25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7" baseType="lpstr">
      <vt:lpstr>점과 선</vt:lpstr>
      <vt:lpstr>비트맵 이미지</vt:lpstr>
      <vt:lpstr>제재목의 가공 - 목조/레이저 절삭</vt:lpstr>
      <vt:lpstr>개요 및 종류</vt:lpstr>
      <vt:lpstr>슬라이드 3</vt:lpstr>
      <vt:lpstr>엠보싱</vt:lpstr>
      <vt:lpstr>레이저절삭</vt:lpstr>
      <vt:lpstr>슬라이드 6</vt:lpstr>
      <vt:lpstr>제재목의 가공 - 접합가공</vt:lpstr>
      <vt:lpstr>개요</vt:lpstr>
      <vt:lpstr>접합의 기본 타입</vt:lpstr>
      <vt:lpstr>접합의 타입과 응력</vt:lpstr>
      <vt:lpstr>접합의 기본타입</vt:lpstr>
      <vt:lpstr>장부맞춤의 타입</vt:lpstr>
      <vt:lpstr>장부맞춤의 타입</vt:lpstr>
      <vt:lpstr>연귀 맞춤</vt:lpstr>
      <vt:lpstr>금구접합</vt:lpstr>
      <vt:lpstr>제재목의 가공 - 곡목가공</vt:lpstr>
      <vt:lpstr>개요</vt:lpstr>
      <vt:lpstr>곡목의 응력분포</vt:lpstr>
      <vt:lpstr>슬라이드 19</vt:lpstr>
      <vt:lpstr>곡가공용 목재</vt:lpstr>
      <vt:lpstr>곡목 제조방법</vt:lpstr>
      <vt:lpstr>곡목 제조방법</vt:lpstr>
      <vt:lpstr>슬라이드 23</vt:lpstr>
      <vt:lpstr>곡목 제조방법</vt:lpstr>
      <vt:lpstr>적층곡목의 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112</cp:revision>
  <dcterms:created xsi:type="dcterms:W3CDTF">2005-09-01T06:05:51Z</dcterms:created>
  <dcterms:modified xsi:type="dcterms:W3CDTF">2011-03-17T15:55:43Z</dcterms:modified>
</cp:coreProperties>
</file>