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4" r:id="rId5"/>
    <p:sldId id="260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65" r:id="rId14"/>
    <p:sldId id="273" r:id="rId15"/>
    <p:sldId id="26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CC6600"/>
    <a:srgbClr val="CC3300"/>
    <a:srgbClr val="336600"/>
    <a:srgbClr val="669900"/>
    <a:srgbClr val="006666"/>
    <a:srgbClr val="3366CC"/>
    <a:srgbClr val="0066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4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BBD9-F318-4986-A782-0AA1ADA5FF47}" type="datetimeFigureOut">
              <a:rPr lang="ko-KR" altLang="en-US" smtClean="0"/>
              <a:t>2017-05-29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857FC-A2E7-4FBD-8F77-B992CBCC64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80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857FC-A2E7-4FBD-8F77-B992CBCC641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84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C:\Users\뱀대장\Desktop\표지\대학일반용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 descr="C:\Users\뱀대장\Desktop\대학일반용03_내지용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80D1-188C-4E86-87EB-CDF417D93AE7}" type="datetimeFigureOut">
              <a:rPr lang="ko-KR" altLang="en-US" smtClean="0"/>
              <a:pPr/>
              <a:t>2017-05-29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D68D-3AB2-4250-98A4-396D749EF7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44053;&#51032;&#51088;&#47308;_&#49888;&#51077;&#49324;&#50896;28%25%201&#45380;&#45236;&#49324;&#54364;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pp.daegu.ac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1536918"/>
            <a:ext cx="9144000" cy="1311128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ko-KR" sz="20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90000"/>
              </a:lnSpc>
            </a:pPr>
            <a:r>
              <a:rPr lang="en-US" altLang="ko-KR" sz="4800" b="1" smtClean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IPP</a:t>
            </a:r>
            <a:r>
              <a:rPr lang="ko-KR" altLang="en-US" sz="4800" b="1" smtClean="0">
                <a:solidFill>
                  <a:srgbClr val="00B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</a:t>
            </a:r>
            <a:endParaRPr lang="en-US" altLang="ko-KR" sz="4800" b="1" smtClean="0">
              <a:solidFill>
                <a:srgbClr val="00B05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90000"/>
              </a:lnSpc>
            </a:pPr>
            <a:endParaRPr lang="en-US" altLang="ko-KR" sz="2000" b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080246" y="2998113"/>
            <a:ext cx="2983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2017.5.29.(</a:t>
            </a:r>
            <a:r>
              <a:rPr lang="ko-KR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80" y="6025422"/>
            <a:ext cx="3312368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2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968" y="-26937"/>
            <a:ext cx="1512887" cy="1512887"/>
          </a:xfrm>
          <a:prstGeom prst="rect">
            <a:avLst/>
          </a:prstGeom>
          <a:noFill/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692395" y="1085441"/>
            <a:ext cx="5904656" cy="42744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400" b="1" smtClean="0"/>
              <a:t> </a:t>
            </a:r>
            <a:r>
              <a:rPr lang="en-US" altLang="ko-KR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2017-1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학기 </a:t>
            </a:r>
            <a:r>
              <a:rPr lang="en-US" altLang="ko-KR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참여기업</a:t>
            </a:r>
            <a:endParaRPr lang="ko-KR" altLang="en-US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353862"/>
              </p:ext>
            </p:extLst>
          </p:nvPr>
        </p:nvGraphicFramePr>
        <p:xfrm>
          <a:off x="621022" y="1628800"/>
          <a:ext cx="7920880" cy="469537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40160"/>
                <a:gridCol w="792088"/>
                <a:gridCol w="5040560"/>
                <a:gridCol w="648072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기업분류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 수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기업명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한국신재생에너지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자동차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건화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건화이엔지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삼익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THK(1),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신화열처리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정산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정우산업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IT·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스마트동스쿨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아키드로우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에스피파트너스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포트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건축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건설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동위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에스에스건축부동산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환경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그린아그로텍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대웅제약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식품가공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도들샘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모심푸드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3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경북신용보증재단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팔공신협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(5)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80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공공기관 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교통안전공단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(4),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대구창조경제혁신센터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대구테크노파크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(4)</a:t>
                      </a:r>
                    </a:p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대구경북첨단의료산업진흥재단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(6),</a:t>
                      </a:r>
                      <a:r>
                        <a:rPr lang="en-US" altLang="ko-KR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한국국토정보공사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(20)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35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디자인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r>
                        <a:rPr lang="ko-KR" altLang="en-US" sz="12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필코상사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레저 </a:t>
                      </a:r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기타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대한기계설비건설협회</a:t>
                      </a:r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</a:t>
                      </a:r>
                      <a:r>
                        <a:rPr lang="en-US" altLang="ko-KR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제니엘</a:t>
                      </a:r>
                      <a:r>
                        <a:rPr lang="en-US" altLang="ko-KR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(1), </a:t>
                      </a:r>
                      <a:r>
                        <a:rPr lang="ko-KR" altLang="en-US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한국스포츠산업개발원</a:t>
                      </a:r>
                      <a:r>
                        <a:rPr lang="en-US" altLang="ko-KR" sz="12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(3)</a:t>
                      </a:r>
                      <a:endParaRPr lang="ko-KR" altLang="en-US" sz="12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2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합 계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 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69</a:t>
                      </a:r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명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7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3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940" y="-14150"/>
            <a:ext cx="1512887" cy="1512887"/>
          </a:xfrm>
          <a:prstGeom prst="rect">
            <a:avLst/>
          </a:prstGeom>
          <a:noFill/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924720" y="817822"/>
            <a:ext cx="5607413" cy="710877"/>
          </a:xfrm>
        </p:spPr>
        <p:txBody>
          <a:bodyPr/>
          <a:lstStyle/>
          <a:p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학년도</a:t>
            </a: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참여학생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257"/>
              </p:ext>
            </p:extLst>
          </p:nvPr>
        </p:nvGraphicFramePr>
        <p:xfrm>
          <a:off x="683568" y="1490847"/>
          <a:ext cx="7632848" cy="48374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76064"/>
                <a:gridCol w="1656184"/>
                <a:gridCol w="576064"/>
                <a:gridCol w="648072"/>
                <a:gridCol w="648072"/>
                <a:gridCol w="1008112"/>
                <a:gridCol w="1440160"/>
                <a:gridCol w="504056"/>
                <a:gridCol w="576064"/>
              </a:tblGrid>
              <a:tr h="1461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단과대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r>
                        <a:rPr lang="en-US" altLang="ko-KR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r>
                        <a:rPr lang="en-US" altLang="ko-KR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단과대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r>
                        <a:rPr lang="en-US" altLang="ko-KR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r>
                        <a:rPr lang="en-US" altLang="ko-KR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  <a:endParaRPr lang="ko-KR" altLang="en-US" sz="1000" b="1" i="0" u="none" strike="noStrike">
                        <a:solidFill>
                          <a:schemeClr val="bg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33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인문대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중국어중국학과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토목공학과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일본어일본학과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러시아어러시아학과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환경공학과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영어영문학과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법대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공법학전공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산업경영공학과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공공안전법학전공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조경학과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행정대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행정학과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부동산학과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기계설계전공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도시행정학과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정통대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전자전기공학부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도시</a:t>
                      </a:r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지역계획학과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전자제어공학전공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경상대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경제학과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정보통신공학부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통신공학전공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무역학과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멀티미디어공학전공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임베디드시스템공학전공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</a:t>
                      </a:r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·IT</a:t>
                      </a:r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공학부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전산공학전공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관광경영학과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정보공학전공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금융보험학과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생환대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원예학과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호텔관광학과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산림자원학과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사과대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사회복지학과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조예대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현대미술과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산업복지학과</a:t>
                      </a:r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야</a:t>
                      </a:r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시각디자인학과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문헌정보학과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산업디자인학과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패션디자인학과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자과대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실내건축디자인학과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전산통계학과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사범대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지리교육과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/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</a:t>
                      </a:r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응용화학과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 err="1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재과대</a:t>
                      </a:r>
                      <a:endParaRPr lang="ko-KR" altLang="en-US" sz="1000" b="1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직업재활학과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생명과학과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언어치료학과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의생명과학과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건강증진학과</a:t>
                      </a:r>
                      <a:endParaRPr lang="ko-KR" altLang="en-US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u="none" strike="noStrike">
                          <a:solidFill>
                            <a:schemeClr val="tx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1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bg1"/>
                    </a:solidFill>
                  </a:tcPr>
                </a:tc>
              </a:tr>
              <a:tr h="17331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52</a:t>
                      </a:r>
                      <a:r>
                        <a:rPr lang="ko-KR" altLang="en-US" sz="1100" b="1" u="none" strike="noStrike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학과</a:t>
                      </a:r>
                      <a:endParaRPr lang="en-US" altLang="ko-KR" sz="1100" b="1" i="0" u="none" strike="noStrike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u="none" strike="noStrike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170</a:t>
                      </a:r>
                      <a:r>
                        <a:rPr lang="ko-KR" altLang="en-US" sz="1100" b="1" u="none" strike="noStrike" smtClean="0">
                          <a:solidFill>
                            <a:srgbClr val="FF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명</a:t>
                      </a:r>
                      <a:endParaRPr lang="en-US" altLang="ko-KR" sz="1100" b="1" i="0" u="none" strike="noStrike">
                        <a:solidFill>
                          <a:srgbClr val="FF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1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5672" marR="5672" marT="56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3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4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23" y="-95910"/>
            <a:ext cx="1512887" cy="1512887"/>
          </a:xfrm>
          <a:prstGeom prst="rect">
            <a:avLst/>
          </a:prstGeom>
          <a:noFill/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810296" y="915740"/>
            <a:ext cx="5904656" cy="42744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2400" b="1" smtClean="0"/>
              <a:t> </a:t>
            </a:r>
            <a:r>
              <a:rPr lang="en-US" altLang="ko-KR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학년도</a:t>
            </a:r>
            <a:r>
              <a:rPr lang="en-US" altLang="ko-KR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참여기업</a:t>
            </a:r>
            <a:endParaRPr lang="ko-KR" altLang="en-US" sz="24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84453"/>
              </p:ext>
            </p:extLst>
          </p:nvPr>
        </p:nvGraphicFramePr>
        <p:xfrm>
          <a:off x="605215" y="1376138"/>
          <a:ext cx="7945516" cy="47925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02489"/>
                <a:gridCol w="504056"/>
                <a:gridCol w="5616624"/>
                <a:gridCol w="522347"/>
              </a:tblGrid>
              <a:tr h="283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기업분류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 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기업명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전기전자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LD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한국신재생에너지</a:t>
                      </a:r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30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자동차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세기산기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부호체어원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세화진공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우강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유창테크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잘만정공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정우산업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OSG,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화일산기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308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IT·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가온기술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네트웍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O&amp;S,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세종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ICT,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타임게이트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펩시스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포위즈시스템</a:t>
                      </a:r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30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건축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건설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DK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솔루션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석정건설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앤컨셉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예홀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JY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건설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청우산업개발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후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론트페이지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5029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환경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경북환경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금강알텍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럭키엔프라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세신환경기술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우석생명과학원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제일랩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케이디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지구환경측정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청수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케이셀바이오뱅킹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한국의학연구소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E&amp;C,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현대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E&amp;C,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한국화장품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3021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식품가공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동양종합식품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모심푸드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모아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휴먼허브</a:t>
                      </a:r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283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DGB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생명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경북신용보증재단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팔공신협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효천신협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5675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공공기관 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교통안전공단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DGIST,</a:t>
                      </a:r>
                      <a:r>
                        <a:rPr lang="ko-KR" altLang="en-US" sz="100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대구경북첨단의료산업진흥재단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대구상공회의소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대구테크노파크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창조경제혁신센터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한국가스공사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한국국토정보공사</a:t>
                      </a:r>
                      <a:r>
                        <a:rPr lang="en-US" altLang="ko-KR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한국도로공사</a:t>
                      </a:r>
                      <a:endParaRPr lang="en-US" altLang="ko-KR" sz="1000" smtClean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63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7507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광고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디자인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2CUBE,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감환경디자인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광평패턴디자인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BOB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패키지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서도산업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수인터네셔날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시스픽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아이디어그룹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아진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P&amp;S,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앱시브랜딩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예진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지식파워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21,</a:t>
                      </a:r>
                      <a:r>
                        <a:rPr lang="en-US" altLang="ko-KR" sz="10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PGA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필코상사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화성컴퍼니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희일커뮤니케이션즈</a:t>
                      </a:r>
                      <a:endParaRPr lang="en-US" altLang="ko-KR" sz="100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23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5855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레저 </a:t>
                      </a:r>
                      <a:r>
                        <a:rPr lang="en-US" altLang="ko-KR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</a:t>
                      </a:r>
                      <a:r>
                        <a:rPr lang="ko-KR" altLang="en-US" sz="11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기타</a:t>
                      </a:r>
                      <a:endParaRPr lang="ko-KR" altLang="en-US" sz="11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블루원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강북언어치료센터</a:t>
                      </a:r>
                      <a:r>
                        <a:rPr lang="en-US" altLang="ko-KR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0" err="1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나눔누리</a:t>
                      </a:r>
                      <a:r>
                        <a:rPr lang="en-US" altLang="ko-KR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b="0" smtClean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대구청소년지원재단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르노삼성자동차정비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en-US" altLang="ko-KR" sz="1000" baseline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보배자동차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선진학원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아모레월배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앤씨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,SBS,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월스트리트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장원교육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코웨이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한화</a:t>
                      </a:r>
                      <a:r>
                        <a:rPr lang="en-US" altLang="ko-KR" sz="10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H&amp;R, </a:t>
                      </a:r>
                      <a:r>
                        <a:rPr lang="ko-KR" altLang="en-US" sz="100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지앤지콘텍트</a:t>
                      </a:r>
                      <a:endParaRPr lang="ko-KR" altLang="en-US" sz="10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1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  <a:tr h="28376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합 계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89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170</a:t>
                      </a:r>
                      <a:endParaRPr lang="ko-KR" altLang="en-US" sz="1200" b="1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91433" marR="91433" marT="45716" marB="4571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42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945059" y="3730079"/>
            <a:ext cx="1660525" cy="2397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ko-KR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5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68" y="-40803"/>
            <a:ext cx="1512887" cy="1512887"/>
          </a:xfrm>
          <a:prstGeom prst="rect">
            <a:avLst/>
          </a:prstGeom>
          <a:noFill/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31" name="제목 1"/>
          <p:cNvSpPr>
            <a:spLocks noGrp="1"/>
          </p:cNvSpPr>
          <p:nvPr>
            <p:ph type="title"/>
          </p:nvPr>
        </p:nvSpPr>
        <p:spPr>
          <a:xfrm>
            <a:off x="1775321" y="883320"/>
            <a:ext cx="6096445" cy="710877"/>
          </a:xfrm>
        </p:spPr>
        <p:txBody>
          <a:bodyPr/>
          <a:lstStyle/>
          <a:p>
            <a:r>
              <a:rPr lang="en-US" altLang="ko-KR" sz="32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2016</a:t>
            </a:r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성과발표회</a:t>
            </a:r>
            <a:endParaRPr lang="ko-KR" altLang="en-US" sz="3200" b="1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1542548"/>
            <a:ext cx="7704855" cy="12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□ 일시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2017.02.06.  16:00             </a:t>
            </a:r>
          </a:p>
          <a:p>
            <a:pPr>
              <a:lnSpc>
                <a:spcPct val="150000"/>
              </a:lnSpc>
            </a:pP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□ 장소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호텔인터불고대구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ko-KR" altLang="en-US" b="1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즐거</a:t>
            </a:r>
            <a:r>
              <a:rPr lang="ko-KR" altLang="en-US" b="1" err="1">
                <a:latin typeface="나눔고딕" panose="020D0604000000000000" pitchFamily="50" charset="-127"/>
                <a:ea typeface="나눔고딕" panose="020D0604000000000000" pitchFamily="50" charset="-127"/>
              </a:rPr>
              <a:t>운</a:t>
            </a:r>
            <a:r>
              <a:rPr lang="ko-KR" altLang="en-US" b="1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홀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b="1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□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내용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성과 보고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우수사례 발표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시상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수료증 수여</a:t>
            </a:r>
            <a:r>
              <a:rPr lang="en-US" altLang="ko-KR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만찬 </a:t>
            </a:r>
            <a:endParaRPr lang="ko-KR" altLang="en-US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3" name="_x211543312" descr="EMB00002ac414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7" y="3085303"/>
            <a:ext cx="5003122" cy="26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user\Desktop\170206_성과발표회\IMG_170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87" y="2832901"/>
            <a:ext cx="2718565" cy="17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_x116660000" descr="EMB00002ac414b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71" y="4637446"/>
            <a:ext cx="2700981" cy="168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1084" y="2280940"/>
            <a:ext cx="7704856" cy="1681172"/>
          </a:xfrm>
        </p:spPr>
        <p:txBody>
          <a:bodyPr>
            <a:noAutofit/>
          </a:bodyPr>
          <a:lstStyle/>
          <a:p>
            <a:r>
              <a:rPr lang="ko-KR" altLang="en-US" sz="13800" b="1" err="1" smtClean="0">
                <a:solidFill>
                  <a:srgbClr val="FF0000"/>
                </a:solidFill>
                <a:latin typeface="HY크리스탈M" panose="02030600000101010101" pitchFamily="18" charset="-127"/>
                <a:ea typeface="HY크리스탈M" panose="02030600000101010101" pitchFamily="18" charset="-127"/>
              </a:rPr>
              <a:t>취</a:t>
            </a:r>
            <a:r>
              <a:rPr lang="ko-KR" altLang="en-US" sz="13800" b="1" smtClean="0">
                <a:solidFill>
                  <a:srgbClr val="FF0000"/>
                </a:solidFill>
                <a:latin typeface="HY크리스탈M" panose="02030600000101010101" pitchFamily="18" charset="-127"/>
                <a:ea typeface="HY크리스탈M" panose="02030600000101010101" pitchFamily="18" charset="-127"/>
              </a:rPr>
              <a:t> 업</a:t>
            </a:r>
            <a:r>
              <a:rPr lang="en-US" altLang="ko-KR" sz="13800" b="1" smtClean="0">
                <a:solidFill>
                  <a:srgbClr val="FF0000"/>
                </a:solidFill>
                <a:latin typeface="HY크리스탈M" panose="02030600000101010101" pitchFamily="18" charset="-127"/>
                <a:ea typeface="HY크리스탈M" panose="02030600000101010101" pitchFamily="18" charset="-127"/>
              </a:rPr>
              <a:t>!</a:t>
            </a:r>
            <a:endParaRPr lang="ko-KR" altLang="en-US" sz="8000" b="1">
              <a:solidFill>
                <a:srgbClr val="7030A0"/>
              </a:solidFill>
              <a:latin typeface="HY크리스탈M" panose="02030600000101010101" pitchFamily="18" charset="-127"/>
              <a:ea typeface="HY크리스탈M" panose="02030600000101010101" pitchFamily="18" charset="-127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55576" y="4365104"/>
            <a:ext cx="7704856" cy="1681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혼자 고민하지 말고 적극</a:t>
            </a:r>
            <a:r>
              <a:rPr lang="en-US" altLang="ko-KR" sz="4000" b="1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b="1" smtClean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상담하자</a:t>
            </a:r>
            <a:endParaRPr lang="ko-KR" altLang="en-US" sz="4000" b="1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28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14093" y="2662312"/>
            <a:ext cx="34612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800" b="1" cap="all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Q &amp; A</a:t>
            </a:r>
            <a:endParaRPr lang="en-US" altLang="ko-KR" sz="8800" b="1" cap="all" spc="0">
              <a:ln w="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847152" y="17817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539552" y="548680"/>
            <a:ext cx="220900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000" b="1" cap="all" spc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CONTENTS</a:t>
            </a:r>
            <a:endParaRPr lang="en-US" altLang="ko-KR" sz="3000" b="1" cap="all" spc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2" name="Group 38"/>
          <p:cNvGrpSpPr/>
          <p:nvPr/>
        </p:nvGrpSpPr>
        <p:grpSpPr>
          <a:xfrm>
            <a:off x="1869604" y="1555772"/>
            <a:ext cx="6302796" cy="773340"/>
            <a:chOff x="2545172" y="1431884"/>
            <a:chExt cx="6302796" cy="773340"/>
          </a:xfrm>
        </p:grpSpPr>
        <p:sp>
          <p:nvSpPr>
            <p:cNvPr id="23" name="TextBox 22"/>
            <p:cNvSpPr txBox="1"/>
            <p:nvPr/>
          </p:nvSpPr>
          <p:spPr>
            <a:xfrm>
              <a:off x="3733304" y="1495388"/>
              <a:ext cx="5114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smtClean="0"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IPP</a:t>
              </a:r>
              <a:r>
                <a:rPr lang="ko-KR" altLang="en-US" sz="3600" b="1" smtClean="0"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장기현장실습</a:t>
              </a:r>
              <a:r>
                <a:rPr lang="en-US" altLang="ko-KR" sz="3600" b="1" smtClean="0">
                  <a:solidFill>
                    <a:srgbClr val="0070C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?</a:t>
              </a:r>
              <a:endParaRPr lang="ko-KR" altLang="en-US" sz="3600" b="1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  <p:grpSp>
          <p:nvGrpSpPr>
            <p:cNvPr id="24" name="Group 37"/>
            <p:cNvGrpSpPr/>
            <p:nvPr/>
          </p:nvGrpSpPr>
          <p:grpSpPr>
            <a:xfrm>
              <a:off x="2545172" y="1431884"/>
              <a:ext cx="773340" cy="773340"/>
              <a:chOff x="2545172" y="1431884"/>
              <a:chExt cx="773340" cy="773340"/>
            </a:xfrm>
          </p:grpSpPr>
          <p:sp>
            <p:nvSpPr>
              <p:cNvPr id="25" name="Oval 2"/>
              <p:cNvSpPr/>
              <p:nvPr/>
            </p:nvSpPr>
            <p:spPr>
              <a:xfrm>
                <a:off x="2545172" y="1431884"/>
                <a:ext cx="773340" cy="773340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51367" y="1572333"/>
                <a:ext cx="7609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3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3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39"/>
          <p:cNvGrpSpPr/>
          <p:nvPr/>
        </p:nvGrpSpPr>
        <p:grpSpPr>
          <a:xfrm>
            <a:off x="1869604" y="2712540"/>
            <a:ext cx="6682090" cy="773340"/>
            <a:chOff x="2545172" y="1431884"/>
            <a:chExt cx="6682090" cy="773340"/>
          </a:xfrm>
        </p:grpSpPr>
        <p:sp>
          <p:nvSpPr>
            <p:cNvPr id="28" name="TextBox 27"/>
            <p:cNvSpPr txBox="1"/>
            <p:nvPr/>
          </p:nvSpPr>
          <p:spPr>
            <a:xfrm>
              <a:off x="3752558" y="1495388"/>
              <a:ext cx="5474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smtClean="0">
                  <a:solidFill>
                    <a:srgbClr val="006666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어떤 도움이 되나</a:t>
              </a:r>
              <a:r>
                <a:rPr lang="en-US" altLang="ko-KR" sz="3600" b="1" smtClean="0">
                  <a:solidFill>
                    <a:srgbClr val="006666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?</a:t>
              </a:r>
              <a:endParaRPr lang="ko-KR" altLang="en-US" sz="36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endParaRPr>
            </a:p>
          </p:txBody>
        </p:sp>
        <p:grpSp>
          <p:nvGrpSpPr>
            <p:cNvPr id="29" name="Group 41"/>
            <p:cNvGrpSpPr/>
            <p:nvPr/>
          </p:nvGrpSpPr>
          <p:grpSpPr>
            <a:xfrm>
              <a:off x="2545172" y="1431884"/>
              <a:ext cx="773340" cy="773340"/>
              <a:chOff x="2545172" y="1431884"/>
              <a:chExt cx="773340" cy="773340"/>
            </a:xfrm>
          </p:grpSpPr>
          <p:sp>
            <p:nvSpPr>
              <p:cNvPr id="30" name="Oval 42"/>
              <p:cNvSpPr/>
              <p:nvPr/>
            </p:nvSpPr>
            <p:spPr>
              <a:xfrm>
                <a:off x="2545172" y="1431884"/>
                <a:ext cx="773340" cy="773340"/>
              </a:xfrm>
              <a:prstGeom prst="ellipse">
                <a:avLst/>
              </a:prstGeom>
              <a:solidFill>
                <a:srgbClr val="1D9A78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551367" y="1572333"/>
                <a:ext cx="7609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3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3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2" name="Group 53"/>
          <p:cNvGrpSpPr/>
          <p:nvPr/>
        </p:nvGrpSpPr>
        <p:grpSpPr>
          <a:xfrm>
            <a:off x="1869604" y="3976838"/>
            <a:ext cx="6673512" cy="1909785"/>
            <a:chOff x="2545172" y="551984"/>
            <a:chExt cx="6673512" cy="1909785"/>
          </a:xfrm>
        </p:grpSpPr>
        <p:sp>
          <p:nvSpPr>
            <p:cNvPr id="33" name="TextBox 32"/>
            <p:cNvSpPr txBox="1"/>
            <p:nvPr/>
          </p:nvSpPr>
          <p:spPr>
            <a:xfrm>
              <a:off x="3743980" y="551984"/>
              <a:ext cx="5474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smtClean="0">
                  <a:solidFill>
                    <a:srgbClr val="6699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학사운</a:t>
              </a:r>
              <a:r>
                <a:rPr lang="ko-KR" altLang="en-US" sz="3600" b="1">
                  <a:solidFill>
                    <a:srgbClr val="6699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  <a:cs typeface="Arial" pitchFamily="34" charset="0"/>
                </a:rPr>
                <a:t>영</a:t>
              </a:r>
            </a:p>
          </p:txBody>
        </p:sp>
        <p:grpSp>
          <p:nvGrpSpPr>
            <p:cNvPr id="34" name="Group 55"/>
            <p:cNvGrpSpPr/>
            <p:nvPr/>
          </p:nvGrpSpPr>
          <p:grpSpPr>
            <a:xfrm>
              <a:off x="2545172" y="1688429"/>
              <a:ext cx="773340" cy="773340"/>
              <a:chOff x="2545172" y="1688429"/>
              <a:chExt cx="773340" cy="773340"/>
            </a:xfrm>
          </p:grpSpPr>
          <p:sp>
            <p:nvSpPr>
              <p:cNvPr id="35" name="Oval 56"/>
              <p:cNvSpPr/>
              <p:nvPr/>
            </p:nvSpPr>
            <p:spPr>
              <a:xfrm>
                <a:off x="2545172" y="1688429"/>
                <a:ext cx="773340" cy="773340"/>
              </a:xfrm>
              <a:prstGeom prst="ellipse">
                <a:avLst/>
              </a:prstGeom>
              <a:solidFill>
                <a:srgbClr val="EE9E1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51367" y="1806865"/>
                <a:ext cx="7609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ko-KR" sz="3200" b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32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48"/>
          <p:cNvGrpSpPr/>
          <p:nvPr/>
        </p:nvGrpSpPr>
        <p:grpSpPr>
          <a:xfrm>
            <a:off x="1869604" y="3913334"/>
            <a:ext cx="773340" cy="773340"/>
            <a:chOff x="2545172" y="1431884"/>
            <a:chExt cx="773340" cy="773340"/>
          </a:xfrm>
        </p:grpSpPr>
        <p:sp>
          <p:nvSpPr>
            <p:cNvPr id="38" name="Oval 49"/>
            <p:cNvSpPr/>
            <p:nvPr/>
          </p:nvSpPr>
          <p:spPr>
            <a:xfrm>
              <a:off x="2545172" y="1431884"/>
              <a:ext cx="773340" cy="773340"/>
            </a:xfrm>
            <a:prstGeom prst="ellipse">
              <a:avLst/>
            </a:prstGeom>
            <a:solidFill>
              <a:srgbClr val="9AB85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51367" y="1572333"/>
              <a:ext cx="76095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ko-KR" altLang="en-US"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76990" y="5176787"/>
            <a:ext cx="547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mtClean="0">
                <a:solidFill>
                  <a:srgbClr val="FF9933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프로세스</a:t>
            </a:r>
            <a:endParaRPr lang="ko-KR" altLang="en-US" sz="3600" b="1">
              <a:solidFill>
                <a:srgbClr val="FF9933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chemeClr val="bg1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chemeClr val="bg1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922859" y="819327"/>
            <a:ext cx="2064965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en-US" altLang="ko-KR" sz="40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IPP</a:t>
            </a:r>
            <a:r>
              <a:rPr lang="ko-KR" altLang="en-US" sz="40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란</a:t>
            </a:r>
            <a:r>
              <a:rPr lang="en-US" altLang="ko-KR" sz="40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en-US" altLang="ko-KR" sz="4000" b="1">
              <a:solidFill>
                <a:srgbClr val="7030A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3" y="2929197"/>
            <a:ext cx="2106440" cy="1310549"/>
          </a:xfrm>
          <a:prstGeom prst="rect">
            <a:avLst/>
          </a:prstGeom>
        </p:spPr>
      </p:pic>
      <p:grpSp>
        <p:nvGrpSpPr>
          <p:cNvPr id="10" name="Group 15"/>
          <p:cNvGrpSpPr/>
          <p:nvPr/>
        </p:nvGrpSpPr>
        <p:grpSpPr>
          <a:xfrm>
            <a:off x="1730830" y="1628800"/>
            <a:ext cx="6729602" cy="2039686"/>
            <a:chOff x="1730830" y="1628800"/>
            <a:chExt cx="6729602" cy="2039686"/>
          </a:xfrm>
        </p:grpSpPr>
        <p:sp>
          <p:nvSpPr>
            <p:cNvPr id="11" name="Freeform 11"/>
            <p:cNvSpPr/>
            <p:nvPr/>
          </p:nvSpPr>
          <p:spPr>
            <a:xfrm>
              <a:off x="1730830" y="1631857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3419872" y="1628800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63888" y="1700808"/>
            <a:ext cx="478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000" b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I</a:t>
            </a:r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ndustry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14" name="Group 16"/>
          <p:cNvGrpSpPr/>
          <p:nvPr/>
        </p:nvGrpSpPr>
        <p:grpSpPr>
          <a:xfrm>
            <a:off x="1741714" y="2696359"/>
            <a:ext cx="6718718" cy="993897"/>
            <a:chOff x="1741714" y="2696359"/>
            <a:chExt cx="6718718" cy="993897"/>
          </a:xfrm>
        </p:grpSpPr>
        <p:sp>
          <p:nvSpPr>
            <p:cNvPr id="15" name="Freeform 13"/>
            <p:cNvSpPr/>
            <p:nvPr/>
          </p:nvSpPr>
          <p:spPr>
            <a:xfrm>
              <a:off x="1741714" y="2696359"/>
              <a:ext cx="1678159" cy="993897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159" h="993897">
                  <a:moveTo>
                    <a:pt x="1678159" y="0"/>
                  </a:moveTo>
                  <a:lnTo>
                    <a:pt x="1678159" y="938629"/>
                  </a:lnTo>
                  <a:lnTo>
                    <a:pt x="0" y="993897"/>
                  </a:lnTo>
                  <a:lnTo>
                    <a:pt x="167815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Rectangle 32"/>
            <p:cNvSpPr/>
            <p:nvPr/>
          </p:nvSpPr>
          <p:spPr>
            <a:xfrm>
              <a:off x="3419872" y="2700247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35896" y="2780928"/>
            <a:ext cx="383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P</a:t>
            </a:r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rofessional</a:t>
            </a:r>
            <a:endParaRPr lang="ko-KR" altLang="en-US" sz="40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3429000"/>
            <a:ext cx="3832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4000" b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P</a:t>
            </a:r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ractice</a:t>
            </a:r>
          </a:p>
        </p:txBody>
      </p:sp>
      <p:sp>
        <p:nvSpPr>
          <p:cNvPr id="19" name="Rectangle 33"/>
          <p:cNvSpPr/>
          <p:nvPr/>
        </p:nvSpPr>
        <p:spPr>
          <a:xfrm>
            <a:off x="3419872" y="3771694"/>
            <a:ext cx="5040560" cy="936104"/>
          </a:xfrm>
          <a:prstGeom prst="rect">
            <a:avLst/>
          </a:pr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Freeform 40"/>
          <p:cNvSpPr/>
          <p:nvPr/>
        </p:nvSpPr>
        <p:spPr>
          <a:xfrm flipV="1">
            <a:off x="1746885" y="3712973"/>
            <a:ext cx="1678159" cy="1007751"/>
          </a:xfrm>
          <a:custGeom>
            <a:avLst/>
            <a:gdLst>
              <a:gd name="connsiteX0" fmla="*/ 1678159 w 1678159"/>
              <a:gd name="connsiteY0" fmla="*/ 0 h 993897"/>
              <a:gd name="connsiteX1" fmla="*/ 1678159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85086 w 1685086"/>
              <a:gd name="connsiteY0" fmla="*/ 0 h 1000824"/>
              <a:gd name="connsiteX1" fmla="*/ 1678159 w 1685086"/>
              <a:gd name="connsiteY1" fmla="*/ 945556 h 1000824"/>
              <a:gd name="connsiteX2" fmla="*/ 0 w 1685086"/>
              <a:gd name="connsiteY2" fmla="*/ 1000824 h 1000824"/>
              <a:gd name="connsiteX3" fmla="*/ 1685086 w 1685086"/>
              <a:gd name="connsiteY3" fmla="*/ 0 h 1000824"/>
              <a:gd name="connsiteX0" fmla="*/ 1678158 w 1678159"/>
              <a:gd name="connsiteY0" fmla="*/ 0 h 986969"/>
              <a:gd name="connsiteX1" fmla="*/ 1678159 w 1678159"/>
              <a:gd name="connsiteY1" fmla="*/ 931701 h 986969"/>
              <a:gd name="connsiteX2" fmla="*/ 0 w 1678159"/>
              <a:gd name="connsiteY2" fmla="*/ 986969 h 986969"/>
              <a:gd name="connsiteX3" fmla="*/ 1678158 w 1678159"/>
              <a:gd name="connsiteY3" fmla="*/ 0 h 986969"/>
              <a:gd name="connsiteX0" fmla="*/ 1678158 w 1678159"/>
              <a:gd name="connsiteY0" fmla="*/ 0 h 1007751"/>
              <a:gd name="connsiteX1" fmla="*/ 1678159 w 1678159"/>
              <a:gd name="connsiteY1" fmla="*/ 952483 h 1007751"/>
              <a:gd name="connsiteX2" fmla="*/ 0 w 1678159"/>
              <a:gd name="connsiteY2" fmla="*/ 1007751 h 1007751"/>
              <a:gd name="connsiteX3" fmla="*/ 1678158 w 1678159"/>
              <a:gd name="connsiteY3" fmla="*/ 0 h 100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159" h="1007751">
                <a:moveTo>
                  <a:pt x="1678158" y="0"/>
                </a:moveTo>
                <a:cubicBezTo>
                  <a:pt x="1678158" y="310567"/>
                  <a:pt x="1678159" y="641916"/>
                  <a:pt x="1678159" y="952483"/>
                </a:cubicBezTo>
                <a:lnTo>
                  <a:pt x="0" y="1007751"/>
                </a:lnTo>
                <a:lnTo>
                  <a:pt x="1678158" y="0"/>
                </a:lnTo>
                <a:close/>
              </a:path>
            </a:pathLst>
          </a:cu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635896" y="3429000"/>
            <a:ext cx="3832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4000" b="1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P</a:t>
            </a:r>
            <a:r>
              <a:rPr lang="en-US" altLang="ko-KR" sz="40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ractice</a:t>
            </a:r>
          </a:p>
        </p:txBody>
      </p:sp>
      <p:sp>
        <p:nvSpPr>
          <p:cNvPr id="22" name="Rectangle 34"/>
          <p:cNvSpPr/>
          <p:nvPr/>
        </p:nvSpPr>
        <p:spPr>
          <a:xfrm>
            <a:off x="3419872" y="4843141"/>
            <a:ext cx="5040560" cy="936104"/>
          </a:xfrm>
          <a:prstGeom prst="rect">
            <a:avLst/>
          </a:prstGeom>
          <a:gradFill flip="none" rotWithShape="1">
            <a:gsLst>
              <a:gs pos="0">
                <a:srgbClr val="BA3C2E">
                  <a:lumMod val="90000"/>
                </a:srgbClr>
              </a:gs>
              <a:gs pos="100000">
                <a:srgbClr val="BA3C2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Freeform 37"/>
          <p:cNvSpPr/>
          <p:nvPr/>
        </p:nvSpPr>
        <p:spPr>
          <a:xfrm flipV="1">
            <a:off x="1730830" y="3738224"/>
            <a:ext cx="1689043" cy="2036629"/>
          </a:xfrm>
          <a:custGeom>
            <a:avLst/>
            <a:gdLst/>
            <a:ahLst/>
            <a:cxnLst/>
            <a:rect l="l" t="t" r="r" b="b"/>
            <a:pathLst>
              <a:path w="1689043" h="2036629">
                <a:moveTo>
                  <a:pt x="1689043" y="0"/>
                </a:moveTo>
                <a:lnTo>
                  <a:pt x="1689043" y="925776"/>
                </a:lnTo>
                <a:lnTo>
                  <a:pt x="0" y="2036629"/>
                </a:lnTo>
                <a:close/>
              </a:path>
            </a:pathLst>
          </a:custGeom>
          <a:gradFill flip="none" rotWithShape="1">
            <a:gsLst>
              <a:gs pos="0">
                <a:srgbClr val="BA3C2E">
                  <a:lumMod val="90000"/>
                </a:srgbClr>
              </a:gs>
              <a:gs pos="100000">
                <a:srgbClr val="BA3C2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63888" y="5085184"/>
            <a:ext cx="547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바탕"/>
              </a:rPr>
              <a:t>⇨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산업현장전문가 양성과정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609943" y="2926149"/>
            <a:ext cx="2286678" cy="1998504"/>
            <a:chOff x="539552" y="2689294"/>
            <a:chExt cx="2286678" cy="1998504"/>
          </a:xfrm>
        </p:grpSpPr>
        <p:pic>
          <p:nvPicPr>
            <p:cNvPr id="26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689294"/>
              <a:ext cx="2286678" cy="1998504"/>
            </a:xfrm>
            <a:prstGeom prst="rect">
              <a:avLst/>
            </a:prstGeom>
          </p:spPr>
        </p:pic>
        <p:sp>
          <p:nvSpPr>
            <p:cNvPr id="28" name="Right Triangle 6"/>
            <p:cNvSpPr/>
            <p:nvPr/>
          </p:nvSpPr>
          <p:spPr>
            <a:xfrm rot="5400000">
              <a:off x="1042276" y="2381456"/>
              <a:ext cx="1296144" cy="2079848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3" y="2996952"/>
            <a:ext cx="2106440" cy="1310549"/>
          </a:xfrm>
          <a:prstGeom prst="rect">
            <a:avLst/>
          </a:prstGeom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chemeClr val="bg1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chemeClr val="bg1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66359" y="981592"/>
            <a:ext cx="4052945" cy="710877"/>
          </a:xfrm>
        </p:spPr>
        <p:txBody>
          <a:bodyPr>
            <a:normAutofit fontScale="90000"/>
          </a:bodyPr>
          <a:lstStyle/>
          <a:p>
            <a:r>
              <a:rPr lang="ko-KR" altLang="en-US" sz="3600" b="1" smtClean="0">
                <a:latin typeface="+mj-ea"/>
              </a:rPr>
              <a:t> </a:t>
            </a:r>
            <a:r>
              <a:rPr lang="en-US" altLang="ko-KR" sz="36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IPP</a:t>
            </a:r>
            <a:r>
              <a:rPr lang="ko-KR" altLang="en-US" sz="3600" b="1" smtClean="0">
                <a:solidFill>
                  <a:srgbClr val="7030A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사업단 프로그램</a:t>
            </a:r>
            <a:endParaRPr lang="ko-KR" altLang="en-US" sz="3600" b="1">
              <a:solidFill>
                <a:srgbClr val="7030A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19723"/>
              </p:ext>
            </p:extLst>
          </p:nvPr>
        </p:nvGraphicFramePr>
        <p:xfrm>
          <a:off x="685239" y="1957448"/>
          <a:ext cx="7812032" cy="42165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52128"/>
                <a:gridCol w="3275528"/>
                <a:gridCol w="3384376"/>
              </a:tblGrid>
              <a:tr h="4259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항목</a:t>
                      </a:r>
                      <a:endParaRPr lang="ko-KR" altLang="en-US" sz="18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IPP</a:t>
                      </a:r>
                      <a:r>
                        <a:rPr lang="ko-KR" altLang="en-US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장기현장실습</a:t>
                      </a:r>
                      <a:endParaRPr lang="ko-KR" altLang="en-US" sz="18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IPP</a:t>
                      </a:r>
                      <a:r>
                        <a:rPr lang="ko-KR" altLang="en-US" sz="1800" b="0" cap="none" spc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형 </a:t>
                      </a:r>
                      <a:r>
                        <a:rPr lang="ko-KR" altLang="en-US" sz="1800" b="0" cap="none" spc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/>
                        </a:rPr>
                        <a:t>일학습병행제</a:t>
                      </a:r>
                      <a:endParaRPr lang="ko-KR" altLang="en-US" sz="1800" b="0" cap="none" spc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기간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~ 6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개월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12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개월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(Off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-JT 6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개월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+OJT 6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개월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)</a:t>
                      </a:r>
                      <a:endParaRPr lang="en-US" altLang="ko-KR" sz="180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참여대상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3,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학점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12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또는 </a:t>
                      </a:r>
                      <a:r>
                        <a:rPr lang="en-US" altLang="ko-KR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15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학점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Off-JT 17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학점 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+ OJT 15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학점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채용연계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체험형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, </a:t>
                      </a:r>
                      <a:r>
                        <a:rPr lang="ko-KR" altLang="en-US" sz="1800" err="1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취업연계형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훈련 시작 전 채용 확정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신분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학생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학습근로자  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(4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대 보험 가입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)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/>
                </a:tc>
              </a:tr>
              <a:tr h="6317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  <a:latin typeface="+mn-lt"/>
                          <a:ea typeface="+mn-ea"/>
                        </a:rPr>
                        <a:t>급여</a:t>
                      </a:r>
                      <a:endParaRPr lang="ko-KR" altLang="en-US" sz="18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실습비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: 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최저임금 이상</a:t>
                      </a:r>
                      <a:endParaRPr lang="ko-KR" altLang="en-US" sz="1800" smtClean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임금</a:t>
                      </a:r>
                      <a:r>
                        <a:rPr lang="en-US" altLang="ko-KR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: </a:t>
                      </a:r>
                      <a:r>
                        <a:rPr lang="ko-KR" altLang="en-US" sz="180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최저임금 </a:t>
                      </a:r>
                      <a:r>
                        <a:rPr lang="ko-KR" altLang="en-US" sz="1800" baseline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이상</a:t>
                      </a:r>
                      <a:endParaRPr lang="en-US" altLang="ko-KR" sz="180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7030A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5998" marR="35998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chemeClr val="bg1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chemeClr val="bg1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pic>
        <p:nvPicPr>
          <p:cNvPr id="1027" name="Picture 3" descr="C:\Users\user\AppData\Local\Microsoft\Windows\Temporary Internet Files\Content.IE5\NKWNDH0L\600px-Red_chec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41" y="14127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906043"/>
            <a:ext cx="4464496" cy="710877"/>
          </a:xfrm>
        </p:spPr>
        <p:txBody>
          <a:bodyPr>
            <a:normAutofit/>
          </a:bodyPr>
          <a:lstStyle/>
          <a:p>
            <a:r>
              <a:rPr lang="ko-KR" altLang="en-US" sz="3600" b="1" smtClean="0">
                <a:latin typeface="+mj-ea"/>
              </a:rPr>
              <a:t>    </a:t>
            </a:r>
            <a:r>
              <a:rPr lang="en-US" altLang="ko-KR" sz="36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IPP</a:t>
            </a:r>
            <a:r>
              <a:rPr lang="ko-KR" altLang="en-US" sz="36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</a:t>
            </a:r>
            <a:r>
              <a:rPr lang="en-US" altLang="ko-KR" sz="36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3600" b="1">
              <a:solidFill>
                <a:srgbClr val="3366CC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Oval 2"/>
          <p:cNvSpPr/>
          <p:nvPr/>
        </p:nvSpPr>
        <p:spPr>
          <a:xfrm>
            <a:off x="725576" y="903380"/>
            <a:ext cx="720080" cy="7200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5235" y="1004498"/>
            <a:ext cx="7609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881188" y="3554358"/>
            <a:ext cx="20882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학업학기</a:t>
            </a:r>
            <a:endParaRPr lang="en-US" altLang="ko-KR" sz="3200" b="1" smtClean="0">
              <a:solidFill>
                <a:srgbClr val="3366CC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0044" y="3512621"/>
            <a:ext cx="186248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실습학기</a:t>
            </a:r>
            <a:endParaRPr lang="en-US" altLang="ko-KR" sz="3200" b="1" smtClean="0">
              <a:solidFill>
                <a:srgbClr val="3366CC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0068" y="4121581"/>
            <a:ext cx="81645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smtClean="0">
                <a:solidFill>
                  <a:srgbClr val="3366CC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유형</a:t>
            </a:r>
            <a:endParaRPr lang="en-US" altLang="ko-KR" sz="3200" b="1" smtClean="0">
              <a:solidFill>
                <a:srgbClr val="3366CC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800" b="1" smtClean="0">
                <a:solidFill>
                  <a:srgbClr val="0070C0"/>
                </a:solidFill>
                <a:latin typeface="FangSong"/>
                <a:ea typeface="나눔고딕" panose="020D0604000000000000" pitchFamily="50" charset="-127"/>
                <a:cs typeface="Arial" pitchFamily="34" charset="0"/>
              </a:rPr>
              <a:t>√</a:t>
            </a:r>
            <a:r>
              <a:rPr lang="ko-KR" altLang="en-US" sz="2800" b="1" err="1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체험형</a:t>
            </a:r>
            <a:r>
              <a:rPr lang="en-US" altLang="ko-KR" sz="2800" b="1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</a:t>
            </a:r>
            <a:r>
              <a:rPr lang="ko-KR" altLang="en-US" sz="2800" b="1" smtClean="0">
                <a:solidFill>
                  <a:srgbClr val="0070C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실습 종료 후 학교로 복귀</a:t>
            </a:r>
            <a:endParaRPr lang="en-US" altLang="ko-KR" sz="2800" b="1" smtClean="0">
              <a:solidFill>
                <a:srgbClr val="0070C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  <a:p>
            <a:r>
              <a:rPr lang="en-US" altLang="ko-KR" sz="2800" b="1" smtClean="0">
                <a:solidFill>
                  <a:srgbClr val="C00000"/>
                </a:solidFill>
                <a:latin typeface="FangSong"/>
                <a:ea typeface="FangSong"/>
                <a:cs typeface="Arial" pitchFamily="34" charset="0"/>
              </a:rPr>
              <a:t>√</a:t>
            </a:r>
            <a:r>
              <a:rPr lang="ko-KR" altLang="en-US" sz="2800" b="1" err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취업연계형</a:t>
            </a:r>
            <a:r>
              <a:rPr lang="en-US" altLang="ko-KR" sz="28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</a:t>
            </a:r>
            <a:r>
              <a:rPr lang="ko-KR" altLang="en-US" sz="2800" b="1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실습 종료 후 그 회사에 바로 취업</a:t>
            </a:r>
            <a:endParaRPr lang="en-US" altLang="ko-KR" sz="2800" b="1" smtClean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pic>
        <p:nvPicPr>
          <p:cNvPr id="1027" name="Picture 3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171" y="1745581"/>
            <a:ext cx="1818742" cy="18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8FE095R9\arrow-131447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46" y="2442274"/>
            <a:ext cx="553473" cy="5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AppData\Local\Microsoft\Windows\Temporary Internet Files\Content.IE5\8FE095R9\%EB%8F%99%EA%B5%AD%EB%8C%80%ED%95%99%EA%B5%90_%EB%B0%94%EC%9D%B4%EC%98%A4%EB%A9%94%EB%94%94%EC%BA%A0%ED%8D%BC%EC%8A%A4_%28Bio_Medi_Campus%2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00" y="2060848"/>
            <a:ext cx="2699792" cy="13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3" y="908720"/>
            <a:ext cx="4539846" cy="710877"/>
          </a:xfrm>
        </p:spPr>
        <p:txBody>
          <a:bodyPr/>
          <a:lstStyle/>
          <a:p>
            <a:r>
              <a:rPr lang="ko-KR" altLang="en-US" sz="36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어떤 도움이 되나</a:t>
            </a:r>
            <a:r>
              <a:rPr lang="en-US" altLang="ko-KR" sz="36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3600" b="1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Oval 42"/>
          <p:cNvSpPr/>
          <p:nvPr/>
        </p:nvSpPr>
        <p:spPr>
          <a:xfrm>
            <a:off x="747068" y="899928"/>
            <a:ext cx="741428" cy="735547"/>
          </a:xfrm>
          <a:prstGeom prst="ellipse">
            <a:avLst/>
          </a:prstGeom>
          <a:solidFill>
            <a:srgbClr val="1D9A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33399" y="1012687"/>
            <a:ext cx="7609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757026" y="1723395"/>
            <a:ext cx="7632848" cy="4570581"/>
            <a:chOff x="539552" y="1700808"/>
            <a:chExt cx="3888432" cy="4104456"/>
          </a:xfrm>
          <a:solidFill>
            <a:srgbClr val="277DBA"/>
          </a:solidFill>
        </p:grpSpPr>
        <p:sp>
          <p:nvSpPr>
            <p:cNvPr id="10" name="L-Shape 3"/>
            <p:cNvSpPr/>
            <p:nvPr/>
          </p:nvSpPr>
          <p:spPr>
            <a:xfrm flipV="1">
              <a:off x="539552" y="1700808"/>
              <a:ext cx="720080" cy="1080120"/>
            </a:xfrm>
            <a:prstGeom prst="corner">
              <a:avLst>
                <a:gd name="adj1" fmla="val 10714"/>
                <a:gd name="adj2" fmla="val 9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L-Shape 9"/>
            <p:cNvSpPr/>
            <p:nvPr/>
          </p:nvSpPr>
          <p:spPr>
            <a:xfrm flipH="1" flipV="1">
              <a:off x="3707904" y="1700808"/>
              <a:ext cx="720080" cy="1080120"/>
            </a:xfrm>
            <a:prstGeom prst="corner">
              <a:avLst>
                <a:gd name="adj1" fmla="val 10714"/>
                <a:gd name="adj2" fmla="val 9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L-Shape 10"/>
            <p:cNvSpPr/>
            <p:nvPr/>
          </p:nvSpPr>
          <p:spPr>
            <a:xfrm>
              <a:off x="539552" y="4725144"/>
              <a:ext cx="720080" cy="1080120"/>
            </a:xfrm>
            <a:prstGeom prst="corner">
              <a:avLst>
                <a:gd name="adj1" fmla="val 10714"/>
                <a:gd name="adj2" fmla="val 9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L-Shape 11"/>
            <p:cNvSpPr/>
            <p:nvPr/>
          </p:nvSpPr>
          <p:spPr>
            <a:xfrm flipH="1">
              <a:off x="3707904" y="4725144"/>
              <a:ext cx="720080" cy="1080120"/>
            </a:xfrm>
            <a:prstGeom prst="corner">
              <a:avLst>
                <a:gd name="adj1" fmla="val 10714"/>
                <a:gd name="adj2" fmla="val 9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61067" y="1947759"/>
            <a:ext cx="7140949" cy="42646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buChar char="v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lr>
                <a:schemeClr val="accent1"/>
              </a:buClr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err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스펙</a:t>
            </a: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없이 </a:t>
            </a:r>
            <a:r>
              <a:rPr lang="ko-KR" altLang="en-US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바로 취업 가능</a:t>
            </a:r>
            <a:endParaRPr lang="en-US" altLang="ko-KR" sz="2300" b="1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현장경험을 통해 자신에</a:t>
            </a:r>
            <a:r>
              <a:rPr lang="en-US" altLang="ko-KR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맞는 진로선택</a:t>
            </a:r>
            <a:endParaRPr lang="en-US" altLang="ko-KR" sz="2300" b="1" smtClean="0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전공능력 향상으로 취업 경쟁력 강화</a:t>
            </a:r>
            <a:endParaRPr lang="en-US" altLang="ko-KR" sz="2300" b="1" smtClean="0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file"/>
              </a:rPr>
              <a:t>의사 </a:t>
            </a:r>
            <a:r>
              <a:rPr lang="ko-KR" altLang="en-US" sz="2300" b="1" err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file"/>
              </a:rPr>
              <a:t>소통력</a:t>
            </a:r>
            <a:r>
              <a:rPr lang="en-US" altLang="ko-KR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file"/>
              </a:rPr>
              <a:t>, </a:t>
            </a: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2" action="ppaction://hlinkfile"/>
              </a:rPr>
              <a:t>조직 적응력 훈련으로 직무역량 강화</a:t>
            </a:r>
            <a:endParaRPr lang="en-US" altLang="ko-KR" sz="2300" b="1" smtClean="0">
              <a:solidFill>
                <a:srgbClr val="006666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학점취득</a:t>
            </a:r>
            <a:r>
              <a:rPr lang="en-US" altLang="ko-KR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12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전선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12)</a:t>
            </a:r>
          </a:p>
          <a:p>
            <a:pPr marL="0" indent="0">
              <a:buNone/>
            </a:pPr>
            <a:r>
              <a:rPr lang="en-US" altLang="ko-KR" sz="21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</a:t>
            </a:r>
            <a:r>
              <a:rPr lang="en-US" altLang="ko-KR" sz="2100" b="1" spc="-150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en-US" altLang="ko-KR" sz="19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21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이상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15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학점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전선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 + 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일선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실습비</a:t>
            </a:r>
            <a:r>
              <a:rPr lang="en-US" altLang="ko-KR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</a:t>
            </a:r>
            <a:r>
              <a:rPr lang="ko-KR" altLang="en-US" sz="23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300" b="1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최저임금에 연동</a:t>
            </a:r>
            <a:endParaRPr lang="en-US" altLang="ko-KR" sz="2300">
              <a:solidFill>
                <a:srgbClr val="006666"/>
              </a:solidFill>
              <a:latin typeface="휴먼모음T" pitchFamily="18" charset="-127"/>
            </a:endParaRPr>
          </a:p>
          <a:p>
            <a:pPr marL="0" indent="0">
              <a:buNone/>
            </a:pP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★월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136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 이상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96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만원↑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학교 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40</a:t>
            </a:r>
            <a:r>
              <a:rPr lang="ko-KR" altLang="en-US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만원</a:t>
            </a:r>
            <a:r>
              <a:rPr lang="en-US" altLang="ko-KR" sz="2100" b="1" smtClean="0">
                <a:solidFill>
                  <a:srgbClr val="006666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8729" y="924206"/>
            <a:ext cx="2448272" cy="710877"/>
          </a:xfrm>
        </p:spPr>
        <p:txBody>
          <a:bodyPr>
            <a:normAutofit/>
          </a:bodyPr>
          <a:lstStyle/>
          <a:p>
            <a:r>
              <a:rPr lang="ko-KR" altLang="en-US" sz="3600" b="1" smtClean="0">
                <a:solidFill>
                  <a:srgbClr val="3366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학사운영</a:t>
            </a:r>
            <a:endParaRPr lang="ko-KR" altLang="en-US" sz="3600" b="1">
              <a:solidFill>
                <a:srgbClr val="3366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Oval 49"/>
          <p:cNvSpPr/>
          <p:nvPr/>
        </p:nvSpPr>
        <p:spPr>
          <a:xfrm>
            <a:off x="657853" y="908720"/>
            <a:ext cx="734360" cy="700963"/>
          </a:xfrm>
          <a:prstGeom prst="ellipse">
            <a:avLst/>
          </a:prstGeom>
          <a:solidFill>
            <a:srgbClr val="9AB8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52968" y="1012979"/>
            <a:ext cx="7609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1730830" y="1637592"/>
            <a:ext cx="6712668" cy="2039686"/>
            <a:chOff x="1730830" y="1628800"/>
            <a:chExt cx="6712668" cy="2039686"/>
          </a:xfrm>
        </p:grpSpPr>
        <p:sp>
          <p:nvSpPr>
            <p:cNvPr id="9" name="Freeform 11"/>
            <p:cNvSpPr/>
            <p:nvPr/>
          </p:nvSpPr>
          <p:spPr>
            <a:xfrm>
              <a:off x="1730830" y="1631857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402938" y="1628800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1741714" y="2696359"/>
            <a:ext cx="6718718" cy="993897"/>
            <a:chOff x="1741714" y="2696359"/>
            <a:chExt cx="6718718" cy="993897"/>
          </a:xfrm>
        </p:grpSpPr>
        <p:sp>
          <p:nvSpPr>
            <p:cNvPr id="12" name="Freeform 13"/>
            <p:cNvSpPr/>
            <p:nvPr/>
          </p:nvSpPr>
          <p:spPr>
            <a:xfrm>
              <a:off x="1741714" y="2696359"/>
              <a:ext cx="1678159" cy="993897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159" h="993897">
                  <a:moveTo>
                    <a:pt x="1678159" y="0"/>
                  </a:moveTo>
                  <a:lnTo>
                    <a:pt x="1678159" y="938629"/>
                  </a:lnTo>
                  <a:lnTo>
                    <a:pt x="0" y="993897"/>
                  </a:lnTo>
                  <a:lnTo>
                    <a:pt x="167815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ectangle 32"/>
            <p:cNvSpPr/>
            <p:nvPr/>
          </p:nvSpPr>
          <p:spPr>
            <a:xfrm>
              <a:off x="3419872" y="2700247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65306" y="18305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1.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3, 4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학년 대상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휴학생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(X)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 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7358" y="2875911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2. </a:t>
            </a:r>
            <a:r>
              <a:rPr lang="ko-KR" altLang="en-US" sz="2800" b="1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학기</a:t>
            </a:r>
            <a:r>
              <a:rPr lang="ko-KR" altLang="en-US" sz="2800" b="1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별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진행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6" name="Rectangle 33"/>
          <p:cNvSpPr/>
          <p:nvPr/>
        </p:nvSpPr>
        <p:spPr>
          <a:xfrm>
            <a:off x="3419872" y="3771694"/>
            <a:ext cx="5040560" cy="936104"/>
          </a:xfrm>
          <a:prstGeom prst="rect">
            <a:avLst/>
          </a:pr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Freeform 40"/>
          <p:cNvSpPr/>
          <p:nvPr/>
        </p:nvSpPr>
        <p:spPr>
          <a:xfrm flipV="1">
            <a:off x="1746885" y="3712973"/>
            <a:ext cx="1678159" cy="1007751"/>
          </a:xfrm>
          <a:custGeom>
            <a:avLst/>
            <a:gdLst>
              <a:gd name="connsiteX0" fmla="*/ 1678159 w 1678159"/>
              <a:gd name="connsiteY0" fmla="*/ 0 h 993897"/>
              <a:gd name="connsiteX1" fmla="*/ 1678159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85086 w 1685086"/>
              <a:gd name="connsiteY0" fmla="*/ 0 h 1000824"/>
              <a:gd name="connsiteX1" fmla="*/ 1678159 w 1685086"/>
              <a:gd name="connsiteY1" fmla="*/ 945556 h 1000824"/>
              <a:gd name="connsiteX2" fmla="*/ 0 w 1685086"/>
              <a:gd name="connsiteY2" fmla="*/ 1000824 h 1000824"/>
              <a:gd name="connsiteX3" fmla="*/ 1685086 w 1685086"/>
              <a:gd name="connsiteY3" fmla="*/ 0 h 1000824"/>
              <a:gd name="connsiteX0" fmla="*/ 1678158 w 1678159"/>
              <a:gd name="connsiteY0" fmla="*/ 0 h 986969"/>
              <a:gd name="connsiteX1" fmla="*/ 1678159 w 1678159"/>
              <a:gd name="connsiteY1" fmla="*/ 931701 h 986969"/>
              <a:gd name="connsiteX2" fmla="*/ 0 w 1678159"/>
              <a:gd name="connsiteY2" fmla="*/ 986969 h 986969"/>
              <a:gd name="connsiteX3" fmla="*/ 1678158 w 1678159"/>
              <a:gd name="connsiteY3" fmla="*/ 0 h 986969"/>
              <a:gd name="connsiteX0" fmla="*/ 1678158 w 1678159"/>
              <a:gd name="connsiteY0" fmla="*/ 0 h 1007751"/>
              <a:gd name="connsiteX1" fmla="*/ 1678159 w 1678159"/>
              <a:gd name="connsiteY1" fmla="*/ 952483 h 1007751"/>
              <a:gd name="connsiteX2" fmla="*/ 0 w 1678159"/>
              <a:gd name="connsiteY2" fmla="*/ 1007751 h 1007751"/>
              <a:gd name="connsiteX3" fmla="*/ 1678158 w 1678159"/>
              <a:gd name="connsiteY3" fmla="*/ 0 h 100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159" h="1007751">
                <a:moveTo>
                  <a:pt x="1678158" y="0"/>
                </a:moveTo>
                <a:cubicBezTo>
                  <a:pt x="1678158" y="310567"/>
                  <a:pt x="1678159" y="641916"/>
                  <a:pt x="1678159" y="952483"/>
                </a:cubicBezTo>
                <a:lnTo>
                  <a:pt x="0" y="1007751"/>
                </a:lnTo>
                <a:lnTo>
                  <a:pt x="1678158" y="0"/>
                </a:lnTo>
                <a:close/>
              </a:path>
            </a:pathLst>
          </a:cu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34364" y="3847516"/>
            <a:ext cx="5177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3. 2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회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10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개월 까지 가능</a:t>
            </a:r>
            <a:endParaRPr lang="en-US" altLang="ko-KR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22048" y="3747670"/>
            <a:ext cx="6738383" cy="2041021"/>
            <a:chOff x="1730830" y="3738224"/>
            <a:chExt cx="6729602" cy="2041021"/>
          </a:xfrm>
        </p:grpSpPr>
        <p:sp>
          <p:nvSpPr>
            <p:cNvPr id="20" name="Freeform 37"/>
            <p:cNvSpPr/>
            <p:nvPr/>
          </p:nvSpPr>
          <p:spPr>
            <a:xfrm flipV="1">
              <a:off x="1730830" y="3738224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A3C2E">
                    <a:lumMod val="90000"/>
                  </a:srgbClr>
                </a:gs>
                <a:gs pos="100000">
                  <a:srgbClr val="BA3C2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34"/>
            <p:cNvSpPr/>
            <p:nvPr/>
          </p:nvSpPr>
          <p:spPr>
            <a:xfrm>
              <a:off x="3419872" y="4843141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BA3C2E">
                    <a:lumMod val="90000"/>
                  </a:srgbClr>
                </a:gs>
                <a:gs pos="100000">
                  <a:srgbClr val="BA3C2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90708" y="4854261"/>
            <a:ext cx="4465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4.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연속 불가</a:t>
            </a:r>
            <a:r>
              <a:rPr lang="en-US" altLang="ko-KR" sz="2800" b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(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X)</a:t>
            </a:r>
            <a:endParaRPr lang="ko-KR" altLang="en-US" sz="2800" b="1">
              <a:solidFill>
                <a:srgbClr val="FFFF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23" name="Group 7"/>
          <p:cNvGrpSpPr/>
          <p:nvPr/>
        </p:nvGrpSpPr>
        <p:grpSpPr>
          <a:xfrm>
            <a:off x="557191" y="2926149"/>
            <a:ext cx="2286678" cy="1998504"/>
            <a:chOff x="539552" y="2689294"/>
            <a:chExt cx="2286678" cy="1998504"/>
          </a:xfrm>
        </p:grpSpPr>
        <p:pic>
          <p:nvPicPr>
            <p:cNvPr id="24" name="그림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689294"/>
              <a:ext cx="2286678" cy="1998504"/>
            </a:xfrm>
            <a:prstGeom prst="rect">
              <a:avLst/>
            </a:prstGeom>
          </p:spPr>
        </p:pic>
        <p:sp>
          <p:nvSpPr>
            <p:cNvPr id="25" name="Rectangle 4"/>
            <p:cNvSpPr/>
            <p:nvPr/>
          </p:nvSpPr>
          <p:spPr>
            <a:xfrm>
              <a:off x="642040" y="2773308"/>
              <a:ext cx="2088232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ight Triangle 6"/>
            <p:cNvSpPr/>
            <p:nvPr/>
          </p:nvSpPr>
          <p:spPr>
            <a:xfrm rot="5400000">
              <a:off x="1042276" y="2381456"/>
              <a:ext cx="1296144" cy="2079848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" y="3005744"/>
            <a:ext cx="2091244" cy="13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3794" y="908939"/>
            <a:ext cx="2379366" cy="710877"/>
          </a:xfrm>
        </p:spPr>
        <p:txBody>
          <a:bodyPr>
            <a:normAutofit/>
          </a:bodyPr>
          <a:lstStyle/>
          <a:p>
            <a:r>
              <a:rPr lang="ko-KR" altLang="en-US" sz="3600" b="1" smtClean="0">
                <a:solidFill>
                  <a:srgbClr val="FF9900"/>
                </a:solidFill>
                <a:latin typeface="+mj-ea"/>
              </a:rPr>
              <a:t> </a:t>
            </a:r>
            <a:r>
              <a:rPr lang="ko-KR" altLang="en-US" sz="3600" b="1" smtClean="0">
                <a:solidFill>
                  <a:srgbClr val="FF99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프로세스</a:t>
            </a:r>
            <a:endParaRPr lang="ko-KR" altLang="en-US" sz="3600" b="1">
              <a:solidFill>
                <a:srgbClr val="FF99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Oval 56"/>
          <p:cNvSpPr/>
          <p:nvPr/>
        </p:nvSpPr>
        <p:spPr>
          <a:xfrm>
            <a:off x="745978" y="900212"/>
            <a:ext cx="716978" cy="712301"/>
          </a:xfrm>
          <a:prstGeom prst="ellipse">
            <a:avLst/>
          </a:prstGeom>
          <a:solidFill>
            <a:srgbClr val="EE9E1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1668" y="998416"/>
            <a:ext cx="7609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1730830" y="1628800"/>
            <a:ext cx="6729602" cy="2039686"/>
            <a:chOff x="1730830" y="1628800"/>
            <a:chExt cx="6729602" cy="2039686"/>
          </a:xfrm>
        </p:grpSpPr>
        <p:sp>
          <p:nvSpPr>
            <p:cNvPr id="9" name="Freeform 11"/>
            <p:cNvSpPr/>
            <p:nvPr/>
          </p:nvSpPr>
          <p:spPr>
            <a:xfrm>
              <a:off x="1730830" y="1631857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419872" y="1628800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277DBA">
                    <a:lumMod val="90000"/>
                  </a:srgbClr>
                </a:gs>
                <a:gs pos="100000">
                  <a:srgbClr val="277DBA">
                    <a:lumMod val="10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52147" y="1835242"/>
            <a:ext cx="187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1.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신청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 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0323" y="1925090"/>
            <a:ext cx="382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mtClean="0">
                <a:solidFill>
                  <a:srgbClr val="0000FF"/>
                </a:solidFill>
                <a:hlinkClick r:id="rId2"/>
              </a:rPr>
              <a:t>http://ipp.daegu.ac.kr </a:t>
            </a:r>
            <a:endParaRPr lang="ko-KR" altLang="en-US" sz="2000">
              <a:solidFill>
                <a:srgbClr val="0000FF"/>
              </a:solidFill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1741714" y="2608365"/>
            <a:ext cx="6718718" cy="993897"/>
            <a:chOff x="1741714" y="2696359"/>
            <a:chExt cx="6718718" cy="993897"/>
          </a:xfrm>
        </p:grpSpPr>
        <p:sp>
          <p:nvSpPr>
            <p:cNvPr id="17" name="Freeform 13"/>
            <p:cNvSpPr/>
            <p:nvPr/>
          </p:nvSpPr>
          <p:spPr>
            <a:xfrm>
              <a:off x="1741714" y="2696359"/>
              <a:ext cx="1678159" cy="993897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8159" h="993897">
                  <a:moveTo>
                    <a:pt x="1678159" y="0"/>
                  </a:moveTo>
                  <a:lnTo>
                    <a:pt x="1678159" y="938629"/>
                  </a:lnTo>
                  <a:lnTo>
                    <a:pt x="0" y="993897"/>
                  </a:lnTo>
                  <a:lnTo>
                    <a:pt x="167815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32"/>
            <p:cNvSpPr/>
            <p:nvPr/>
          </p:nvSpPr>
          <p:spPr>
            <a:xfrm>
              <a:off x="3419872" y="2700247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1D9A78">
                    <a:lumMod val="90000"/>
                  </a:srgbClr>
                </a:gs>
                <a:gs pos="100000">
                  <a:srgbClr val="1D9A7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4079" y="278141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2.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기업 </a:t>
            </a:r>
            <a:r>
              <a:rPr lang="ko-KR" altLang="en-US" sz="2800" b="1" err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매칭</a:t>
            </a:r>
            <a:endParaRPr lang="ko-KR" altLang="en-US" sz="28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0" name="Rectangle 33"/>
          <p:cNvSpPr/>
          <p:nvPr/>
        </p:nvSpPr>
        <p:spPr>
          <a:xfrm>
            <a:off x="3412017" y="3592156"/>
            <a:ext cx="5040560" cy="936104"/>
          </a:xfrm>
          <a:prstGeom prst="rect">
            <a:avLst/>
          </a:pr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40"/>
          <p:cNvSpPr/>
          <p:nvPr/>
        </p:nvSpPr>
        <p:spPr>
          <a:xfrm flipV="1">
            <a:off x="1746885" y="3537518"/>
            <a:ext cx="1678159" cy="1007751"/>
          </a:xfrm>
          <a:custGeom>
            <a:avLst/>
            <a:gdLst>
              <a:gd name="connsiteX0" fmla="*/ 1678159 w 1678159"/>
              <a:gd name="connsiteY0" fmla="*/ 0 h 993897"/>
              <a:gd name="connsiteX1" fmla="*/ 1678159 w 1678159"/>
              <a:gd name="connsiteY1" fmla="*/ 938629 h 993897"/>
              <a:gd name="connsiteX2" fmla="*/ 0 w 1678159"/>
              <a:gd name="connsiteY2" fmla="*/ 993897 h 993897"/>
              <a:gd name="connsiteX3" fmla="*/ 1678159 w 1678159"/>
              <a:gd name="connsiteY3" fmla="*/ 0 h 993897"/>
              <a:gd name="connsiteX0" fmla="*/ 1685086 w 1685086"/>
              <a:gd name="connsiteY0" fmla="*/ 0 h 1000824"/>
              <a:gd name="connsiteX1" fmla="*/ 1678159 w 1685086"/>
              <a:gd name="connsiteY1" fmla="*/ 945556 h 1000824"/>
              <a:gd name="connsiteX2" fmla="*/ 0 w 1685086"/>
              <a:gd name="connsiteY2" fmla="*/ 1000824 h 1000824"/>
              <a:gd name="connsiteX3" fmla="*/ 1685086 w 1685086"/>
              <a:gd name="connsiteY3" fmla="*/ 0 h 1000824"/>
              <a:gd name="connsiteX0" fmla="*/ 1678158 w 1678159"/>
              <a:gd name="connsiteY0" fmla="*/ 0 h 986969"/>
              <a:gd name="connsiteX1" fmla="*/ 1678159 w 1678159"/>
              <a:gd name="connsiteY1" fmla="*/ 931701 h 986969"/>
              <a:gd name="connsiteX2" fmla="*/ 0 w 1678159"/>
              <a:gd name="connsiteY2" fmla="*/ 986969 h 986969"/>
              <a:gd name="connsiteX3" fmla="*/ 1678158 w 1678159"/>
              <a:gd name="connsiteY3" fmla="*/ 0 h 986969"/>
              <a:gd name="connsiteX0" fmla="*/ 1678158 w 1678159"/>
              <a:gd name="connsiteY0" fmla="*/ 0 h 1007751"/>
              <a:gd name="connsiteX1" fmla="*/ 1678159 w 1678159"/>
              <a:gd name="connsiteY1" fmla="*/ 952483 h 1007751"/>
              <a:gd name="connsiteX2" fmla="*/ 0 w 1678159"/>
              <a:gd name="connsiteY2" fmla="*/ 1007751 h 1007751"/>
              <a:gd name="connsiteX3" fmla="*/ 1678158 w 1678159"/>
              <a:gd name="connsiteY3" fmla="*/ 0 h 100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8159" h="1007751">
                <a:moveTo>
                  <a:pt x="1678158" y="0"/>
                </a:moveTo>
                <a:cubicBezTo>
                  <a:pt x="1678158" y="310567"/>
                  <a:pt x="1678159" y="641916"/>
                  <a:pt x="1678159" y="952483"/>
                </a:cubicBezTo>
                <a:lnTo>
                  <a:pt x="0" y="1007751"/>
                </a:lnTo>
                <a:lnTo>
                  <a:pt x="1678158" y="0"/>
                </a:lnTo>
                <a:close/>
              </a:path>
            </a:pathLst>
          </a:custGeom>
          <a:gradFill flip="none" rotWithShape="1">
            <a:gsLst>
              <a:gs pos="0">
                <a:srgbClr val="EE9E13">
                  <a:lumMod val="90000"/>
                </a:srgbClr>
              </a:gs>
              <a:gs pos="100000">
                <a:srgbClr val="EE9E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443996" y="3641229"/>
            <a:ext cx="5520491" cy="65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 3</a:t>
            </a:r>
            <a:r>
              <a:rPr lang="en-US" altLang="ko-KR" sz="27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. 4~6</a:t>
            </a:r>
            <a:r>
              <a:rPr lang="ko-KR" altLang="en-US" sz="27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개월 실습</a:t>
            </a:r>
            <a:r>
              <a:rPr lang="en-US" altLang="ko-KR" sz="27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, </a:t>
            </a:r>
            <a:r>
              <a:rPr lang="ko-KR" altLang="en-US" sz="27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보고서 제출</a:t>
            </a:r>
            <a:endParaRPr lang="en-US" altLang="ko-KR" sz="2700" b="1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23" name="Group 18"/>
          <p:cNvGrpSpPr/>
          <p:nvPr/>
        </p:nvGrpSpPr>
        <p:grpSpPr>
          <a:xfrm>
            <a:off x="1668829" y="3469229"/>
            <a:ext cx="6791603" cy="2041021"/>
            <a:chOff x="1730830" y="3738224"/>
            <a:chExt cx="6729602" cy="2041021"/>
          </a:xfrm>
        </p:grpSpPr>
        <p:sp>
          <p:nvSpPr>
            <p:cNvPr id="24" name="Freeform 37"/>
            <p:cNvSpPr/>
            <p:nvPr/>
          </p:nvSpPr>
          <p:spPr>
            <a:xfrm flipV="1">
              <a:off x="1730830" y="3738224"/>
              <a:ext cx="1689043" cy="2036629"/>
            </a:xfrm>
            <a:custGeom>
              <a:avLst/>
              <a:gdLst/>
              <a:ahLst/>
              <a:cxnLst/>
              <a:rect l="l" t="t" r="r" b="b"/>
              <a:pathLst>
                <a:path w="1689043" h="2036629">
                  <a:moveTo>
                    <a:pt x="1689043" y="0"/>
                  </a:moveTo>
                  <a:lnTo>
                    <a:pt x="1689043" y="925776"/>
                  </a:lnTo>
                  <a:lnTo>
                    <a:pt x="0" y="20366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A3C2E">
                    <a:lumMod val="90000"/>
                  </a:srgbClr>
                </a:gs>
                <a:gs pos="100000">
                  <a:srgbClr val="BA3C2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34"/>
            <p:cNvSpPr/>
            <p:nvPr/>
          </p:nvSpPr>
          <p:spPr>
            <a:xfrm>
              <a:off x="3419872" y="4843141"/>
              <a:ext cx="5040560" cy="936104"/>
            </a:xfrm>
            <a:prstGeom prst="rect">
              <a:avLst/>
            </a:prstGeom>
            <a:gradFill flip="none" rotWithShape="1">
              <a:gsLst>
                <a:gs pos="0">
                  <a:srgbClr val="BA3C2E">
                    <a:lumMod val="90000"/>
                  </a:srgbClr>
                </a:gs>
                <a:gs pos="100000">
                  <a:srgbClr val="BA3C2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25045" y="4592506"/>
            <a:ext cx="4027276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4. </a:t>
            </a:r>
            <a:r>
              <a:rPr lang="ko-KR" altLang="en-US" sz="2800" b="1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평가 및 학점 부여</a:t>
            </a:r>
            <a:endParaRPr lang="ko-KR" altLang="en-US" sz="2800" b="1">
              <a:solidFill>
                <a:srgbClr val="FFFF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88359" y="5663805"/>
            <a:ext cx="46198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altLang="ko-KR" sz="2500" smtClean="0">
                <a:solidFill>
                  <a:srgbClr val="0000FF"/>
                </a:solidFill>
                <a:latin typeface="함초롬바탕"/>
                <a:ea typeface="함초롬바탕"/>
                <a:cs typeface="Arial" pitchFamily="34" charset="0"/>
              </a:rPr>
              <a:t>√ </a:t>
            </a:r>
            <a:r>
              <a:rPr lang="ko-KR" altLang="en-US" sz="2500" b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신청기</a:t>
            </a:r>
            <a:r>
              <a:rPr lang="ko-KR" altLang="en-US" sz="2500" b="1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한</a:t>
            </a:r>
            <a:r>
              <a:rPr lang="en-US" altLang="ko-KR" sz="2500" b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: 2017.6.10.(</a:t>
            </a:r>
            <a:r>
              <a:rPr lang="ko-KR" altLang="en-US" sz="2500" b="1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토</a:t>
            </a:r>
            <a:r>
              <a:rPr lang="en-US" altLang="ko-KR" sz="2500" b="1" smtClean="0">
                <a:solidFill>
                  <a:srgbClr val="0000FF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rial" pitchFamily="34" charset="0"/>
              </a:rPr>
              <a:t>)</a:t>
            </a:r>
            <a:endParaRPr lang="ko-KR" altLang="en-US" sz="2500" b="1">
              <a:solidFill>
                <a:srgbClr val="0000F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rial" pitchFamily="34" charset="0"/>
            </a:endParaRPr>
          </a:p>
        </p:txBody>
      </p:sp>
      <p:grpSp>
        <p:nvGrpSpPr>
          <p:cNvPr id="31" name="Group 7"/>
          <p:cNvGrpSpPr/>
          <p:nvPr/>
        </p:nvGrpSpPr>
        <p:grpSpPr>
          <a:xfrm>
            <a:off x="524391" y="2821290"/>
            <a:ext cx="2286678" cy="1998504"/>
            <a:chOff x="539552" y="2689294"/>
            <a:chExt cx="2286678" cy="1998504"/>
          </a:xfrm>
        </p:grpSpPr>
        <p:pic>
          <p:nvPicPr>
            <p:cNvPr id="32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689294"/>
              <a:ext cx="2286678" cy="1998504"/>
            </a:xfrm>
            <a:prstGeom prst="rect">
              <a:avLst/>
            </a:prstGeom>
          </p:spPr>
        </p:pic>
        <p:sp>
          <p:nvSpPr>
            <p:cNvPr id="33" name="Rectangle 4"/>
            <p:cNvSpPr/>
            <p:nvPr/>
          </p:nvSpPr>
          <p:spPr>
            <a:xfrm>
              <a:off x="642040" y="2773308"/>
              <a:ext cx="2088232" cy="12961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ight Triangle 6"/>
            <p:cNvSpPr/>
            <p:nvPr/>
          </p:nvSpPr>
          <p:spPr>
            <a:xfrm rot="5400000">
              <a:off x="1042276" y="2381456"/>
              <a:ext cx="1296144" cy="2079848"/>
            </a:xfrm>
            <a:custGeom>
              <a:avLst/>
              <a:gdLst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  <a:gd name="connsiteX0" fmla="*/ 0 w 1296144"/>
                <a:gd name="connsiteY0" fmla="*/ 2079848 h 2079848"/>
                <a:gd name="connsiteX1" fmla="*/ 0 w 1296144"/>
                <a:gd name="connsiteY1" fmla="*/ 0 h 2079848"/>
                <a:gd name="connsiteX2" fmla="*/ 1296144 w 1296144"/>
                <a:gd name="connsiteY2" fmla="*/ 2079848 h 2079848"/>
                <a:gd name="connsiteX3" fmla="*/ 0 w 1296144"/>
                <a:gd name="connsiteY3" fmla="*/ 2079848 h 207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144" h="2079848">
                  <a:moveTo>
                    <a:pt x="0" y="2079848"/>
                  </a:moveTo>
                  <a:lnTo>
                    <a:pt x="0" y="0"/>
                  </a:lnTo>
                  <a:cubicBezTo>
                    <a:pt x="317748" y="1272403"/>
                    <a:pt x="650736" y="1782805"/>
                    <a:pt x="1296144" y="2079848"/>
                  </a:cubicBezTo>
                  <a:lnTo>
                    <a:pt x="0" y="2079848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8" y="2896837"/>
            <a:ext cx="2091244" cy="13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39552" y="188640"/>
            <a:ext cx="1394143" cy="5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lnSpc>
                <a:spcPct val="130000"/>
              </a:lnSpc>
              <a:spcBef>
                <a:spcPct val="20000"/>
              </a:spcBef>
            </a:pPr>
            <a:r>
              <a:rPr lang="ko-KR" altLang="en-US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표</a:t>
            </a:r>
            <a:r>
              <a:rPr lang="en-US" altLang="ko-KR" sz="2500" b="1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 </a:t>
            </a:r>
            <a:r>
              <a:rPr lang="en-US" altLang="ko-KR" sz="2500" b="1" smtClean="0">
                <a:solidFill>
                  <a:schemeClr val="bg1"/>
                </a:solidFill>
                <a:latin typeface="Arial" charset="0"/>
                <a:ea typeface="맑은 고딕" pitchFamily="50" charset="-127"/>
              </a:rPr>
              <a:t>1</a:t>
            </a:r>
            <a:endParaRPr lang="en-US" altLang="ko-KR" sz="2500" b="1">
              <a:solidFill>
                <a:schemeClr val="bg1"/>
              </a:solidFill>
              <a:latin typeface="Arial" charset="0"/>
              <a:ea typeface="맑은 고딕" pitchFamily="50" charset="-127"/>
            </a:endParaRPr>
          </a:p>
        </p:txBody>
      </p:sp>
      <p:pic>
        <p:nvPicPr>
          <p:cNvPr id="29" name="Picture 24" descr="돋보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48" y="-25401"/>
            <a:ext cx="1512887" cy="1512887"/>
          </a:xfrm>
          <a:prstGeom prst="rect">
            <a:avLst/>
          </a:prstGeom>
          <a:noFill/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803192" y="222136"/>
            <a:ext cx="5904655" cy="41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30000"/>
              </a:lnSpc>
              <a:spcBef>
                <a:spcPct val="20000"/>
              </a:spcBef>
            </a:pP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전공학점 따고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 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학비 벌고</a:t>
            </a:r>
            <a:r>
              <a:rPr lang="en-US" altLang="ko-KR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,</a:t>
            </a:r>
            <a:r>
              <a:rPr lang="ko-KR" altLang="en-US" smtClean="0">
                <a:solidFill>
                  <a:srgbClr val="FFFF00"/>
                </a:solidFill>
                <a:latin typeface="MD이솝체" panose="02020603020101020101" pitchFamily="18" charset="-127"/>
                <a:ea typeface="MD이솝체" panose="02020603020101020101" pitchFamily="18" charset="-127"/>
              </a:rPr>
              <a:t>실무경험 쌓아 바로 취업하자</a:t>
            </a:r>
            <a:r>
              <a:rPr lang="en-US" altLang="ko-KR" smtClean="0">
                <a:solidFill>
                  <a:srgbClr val="FFFF00"/>
                </a:solidFill>
                <a:latin typeface="Poor Richard" panose="02080502050505020702" pitchFamily="18" charset="0"/>
                <a:ea typeface="나눔고딕" panose="020D0604000000000000" pitchFamily="50" charset="-127"/>
              </a:rPr>
              <a:t>.</a:t>
            </a:r>
            <a:endParaRPr lang="en-US" altLang="ko-KR">
              <a:solidFill>
                <a:srgbClr val="FFFF00"/>
              </a:solidFill>
              <a:latin typeface="Poor Richard" panose="02080502050505020702" pitchFamily="18" charset="0"/>
              <a:ea typeface="나눔고딕" panose="020D0604000000000000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910213" y="980728"/>
            <a:ext cx="5607413" cy="710877"/>
          </a:xfrm>
        </p:spPr>
        <p:txBody>
          <a:bodyPr/>
          <a:lstStyle/>
          <a:p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2017-1</a:t>
            </a:r>
            <a:r>
              <a:rPr lang="ko-KR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학기 </a:t>
            </a:r>
            <a:r>
              <a:rPr lang="en-US" altLang="ko-KR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장기현장실습 참여학생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70993"/>
              </p:ext>
            </p:extLst>
          </p:nvPr>
        </p:nvGraphicFramePr>
        <p:xfrm>
          <a:off x="624261" y="1748112"/>
          <a:ext cx="7980187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578"/>
                <a:gridCol w="816775"/>
                <a:gridCol w="827700"/>
                <a:gridCol w="641265"/>
                <a:gridCol w="427510"/>
                <a:gridCol w="641265"/>
                <a:gridCol w="1067753"/>
                <a:gridCol w="286029"/>
                <a:gridCol w="1781292"/>
                <a:gridCol w="427510"/>
                <a:gridCol w="427510"/>
              </a:tblGrid>
              <a:tr h="2790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단대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학과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전공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인원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비고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인문대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일본어일본학과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건설시스템공학과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영어영문학과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식품공학과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체육학과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화학공학과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법대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사법학전공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산업경영공학과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공공안전법학전공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기계공학부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기계공학전공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행정대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부동산학과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기계설계전공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도시행정학과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정통대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전자전기공학부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전자제어공학전공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도시</a:t>
                      </a:r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·</a:t>
                      </a:r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지역계획학과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정보통신공학부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임베디드시스템공학전공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경상대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경제학과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컴퓨터정보공학부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컴퓨터공학전공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무역학과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나눔고딕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컴퓨터소프트웨어전공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경영학과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조예대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패션디자인학과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회계학과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실내건축디자인학과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금융보험학과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재과대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재활공학과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사과대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사회학과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건강증진학과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자과대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u="none" strike="noStrike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의생명과학과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  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(29</a:t>
                      </a:r>
                      <a:r>
                        <a:rPr lang="ko-KR" altLang="en-US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 학과</a:t>
                      </a:r>
                      <a:r>
                        <a:rPr lang="en-US" altLang="ko-KR" sz="1200" b="1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69 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u="none" strike="noStrike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1162</Words>
  <Application>Microsoft Office PowerPoint</Application>
  <PresentationFormat>화면 슬라이드 쇼(4:3)</PresentationFormat>
  <Paragraphs>503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 IPP사업단 프로그램</vt:lpstr>
      <vt:lpstr>    IPP장기현장실습?</vt:lpstr>
      <vt:lpstr>어떤 도움이 되나?</vt:lpstr>
      <vt:lpstr>학사운영</vt:lpstr>
      <vt:lpstr> 프로세스</vt:lpstr>
      <vt:lpstr>2017-1학기  장기현장실습 참여학생</vt:lpstr>
      <vt:lpstr>PowerPoint 프레젠테이션</vt:lpstr>
      <vt:lpstr>2016학년도 장기현장실습 참여학생</vt:lpstr>
      <vt:lpstr>PowerPoint 프레젠테이션</vt:lpstr>
      <vt:lpstr> 2016년도 장기현장실습 성과발표회</vt:lpstr>
      <vt:lpstr>취 업!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뱀대장</dc:creator>
  <cp:lastModifiedBy>user</cp:lastModifiedBy>
  <cp:revision>46</cp:revision>
  <dcterms:created xsi:type="dcterms:W3CDTF">2013-01-25T09:07:02Z</dcterms:created>
  <dcterms:modified xsi:type="dcterms:W3CDTF">2017-05-29T06:20:31Z</dcterms:modified>
</cp:coreProperties>
</file>