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handoutMasterIdLst>
    <p:handoutMasterId r:id="rId9"/>
  </p:handoutMasterIdLst>
  <p:sldIdLst>
    <p:sldId id="291" r:id="rId2"/>
    <p:sldId id="308" r:id="rId3"/>
    <p:sldId id="316" r:id="rId4"/>
    <p:sldId id="317" r:id="rId5"/>
    <p:sldId id="315" r:id="rId6"/>
    <p:sldId id="318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0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8" autoAdjust="0"/>
  </p:normalViewPr>
  <p:slideViewPr>
    <p:cSldViewPr>
      <p:cViewPr varScale="1">
        <p:scale>
          <a:sx n="104" d="100"/>
          <a:sy n="104" d="100"/>
        </p:scale>
        <p:origin x="121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025A7-AB81-42D2-921D-19F1D0AF44B9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4FF3C-1A25-4376-810D-9DB0039282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514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57D5F-864B-4AB2-8679-A7AD45B047AB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1ED25-740D-4C4E-8D5A-E915EFD65B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120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FD33D-AF25-4290-8DF6-A50989F627A7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904283-2092-41BB-91DC-61554A9109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-114300" y="2514600"/>
            <a:ext cx="9372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sz="3600" dirty="0">
                <a:latin typeface="HY견고딕" pitchFamily="18" charset="-127"/>
                <a:ea typeface="HY견고딕" pitchFamily="18" charset="-127"/>
              </a:rPr>
              <a:t>2023</a:t>
            </a:r>
            <a:r>
              <a:rPr lang="ko-KR" altLang="en-US" sz="3600" dirty="0">
                <a:latin typeface="HY견고딕" pitchFamily="18" charset="-127"/>
                <a:ea typeface="HY견고딕" pitchFamily="18" charset="-127"/>
              </a:rPr>
              <a:t>학년도 </a:t>
            </a:r>
            <a:r>
              <a:rPr lang="en-US" altLang="ko-KR" sz="3600" dirty="0">
                <a:latin typeface="HY견고딕" pitchFamily="18" charset="-127"/>
                <a:ea typeface="HY견고딕" pitchFamily="18" charset="-127"/>
              </a:rPr>
              <a:t>k-pace</a:t>
            </a:r>
            <a:r>
              <a:rPr lang="ko-KR" altLang="en-US" sz="3600" dirty="0">
                <a:latin typeface="HY견고딕" pitchFamily="18" charset="-127"/>
                <a:ea typeface="HY견고딕" pitchFamily="18" charset="-127"/>
              </a:rPr>
              <a:t>센터</a:t>
            </a:r>
            <a:br>
              <a:rPr lang="en-US" altLang="ko-KR" sz="3600" dirty="0">
                <a:latin typeface="HY견고딕" pitchFamily="18" charset="-127"/>
                <a:ea typeface="HY견고딕" pitchFamily="18" charset="-127"/>
              </a:rPr>
            </a:b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사회참여심화과정</a:t>
            </a:r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(3+1) 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프로그램 안내</a:t>
            </a:r>
            <a:br>
              <a:rPr lang="en-US" altLang="ko-KR" sz="5300" dirty="0">
                <a:latin typeface="HY견고딕" pitchFamily="18" charset="-127"/>
                <a:ea typeface="HY견고딕" pitchFamily="18" charset="-127"/>
              </a:rPr>
            </a:br>
            <a:br>
              <a:rPr lang="en-US" altLang="ko-KR" dirty="0">
                <a:latin typeface="HY견고딕" pitchFamily="18" charset="-127"/>
                <a:ea typeface="HY견고딕" pitchFamily="18" charset="-127"/>
              </a:rPr>
            </a:br>
            <a:r>
              <a:rPr lang="ko-KR" altLang="en-US" sz="2700" dirty="0">
                <a:latin typeface="HY견고딕" pitchFamily="18" charset="-127"/>
                <a:ea typeface="HY견고딕" pitchFamily="18" charset="-127"/>
              </a:rPr>
              <a:t>교수학습 이주원</a:t>
            </a:r>
          </a:p>
        </p:txBody>
      </p:sp>
    </p:spTree>
    <p:extLst>
      <p:ext uri="{BB962C8B-B14F-4D97-AF65-F5344CB8AC3E}">
        <p14:creationId xmlns:p14="http://schemas.microsoft.com/office/powerpoint/2010/main" val="416382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/>
          <a:lstStyle/>
          <a:p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개요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463E44-D763-48FC-91D5-A99803F363BF}"/>
              </a:ext>
            </a:extLst>
          </p:cNvPr>
          <p:cNvSpPr txBox="1"/>
          <p:nvPr/>
        </p:nvSpPr>
        <p:spPr>
          <a:xfrm>
            <a:off x="733777" y="1714055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졸업 후 </a:t>
            </a:r>
            <a:r>
              <a:rPr lang="ko-KR" altLang="en-US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취업반 </a:t>
            </a:r>
            <a:r>
              <a:rPr lang="en-US" altLang="ko-KR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취업준비반 </a:t>
            </a:r>
            <a:r>
              <a:rPr lang="ko-KR" altLang="en-US" sz="2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으로 나뉘어 교육</a:t>
            </a:r>
            <a:endParaRPr lang="en-US" altLang="ko-KR" sz="28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8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8233C38-9197-4428-9725-2633962BA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77" y="3277045"/>
            <a:ext cx="120606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936CA0-CB53-4640-A594-D5AAAF47D90D}"/>
              </a:ext>
            </a:extLst>
          </p:cNvPr>
          <p:cNvSpPr txBox="1"/>
          <p:nvPr/>
        </p:nvSpPr>
        <p:spPr>
          <a:xfrm>
            <a:off x="733777" y="2589400"/>
            <a:ext cx="767644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>
                <a:latin typeface="HY견고딕" panose="02030600000101010101" pitchFamily="18" charset="-127"/>
                <a:ea typeface="HY견고딕" panose="02030600000101010101" pitchFamily="18" charset="-127"/>
              </a:rPr>
              <a:t>취업반</a:t>
            </a:r>
            <a:endParaRPr lang="en-US" altLang="ko-KR" sz="2000" b="1" u="sng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K-PACE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센터 수료 후 고용상태인 학생들을 위한 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  </a:t>
            </a:r>
            <a:r>
              <a:rPr lang="ko-KR" altLang="en-US" sz="24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고용 사후지도 </a:t>
            </a:r>
            <a:endParaRPr lang="en-US" altLang="ko-KR" sz="2400" b="1" dirty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K-PACE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센터 </a:t>
            </a:r>
            <a:r>
              <a:rPr lang="ko-KR" altLang="en-US" sz="2000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기숙사에서 거주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하며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출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퇴근 지도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고용유지를 위한 직장예절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대인관계기술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이미지메이킹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상시교육 실시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퇴근 후 기숙사 생활지도 프로그램 및 주말 특별프로그램 참가 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- 1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달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번 단체귀가</a:t>
            </a:r>
          </a:p>
        </p:txBody>
      </p:sp>
    </p:spTree>
    <p:extLst>
      <p:ext uri="{BB962C8B-B14F-4D97-AF65-F5344CB8AC3E}">
        <p14:creationId xmlns:p14="http://schemas.microsoft.com/office/powerpoint/2010/main" val="73702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/>
          <a:lstStyle/>
          <a:p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개요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463E44-D763-48FC-91D5-A99803F363BF}"/>
              </a:ext>
            </a:extLst>
          </p:cNvPr>
          <p:cNvSpPr txBox="1"/>
          <p:nvPr/>
        </p:nvSpPr>
        <p:spPr>
          <a:xfrm>
            <a:off x="733777" y="1714055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졸업 후 </a:t>
            </a:r>
            <a:r>
              <a:rPr lang="ko-KR" altLang="en-US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취업반 </a:t>
            </a:r>
            <a:r>
              <a:rPr lang="en-US" altLang="ko-KR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취업준비반 </a:t>
            </a:r>
            <a:r>
              <a:rPr lang="ko-KR" altLang="en-US" sz="2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으로 나뉘어 교육 </a:t>
            </a:r>
            <a:endParaRPr lang="en-US" altLang="ko-KR" sz="28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8233C38-9197-4428-9725-2633962BA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77" y="3277045"/>
            <a:ext cx="120606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936CA0-CB53-4640-A594-D5AAAF47D90D}"/>
              </a:ext>
            </a:extLst>
          </p:cNvPr>
          <p:cNvSpPr txBox="1"/>
          <p:nvPr/>
        </p:nvSpPr>
        <p:spPr>
          <a:xfrm>
            <a:off x="733777" y="2610860"/>
            <a:ext cx="76764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u="sng" dirty="0">
                <a:latin typeface="HY견고딕" panose="02030600000101010101" pitchFamily="18" charset="-127"/>
                <a:ea typeface="HY견고딕" panose="02030600000101010101" pitchFamily="18" charset="-127"/>
              </a:rPr>
              <a:t>취업 </a:t>
            </a:r>
            <a:r>
              <a:rPr lang="ko-KR" altLang="en-US" sz="2000" b="1" u="sng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준비반</a:t>
            </a:r>
            <a:endParaRPr lang="en-US" altLang="ko-KR" sz="2000" b="1" u="sng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K-PACE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센터 수료 후 미고용상태인 학생들을 위한 보충교육 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 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실시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기존 센터 강의를 선택수강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학기당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16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학점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, 1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년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32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학점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학기 당 필수 과목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4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학점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+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선택과목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12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학점 이수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기숙사 생활지도 프로그램 및 주말특별프로그램 참가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- 1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달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번 단체귀가</a:t>
            </a:r>
          </a:p>
        </p:txBody>
      </p:sp>
    </p:spTree>
    <p:extLst>
      <p:ext uri="{BB962C8B-B14F-4D97-AF65-F5344CB8AC3E}">
        <p14:creationId xmlns:p14="http://schemas.microsoft.com/office/powerpoint/2010/main" val="334427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FA5A9A0A-2E71-4F39-A0EB-09AA870BC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314277"/>
              </p:ext>
            </p:extLst>
          </p:nvPr>
        </p:nvGraphicFramePr>
        <p:xfrm>
          <a:off x="609600" y="1677165"/>
          <a:ext cx="8153400" cy="3860857"/>
        </p:xfrm>
        <a:graphic>
          <a:graphicData uri="http://schemas.openxmlformats.org/drawingml/2006/table">
            <a:tbl>
              <a:tblPr/>
              <a:tblGrid>
                <a:gridCol w="1735778">
                  <a:extLst>
                    <a:ext uri="{9D8B030D-6E8A-4147-A177-3AD203B41FA5}">
                      <a16:colId xmlns:a16="http://schemas.microsoft.com/office/drawing/2014/main" val="3891966108"/>
                    </a:ext>
                  </a:extLst>
                </a:gridCol>
                <a:gridCol w="446175">
                  <a:extLst>
                    <a:ext uri="{9D8B030D-6E8A-4147-A177-3AD203B41FA5}">
                      <a16:colId xmlns:a16="http://schemas.microsoft.com/office/drawing/2014/main" val="3405055983"/>
                    </a:ext>
                  </a:extLst>
                </a:gridCol>
                <a:gridCol w="1735778">
                  <a:extLst>
                    <a:ext uri="{9D8B030D-6E8A-4147-A177-3AD203B41FA5}">
                      <a16:colId xmlns:a16="http://schemas.microsoft.com/office/drawing/2014/main" val="3673388951"/>
                    </a:ext>
                  </a:extLst>
                </a:gridCol>
                <a:gridCol w="1735778">
                  <a:extLst>
                    <a:ext uri="{9D8B030D-6E8A-4147-A177-3AD203B41FA5}">
                      <a16:colId xmlns:a16="http://schemas.microsoft.com/office/drawing/2014/main" val="754555039"/>
                    </a:ext>
                  </a:extLst>
                </a:gridCol>
                <a:gridCol w="536111">
                  <a:extLst>
                    <a:ext uri="{9D8B030D-6E8A-4147-A177-3AD203B41FA5}">
                      <a16:colId xmlns:a16="http://schemas.microsoft.com/office/drawing/2014/main" val="1150990594"/>
                    </a:ext>
                  </a:extLst>
                </a:gridCol>
                <a:gridCol w="600512">
                  <a:extLst>
                    <a:ext uri="{9D8B030D-6E8A-4147-A177-3AD203B41FA5}">
                      <a16:colId xmlns:a16="http://schemas.microsoft.com/office/drawing/2014/main" val="232555558"/>
                    </a:ext>
                  </a:extLst>
                </a:gridCol>
                <a:gridCol w="681634">
                  <a:extLst>
                    <a:ext uri="{9D8B030D-6E8A-4147-A177-3AD203B41FA5}">
                      <a16:colId xmlns:a16="http://schemas.microsoft.com/office/drawing/2014/main" val="2609858998"/>
                    </a:ext>
                  </a:extLst>
                </a:gridCol>
                <a:gridCol w="681634">
                  <a:extLst>
                    <a:ext uri="{9D8B030D-6E8A-4147-A177-3AD203B41FA5}">
                      <a16:colId xmlns:a16="http://schemas.microsoft.com/office/drawing/2014/main" val="361836515"/>
                    </a:ext>
                  </a:extLst>
                </a:gridCol>
              </a:tblGrid>
              <a:tr h="203203">
                <a:tc rowSpan="1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3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14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교양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고급체력관리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027627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성건강지키기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597844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미술심리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761744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전공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인턴쉽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(4)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4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현장실습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623664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인턴쉽세미나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(4)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417148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자립생활기술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(5))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919910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시사와경제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338774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직업예절및대인관계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476542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12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교양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수영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(3)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714320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음악심리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785353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전공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인턴쉽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(5)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4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현장실습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722363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인턴쉽세미나</a:t>
                      </a: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(5)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540910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자립생활기술</a:t>
                      </a:r>
                      <a:r>
                        <a:rPr lang="en-US" altLang="ko-KR" sz="800" b="1" kern="0" spc="0">
                          <a:solidFill>
                            <a:srgbClr val="082108"/>
                          </a:solidFill>
                          <a:effectLst/>
                          <a:latin typeface="HCI Poppy"/>
                          <a:ea typeface="휴먼명조"/>
                        </a:rPr>
                        <a:t>(6)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72948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건강을 위한 식단관리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FF00AC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846368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이미지메이킹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137198"/>
                  </a:ext>
                </a:extLst>
              </a:tr>
              <a:tr h="203203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3+1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학년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1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 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4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전공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직업탐색</a:t>
                      </a:r>
                      <a:r>
                        <a:rPr lang="en-US" altLang="ko-KR" sz="800" b="1" kern="0" spc="0">
                          <a:solidFill>
                            <a:srgbClr val="082108"/>
                          </a:solidFill>
                          <a:effectLst/>
                          <a:latin typeface="HCI Poppy"/>
                          <a:ea typeface="휴먼명조"/>
                        </a:rPr>
                        <a:t>(1)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취업준비반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필수이수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81147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전환세미나</a:t>
                      </a:r>
                      <a:r>
                        <a:rPr lang="en-US" altLang="ko-KR" sz="800" b="1" kern="0" spc="0">
                          <a:solidFill>
                            <a:srgbClr val="082108"/>
                          </a:solidFill>
                          <a:effectLst/>
                          <a:latin typeface="HCI Poppy"/>
                          <a:ea typeface="휴먼명조"/>
                        </a:rPr>
                        <a:t>(1)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292772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 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4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전공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직업탐색</a:t>
                      </a:r>
                      <a:r>
                        <a:rPr lang="en-US" altLang="ko-KR" sz="800" b="1" kern="0" spc="0">
                          <a:solidFill>
                            <a:srgbClr val="082108"/>
                          </a:solidFill>
                          <a:effectLst/>
                          <a:latin typeface="HCI Poppy"/>
                          <a:ea typeface="휴먼명조"/>
                        </a:rPr>
                        <a:t>(2)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1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524526"/>
                  </a:ext>
                </a:extLst>
              </a:tr>
              <a:tr h="2032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>
                          <a:solidFill>
                            <a:srgbClr val="082108"/>
                          </a:solidFill>
                          <a:effectLst/>
                          <a:latin typeface="휴먼명조"/>
                          <a:ea typeface="휴먼명조"/>
                        </a:rPr>
                        <a:t>전환세미나</a:t>
                      </a:r>
                      <a:r>
                        <a:rPr lang="en-US" altLang="ko-KR" sz="800" b="1" kern="0" spc="0">
                          <a:solidFill>
                            <a:srgbClr val="082108"/>
                          </a:solidFill>
                          <a:effectLst/>
                          <a:latin typeface="HCI Poppy"/>
                          <a:ea typeface="휴먼명조"/>
                        </a:rPr>
                        <a:t>(2)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spc="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7622" marR="57622" marT="15931" marB="1593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886512"/>
                  </a:ext>
                </a:extLst>
              </a:tr>
            </a:tbl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6B6F5702-FEB0-4215-9D1D-160E6F972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76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제목 1">
            <a:extLst>
              <a:ext uri="{FF2B5EF4-FFF2-40B4-BE49-F238E27FC236}">
                <a16:creationId xmlns:a16="http://schemas.microsoft.com/office/drawing/2014/main" id="{21CDE14A-5AAC-4703-8838-AD04A8413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/>
          <a:lstStyle/>
          <a:p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K-PACE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센터 교육과정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B9CC0E9-1366-454D-A2D8-21DCA25BDFA7}"/>
              </a:ext>
            </a:extLst>
          </p:cNvPr>
          <p:cNvSpPr/>
          <p:nvPr/>
        </p:nvSpPr>
        <p:spPr>
          <a:xfrm>
            <a:off x="603956" y="5678981"/>
            <a:ext cx="8153400" cy="730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취업준비반 학생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/>
              </a:rPr>
              <a:t>1</a:t>
            </a: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학기당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/>
              </a:rPr>
              <a:t>4</a:t>
            </a: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학점 필수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/>
              </a:rPr>
              <a:t>(</a:t>
            </a: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직업탐색</a:t>
            </a:r>
            <a:r>
              <a:rPr lang="en-US" altLang="ko-KR" kern="0" dirty="0" err="1">
                <a:solidFill>
                  <a:srgbClr val="000000"/>
                </a:solidFill>
                <a:latin typeface="휴먼명조"/>
                <a:ea typeface="휴먼명조"/>
              </a:rPr>
              <a:t>Ⅰ</a:t>
            </a:r>
            <a:r>
              <a:rPr lang="en-US" altLang="ko-KR" kern="0" dirty="0" err="1">
                <a:solidFill>
                  <a:srgbClr val="000000"/>
                </a:solidFill>
                <a:latin typeface="HCI Poppy"/>
                <a:ea typeface="휴먼명조"/>
              </a:rPr>
              <a:t>·</a:t>
            </a:r>
            <a:r>
              <a:rPr lang="en-US" altLang="ko-KR" kern="0" dirty="0" err="1">
                <a:solidFill>
                  <a:srgbClr val="000000"/>
                </a:solidFill>
                <a:latin typeface="휴먼명조"/>
                <a:ea typeface="휴먼명조"/>
              </a:rPr>
              <a:t>Ⅱ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전환세미나</a:t>
            </a:r>
            <a:r>
              <a:rPr lang="en-US" altLang="ko-KR" kern="0" dirty="0" err="1">
                <a:solidFill>
                  <a:srgbClr val="000000"/>
                </a:solidFill>
                <a:latin typeface="휴먼명조"/>
                <a:ea typeface="휴먼명조"/>
              </a:rPr>
              <a:t>Ⅰ</a:t>
            </a:r>
            <a:r>
              <a:rPr lang="en-US" altLang="ko-KR" kern="0" dirty="0" err="1">
                <a:solidFill>
                  <a:srgbClr val="000000"/>
                </a:solidFill>
                <a:latin typeface="HCI Poppy"/>
                <a:ea typeface="휴먼명조"/>
              </a:rPr>
              <a:t>·</a:t>
            </a:r>
            <a:r>
              <a:rPr lang="en-US" altLang="ko-KR" kern="0" dirty="0" err="1">
                <a:solidFill>
                  <a:srgbClr val="000000"/>
                </a:solidFill>
                <a:latin typeface="휴먼명조"/>
                <a:ea typeface="휴먼명조"/>
              </a:rPr>
              <a:t>Ⅱ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/>
              </a:rPr>
              <a:t>)  </a:t>
            </a:r>
          </a:p>
          <a:p>
            <a:pPr marL="285750" indent="-285750" algn="just" fontAlgn="base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/>
              </a:rPr>
              <a:t>12</a:t>
            </a: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학점 선택 이수</a:t>
            </a:r>
            <a:r>
              <a:rPr lang="en-US" altLang="ko-KR" kern="0" dirty="0">
                <a:solidFill>
                  <a:srgbClr val="000000"/>
                </a:solidFill>
                <a:latin typeface="휴먼명조"/>
                <a:ea typeface="휴먼명조"/>
              </a:rPr>
              <a:t>(K-PACE</a:t>
            </a: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센터 </a:t>
            </a:r>
            <a:r>
              <a:rPr lang="ko-KR" altLang="en-US" kern="0" dirty="0" err="1">
                <a:solidFill>
                  <a:srgbClr val="000000"/>
                </a:solidFill>
                <a:latin typeface="휴먼명조"/>
                <a:ea typeface="휴먼명조"/>
              </a:rPr>
              <a:t>전학년</a:t>
            </a:r>
            <a:r>
              <a:rPr lang="ko-KR" altLang="en-US" kern="0" dirty="0">
                <a:solidFill>
                  <a:srgbClr val="000000"/>
                </a:solidFill>
                <a:latin typeface="휴먼명조"/>
                <a:ea typeface="휴먼명조"/>
              </a:rPr>
              <a:t> 전과목 이수 가능</a:t>
            </a:r>
            <a:r>
              <a:rPr lang="en-US" altLang="ko-KR" kern="0" dirty="0">
                <a:solidFill>
                  <a:srgbClr val="000000"/>
                </a:solidFill>
                <a:latin typeface="휴먼명조"/>
                <a:ea typeface="휴먼명조"/>
              </a:rPr>
              <a:t>)</a:t>
            </a:r>
            <a:endParaRPr lang="ko-KR" altLang="en-US" kern="0" dirty="0">
              <a:solidFill>
                <a:srgbClr val="000000"/>
              </a:solidFill>
              <a:latin typeface="바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35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/>
          <a:lstStyle/>
          <a:p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개요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463E44-D763-48FC-91D5-A99803F363BF}"/>
              </a:ext>
            </a:extLst>
          </p:cNvPr>
          <p:cNvSpPr txBox="1"/>
          <p:nvPr/>
        </p:nvSpPr>
        <p:spPr>
          <a:xfrm>
            <a:off x="1156341" y="1009176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졸업 후 </a:t>
            </a:r>
            <a:r>
              <a:rPr lang="ko-KR" altLang="en-US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취업반 </a:t>
            </a:r>
            <a:r>
              <a:rPr lang="en-US" altLang="ko-KR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2800" b="1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취업준비반 </a:t>
            </a:r>
            <a:r>
              <a:rPr lang="ko-KR" altLang="en-US" sz="28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으로 나뉘어 교육</a:t>
            </a:r>
            <a:endParaRPr lang="en-US" altLang="ko-KR" sz="28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FD90245B-B498-4EF7-AF92-6ADCA77A0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963221"/>
              </p:ext>
            </p:extLst>
          </p:nvPr>
        </p:nvGraphicFramePr>
        <p:xfrm>
          <a:off x="304800" y="1676400"/>
          <a:ext cx="8429977" cy="4767499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443665358"/>
                    </a:ext>
                  </a:extLst>
                </a:gridCol>
                <a:gridCol w="3891370">
                  <a:extLst>
                    <a:ext uri="{9D8B030D-6E8A-4147-A177-3AD203B41FA5}">
                      <a16:colId xmlns:a16="http://schemas.microsoft.com/office/drawing/2014/main" val="406699574"/>
                    </a:ext>
                  </a:extLst>
                </a:gridCol>
                <a:gridCol w="3929007">
                  <a:extLst>
                    <a:ext uri="{9D8B030D-6E8A-4147-A177-3AD203B41FA5}">
                      <a16:colId xmlns:a16="http://schemas.microsoft.com/office/drawing/2014/main" val="1856770986"/>
                    </a:ext>
                  </a:extLst>
                </a:gridCol>
              </a:tblGrid>
              <a:tr h="32919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구분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취업반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취업준비반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000126"/>
                  </a:ext>
                </a:extLst>
              </a:tr>
              <a:tr h="16476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수업</a:t>
                      </a:r>
                      <a:endParaRPr lang="en-US" altLang="ko-KR" sz="16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내용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1. 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고용유지를 위한 사후지도 실시</a:t>
                      </a:r>
                      <a:endParaRPr lang="en-US" altLang="ko-KR" sz="18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171450" marR="0" lvl="0" indent="-17145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출퇴근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직장예절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대인관계기술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800" b="1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이미지메이킹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등</a:t>
                      </a:r>
                      <a:endParaRPr lang="en-US" altLang="ko-KR" sz="18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2.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기숙사 생활지도 교육 실시</a:t>
                      </a:r>
                      <a:endParaRPr lang="en-US" altLang="ko-KR" sz="1800" b="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3.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주말 특별프로그램 실시</a:t>
                      </a:r>
                      <a:endParaRPr lang="en-US" altLang="ko-KR" sz="1800" b="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4.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비교과프로그램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헬스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수영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요리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진행</a:t>
                      </a:r>
                      <a:endParaRPr lang="en-US" altLang="ko-KR" sz="1800" b="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171450" marR="0" lvl="0" indent="-17145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근무시간에 따른 수업참여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: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학기당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4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          </a:t>
                      </a:r>
                      <a:endParaRPr lang="en-US" altLang="ko-KR" sz="12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 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필수과목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직업탐색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전환세미나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rabicPeriod"/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K-PACE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센터 교육과정 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32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           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학기당 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16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 이수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</a:p>
                    <a:p>
                      <a:pPr marL="228600" marR="0" lvl="0" indent="-22860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rabicPeriod"/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학기당 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4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 필수과목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직업탐색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전환세미나</a:t>
                      </a: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 + 12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학점 선택이수</a:t>
                      </a:r>
                      <a:endParaRPr lang="en-US" altLang="ko-KR" sz="18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28600" marR="0" lvl="0" indent="-22860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rabicPeriod"/>
                      </a:pP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기숙사 생활지도 교육 실시</a:t>
                      </a:r>
                      <a:endParaRPr lang="en-US" altLang="ko-KR" sz="1800" b="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28600" marR="0" lvl="0" indent="-22860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rabicPeriod"/>
                      </a:pP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주말 특별프로그램 실시</a:t>
                      </a:r>
                      <a:endParaRPr lang="en-US" altLang="ko-KR" sz="1800" b="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28600" marR="0" lvl="0" indent="-22860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AutoNum type="arabicPeriod"/>
                      </a:pP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비교과프로그램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헬스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수영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,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요리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진행</a:t>
                      </a:r>
                      <a:endParaRPr lang="en-US" altLang="ko-KR" sz="1800" b="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6.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각종 자격증반 이수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219584"/>
                  </a:ext>
                </a:extLst>
              </a:tr>
              <a:tr h="91427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</a:rPr>
                        <a:t>&lt;</a:t>
                      </a:r>
                      <a:r>
                        <a:rPr lang="ko-KR" altLang="en-US" sz="1400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</a:rPr>
                        <a:t>추가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</a:rPr>
                        <a:t>&gt;</a:t>
                      </a: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F10F60"/>
                          </a:solidFill>
                          <a:effectLst/>
                          <a:latin typeface="휴먼명조"/>
                        </a:rPr>
                        <a:t>공통</a:t>
                      </a:r>
                      <a:endParaRPr lang="en-US" altLang="ko-KR" sz="2000" kern="0" spc="0" dirty="0">
                        <a:solidFill>
                          <a:srgbClr val="F10F60"/>
                        </a:solidFill>
                        <a:effectLst/>
                        <a:latin typeface="휴먼명조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0" spc="0" dirty="0" err="1">
                          <a:solidFill>
                            <a:srgbClr val="7030A0"/>
                          </a:solidFill>
                          <a:effectLst/>
                          <a:latin typeface="휴먼명조"/>
                        </a:rPr>
                        <a:t>비교과</a:t>
                      </a:r>
                      <a:endParaRPr lang="ko-KR" altLang="en-US" sz="2000" b="1" kern="0" spc="0" dirty="0">
                        <a:solidFill>
                          <a:srgbClr val="7030A0"/>
                        </a:solidFill>
                        <a:effectLst/>
                        <a:latin typeface="휴먼명조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-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식생활과 건강 및 실습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(1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달 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번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</a:p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-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한 학기 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2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회 </a:t>
                      </a:r>
                      <a:r>
                        <a:rPr lang="ko-KR" altLang="en-US" sz="1800" b="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토요프로그램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별도  진행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여가활용 계획 및 실습 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- 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식생활과 건강 및 실습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(1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달 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1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번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</a:p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- 1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학기 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2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회 </a:t>
                      </a:r>
                      <a:r>
                        <a:rPr lang="ko-KR" altLang="en-US" sz="1800" b="0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토요프로그램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별도 진행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여가활용 계획 및 실습 </a:t>
                      </a:r>
                      <a:r>
                        <a:rPr lang="en-US" altLang="ko-KR" sz="1800" b="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015408"/>
                  </a:ext>
                </a:extLst>
              </a:tr>
              <a:tr h="48181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성적</a:t>
                      </a: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평가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- 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독립생활점검표 및 인턴실습지 평가</a:t>
                      </a:r>
                      <a:endParaRPr lang="en-US" altLang="ko-KR" sz="11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- 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독립생활점검표 및 이수 강의 성적 기반 평가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97370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D8233C38-9197-4428-9725-2633962BA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77" y="3277045"/>
            <a:ext cx="120606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610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/>
          <a:lstStyle/>
          <a:p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2023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학년도 </a:t>
            </a:r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3+1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과정 입학전형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463E44-D763-48FC-91D5-A99803F363BF}"/>
              </a:ext>
            </a:extLst>
          </p:cNvPr>
          <p:cNvSpPr txBox="1"/>
          <p:nvPr/>
        </p:nvSpPr>
        <p:spPr>
          <a:xfrm>
            <a:off x="228600" y="1714055"/>
            <a:ext cx="8506177" cy="540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모집대상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K-PACE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센터 수료예정자 및 수료자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모집인원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10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명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취업반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5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명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취업준비반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5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명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교육기간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2023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학년도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K-PACE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센터 학사일정과 동일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4.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모집기간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2023.01.02.(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월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 ~ 01.06.(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금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5.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시험일시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2023.01.13.(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금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6.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합격자발표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2023.01.20.(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금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en-US" altLang="ko-KR" sz="2400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※ </a:t>
            </a:r>
            <a:r>
              <a:rPr lang="ko-KR" altLang="en-US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모집기간 및 시험일시</a:t>
            </a:r>
            <a:r>
              <a:rPr lang="en-US" altLang="ko-KR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합격자발표는 변동될 수 있음</a:t>
            </a:r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7.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지원구비서류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입학원서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부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학부모 동의서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부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8233C38-9197-4428-9725-2633962BA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77" y="3277045"/>
            <a:ext cx="120606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1616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TM10001105[[fn=자르기]]</Template>
  <TotalTime>1451</TotalTime>
  <Words>576</Words>
  <Application>Microsoft Office PowerPoint</Application>
  <PresentationFormat>화면 슬라이드 쇼(4:3)</PresentationFormat>
  <Paragraphs>155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HCI Poppy</vt:lpstr>
      <vt:lpstr>HY견고딕</vt:lpstr>
      <vt:lpstr>HY얕은샘물M</vt:lpstr>
      <vt:lpstr>바탕</vt:lpstr>
      <vt:lpstr>휴먼명조</vt:lpstr>
      <vt:lpstr>Arial</vt:lpstr>
      <vt:lpstr>Tw Cen MT</vt:lpstr>
      <vt:lpstr>Wingdings</vt:lpstr>
      <vt:lpstr>Wingdings 2</vt:lpstr>
      <vt:lpstr>맑은 고딕</vt:lpstr>
      <vt:lpstr>가을</vt:lpstr>
      <vt:lpstr>2023학년도 k-pace센터 사회참여심화과정(3+1) 프로그램 안내  교수학습 이주원</vt:lpstr>
      <vt:lpstr>개요</vt:lpstr>
      <vt:lpstr>개요</vt:lpstr>
      <vt:lpstr>K-PACE센터 교육과정</vt:lpstr>
      <vt:lpstr>개요</vt:lpstr>
      <vt:lpstr>2023학년도 3+1과정 입학전형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Rebekah Puddington</dc:creator>
  <cp:lastModifiedBy>OWNER</cp:lastModifiedBy>
  <cp:revision>101</cp:revision>
  <cp:lastPrinted>2016-12-23T01:03:01Z</cp:lastPrinted>
  <dcterms:created xsi:type="dcterms:W3CDTF">2016-12-19T13:57:34Z</dcterms:created>
  <dcterms:modified xsi:type="dcterms:W3CDTF">2022-12-05T00:49:42Z</dcterms:modified>
</cp:coreProperties>
</file>