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362" r:id="rId3"/>
    <p:sldId id="346" r:id="rId4"/>
    <p:sldId id="334" r:id="rId5"/>
    <p:sldId id="259" r:id="rId6"/>
    <p:sldId id="383" r:id="rId7"/>
    <p:sldId id="414" r:id="rId8"/>
    <p:sldId id="421" r:id="rId9"/>
    <p:sldId id="422" r:id="rId10"/>
    <p:sldId id="410" r:id="rId11"/>
    <p:sldId id="411" r:id="rId12"/>
    <p:sldId id="406" r:id="rId13"/>
    <p:sldId id="415" r:id="rId14"/>
    <p:sldId id="416" r:id="rId15"/>
    <p:sldId id="405" r:id="rId16"/>
    <p:sldId id="391" r:id="rId17"/>
    <p:sldId id="384" r:id="rId18"/>
    <p:sldId id="412" r:id="rId19"/>
    <p:sldId id="394" r:id="rId20"/>
    <p:sldId id="417" r:id="rId21"/>
    <p:sldId id="413" r:id="rId22"/>
    <p:sldId id="420" r:id="rId23"/>
    <p:sldId id="419" r:id="rId24"/>
    <p:sldId id="418" r:id="rId25"/>
    <p:sldId id="423" r:id="rId26"/>
    <p:sldId id="424" r:id="rId27"/>
    <p:sldId id="289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809E1"/>
    <a:srgbClr val="F7DB09"/>
    <a:srgbClr val="FF3809"/>
    <a:srgbClr val="FF6600"/>
    <a:srgbClr val="FFEAA7"/>
    <a:srgbClr val="CC3300"/>
    <a:srgbClr val="B85808"/>
    <a:srgbClr val="02300B"/>
    <a:srgbClr val="6B9EDB"/>
  </p:clrMru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테마 스타일 2 - 강조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74" autoAdjust="0"/>
    <p:restoredTop sz="94402" autoAdjust="0"/>
  </p:normalViewPr>
  <p:slideViewPr>
    <p:cSldViewPr>
      <p:cViewPr varScale="1">
        <p:scale>
          <a:sx n="78" d="100"/>
          <a:sy n="78" d="100"/>
        </p:scale>
        <p:origin x="-5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5A02F-E3D8-403C-ADA9-3FD8E18C15AB}" type="datetimeFigureOut">
              <a:rPr lang="ko-KR" altLang="en-US" smtClean="0"/>
              <a:pPr/>
              <a:t>2010-11-10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4893A-D27E-4FD5-A0CE-988769C7A92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4893A-D27E-4FD5-A0CE-988769C7A92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4893A-D27E-4FD5-A0CE-988769C7A92D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BFA44-8733-4A32-B2B9-BBFAE201ACF8}" type="datetimeFigureOut">
              <a:rPr lang="ko-KR" altLang="en-US" smtClean="0"/>
              <a:pPr/>
              <a:t>2010-11-10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83A2A-0734-4161-A67D-D17E24E739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gif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48512;&#46041;&#49328;&#51077;&#51648;&#47200;\20080930100900592621711001.WMV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그룹 30"/>
          <p:cNvGrpSpPr/>
          <p:nvPr/>
        </p:nvGrpSpPr>
        <p:grpSpPr>
          <a:xfrm>
            <a:off x="-285784" y="1729409"/>
            <a:ext cx="9715568" cy="3271227"/>
            <a:chOff x="-285784" y="1857364"/>
            <a:chExt cx="9715568" cy="3143272"/>
          </a:xfrm>
        </p:grpSpPr>
        <p:sp>
          <p:nvSpPr>
            <p:cNvPr id="5" name="직사각형 4"/>
            <p:cNvSpPr/>
            <p:nvPr/>
          </p:nvSpPr>
          <p:spPr>
            <a:xfrm>
              <a:off x="-142844" y="2357430"/>
              <a:ext cx="9358314" cy="22145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-285784" y="4500570"/>
              <a:ext cx="9715568" cy="42862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2000232" y="2214554"/>
              <a:ext cx="2500330" cy="28575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714744" y="4429132"/>
              <a:ext cx="2857520" cy="57150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501090" y="1857364"/>
              <a:ext cx="928694" cy="2000264"/>
            </a:xfrm>
            <a:prstGeom prst="rect">
              <a:avLst/>
            </a:prstGeom>
            <a:solidFill>
              <a:srgbClr val="FF3809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Rectangle 25"/>
          <p:cNvSpPr>
            <a:spLocks noChangeArrowheads="1"/>
          </p:cNvSpPr>
          <p:nvPr/>
        </p:nvSpPr>
        <p:spPr bwMode="auto">
          <a:xfrm>
            <a:off x="2195513" y="-4005263"/>
            <a:ext cx="17462" cy="4005263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chemeClr val="bg1"/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Rectangle 26"/>
          <p:cNvSpPr>
            <a:spLocks noChangeArrowheads="1"/>
          </p:cNvSpPr>
          <p:nvPr/>
        </p:nvSpPr>
        <p:spPr bwMode="auto">
          <a:xfrm>
            <a:off x="6948488" y="6858000"/>
            <a:ext cx="17462" cy="4005263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chemeClr val="bg1"/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-4005263" y="3248025"/>
            <a:ext cx="4005263" cy="17463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chemeClr val="bg1"/>
              </a:gs>
              <a:gs pos="100000">
                <a:srgbClr val="96969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Rectangle 28"/>
          <p:cNvSpPr>
            <a:spLocks noChangeArrowheads="1"/>
          </p:cNvSpPr>
          <p:nvPr/>
        </p:nvSpPr>
        <p:spPr bwMode="auto">
          <a:xfrm>
            <a:off x="9144000" y="3554413"/>
            <a:ext cx="4005263" cy="36512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chemeClr val="bg1"/>
              </a:gs>
              <a:gs pos="100000">
                <a:srgbClr val="96969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>
            <a:off x="2160588" y="2997200"/>
            <a:ext cx="0" cy="2447925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9" name="Line 30"/>
          <p:cNvSpPr>
            <a:spLocks noChangeShapeType="1"/>
          </p:cNvSpPr>
          <p:nvPr/>
        </p:nvSpPr>
        <p:spPr bwMode="auto">
          <a:xfrm>
            <a:off x="4716463" y="2781300"/>
            <a:ext cx="0" cy="1439863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0" name="Line 31"/>
          <p:cNvSpPr>
            <a:spLocks noChangeShapeType="1"/>
          </p:cNvSpPr>
          <p:nvPr/>
        </p:nvSpPr>
        <p:spPr bwMode="auto">
          <a:xfrm>
            <a:off x="4787900" y="1844675"/>
            <a:ext cx="0" cy="208915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1" name="Line 32"/>
          <p:cNvSpPr>
            <a:spLocks noChangeShapeType="1"/>
          </p:cNvSpPr>
          <p:nvPr/>
        </p:nvSpPr>
        <p:spPr bwMode="auto">
          <a:xfrm>
            <a:off x="6948488" y="2349500"/>
            <a:ext cx="0" cy="1584325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>
            <a:off x="179388" y="3581400"/>
            <a:ext cx="69850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3" name="Line 34"/>
          <p:cNvSpPr>
            <a:spLocks noChangeShapeType="1"/>
          </p:cNvSpPr>
          <p:nvPr/>
        </p:nvSpPr>
        <p:spPr bwMode="auto">
          <a:xfrm>
            <a:off x="1835150" y="3284538"/>
            <a:ext cx="69850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4" name="Rectangle 35"/>
          <p:cNvSpPr>
            <a:spLocks noChangeArrowheads="1"/>
          </p:cNvSpPr>
          <p:nvPr/>
        </p:nvSpPr>
        <p:spPr bwMode="auto">
          <a:xfrm>
            <a:off x="4679950" y="-4005263"/>
            <a:ext cx="36513" cy="4005263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chemeClr val="bg1"/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4768850" y="6858000"/>
            <a:ext cx="36513" cy="4005263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chemeClr val="bg1"/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Rectangle 37"/>
          <p:cNvSpPr>
            <a:spLocks noChangeArrowheads="1"/>
          </p:cNvSpPr>
          <p:nvPr/>
        </p:nvSpPr>
        <p:spPr bwMode="auto">
          <a:xfrm>
            <a:off x="-4005263" y="3338513"/>
            <a:ext cx="4005263" cy="36512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chemeClr val="bg1"/>
              </a:gs>
              <a:gs pos="100000">
                <a:srgbClr val="96969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Line 38"/>
          <p:cNvSpPr>
            <a:spLocks noChangeShapeType="1"/>
          </p:cNvSpPr>
          <p:nvPr/>
        </p:nvSpPr>
        <p:spPr bwMode="auto">
          <a:xfrm>
            <a:off x="1331913" y="3357563"/>
            <a:ext cx="65532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1" y="2591706"/>
            <a:ext cx="9144000" cy="16435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ko-KR" altLang="en-US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모든것이</a:t>
            </a:r>
            <a:r>
              <a:rPr lang="ko-KR" alt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변하기 시작했다</a:t>
            </a:r>
            <a:r>
              <a:rPr lang="en-US" altLang="ko-K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ko-KR" altLang="en-US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다시한번</a:t>
            </a:r>
            <a:r>
              <a:rPr lang="en-US" altLang="ko-K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9" name="Text Box 46"/>
          <p:cNvSpPr txBox="1">
            <a:spLocks noChangeArrowheads="1"/>
          </p:cNvSpPr>
          <p:nvPr/>
        </p:nvSpPr>
        <p:spPr bwMode="auto">
          <a:xfrm>
            <a:off x="1" y="5357826"/>
            <a:ext cx="9144000" cy="1224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ko-KR" altLang="en-US" sz="40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40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40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조 </a:t>
            </a:r>
            <a:r>
              <a:rPr lang="ko-KR" altLang="en-US" sz="400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만점조와</a:t>
            </a:r>
            <a:endParaRPr lang="en-US" altLang="ko-KR" sz="32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ko-KR" altLang="en-US" sz="32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민준기 이민정</a:t>
            </a:r>
            <a:endParaRPr lang="ko-KR" altLang="en-US" sz="32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" name="Text Box 46"/>
          <p:cNvSpPr txBox="1">
            <a:spLocks noChangeArrowheads="1"/>
          </p:cNvSpPr>
          <p:nvPr/>
        </p:nvSpPr>
        <p:spPr bwMode="auto">
          <a:xfrm>
            <a:off x="1071540" y="836712"/>
            <a:ext cx="7000922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Y견고딕" pitchFamily="18" charset="-127"/>
                <a:ea typeface="HY견고딕" pitchFamily="18" charset="-127"/>
              </a:rPr>
              <a:t>This changes everything. Again.</a:t>
            </a:r>
            <a:endParaRPr lang="ko-KR" altLang="en-US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xit" presetSubtype="8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xit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1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4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5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9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0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xit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5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25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25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5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9" dur="25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0" dur="25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5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/>
      <p:bldP spid="29" grpId="0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1571604" y="2928934"/>
            <a:ext cx="5857916" cy="114300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HeroicExtremeLeftFacing">
              <a:rot lat="449632" lon="1463208" rev="4314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클러스터 형성 원인 및 역사</a:t>
            </a:r>
            <a:endParaRPr lang="en-US" altLang="ko-KR" sz="2800" dirty="0" smtClean="0">
              <a:solidFill>
                <a:schemeClr val="bg1">
                  <a:lumMod val="95000"/>
                </a:schemeClr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1285860"/>
            <a:ext cx="1571636" cy="3170099"/>
          </a:xfrm>
          <a:prstGeom prst="rect">
            <a:avLst/>
          </a:prstGeom>
          <a:noFill/>
          <a:scene3d>
            <a:camera prst="orthographicFront">
              <a:rot lat="0" lon="2699990" rev="0"/>
            </a:camera>
            <a:lightRig rig="threePt" dir="t"/>
          </a:scene3d>
        </p:spPr>
        <p:txBody>
          <a:bodyPr wrap="square" rtlCol="0">
            <a:spAutoFit/>
            <a:scene3d>
              <a:camera prst="perspectiveHeroicExtremeLeftFacing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en-US" altLang="ko-KR" sz="20000" i="1" dirty="0" smtClean="0">
                <a:solidFill>
                  <a:schemeClr val="bg1">
                    <a:lumMod val="95000"/>
                  </a:schemeClr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휴먼둥근헤드라인" pitchFamily="18" charset="-127"/>
                <a:ea typeface="휴먼둥근헤드라인" pitchFamily="18" charset="-127"/>
              </a:rPr>
              <a:t>2</a:t>
            </a:r>
            <a:endParaRPr lang="ko-KR" altLang="en-US" sz="20000" i="1" dirty="0">
              <a:solidFill>
                <a:schemeClr val="bg1">
                  <a:lumMod val="95000"/>
                </a:schemeClr>
              </a:solidFill>
              <a:effectLst>
                <a:reflection blurRad="6350" stA="50000" endA="300" endPos="50000" dist="60007" dir="5400000" sy="-100000" algn="bl" rotWithShape="0"/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35737" y="277958"/>
            <a:ext cx="26725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형성요인</a:t>
            </a:r>
            <a:endParaRPr lang="ko-KR" alt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" name="Picture 3" descr="C:\Documents and Settings\박진우\바탕 화면\3조 세계대공황의 원인과 결과, 대공황에 대한 대응\루즈벨트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3031" y="1527510"/>
            <a:ext cx="8277938" cy="3118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9" name="TextBox 38"/>
          <p:cNvSpPr txBox="1"/>
          <p:nvPr/>
        </p:nvSpPr>
        <p:spPr>
          <a:xfrm>
            <a:off x="2169740" y="4788441"/>
            <a:ext cx="48045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빌 </a:t>
            </a:r>
            <a:r>
              <a:rPr lang="ko-KR" alt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휴렛과</a:t>
            </a:r>
            <a:r>
              <a:rPr lang="ko-KR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데이트 </a:t>
            </a:r>
            <a:r>
              <a:rPr lang="ko-KR" alt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패커드</a:t>
            </a:r>
            <a:endParaRPr lang="ko-KR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" name="그림 39" descr="h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1484784"/>
            <a:ext cx="3888432" cy="320719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실리콘밸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411" y="801489"/>
            <a:ext cx="6769178" cy="5255022"/>
          </a:xfrm>
          <a:prstGeom prst="rect">
            <a:avLst/>
          </a:prstGeom>
        </p:spPr>
      </p:pic>
      <p:pic>
        <p:nvPicPr>
          <p:cNvPr id="4" name="내용 개체 틀 3" descr="실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88509" y="624518"/>
            <a:ext cx="5966982" cy="5608964"/>
          </a:xfrm>
        </p:spPr>
      </p:pic>
      <p:pic>
        <p:nvPicPr>
          <p:cNvPr id="7" name="그림 6" descr="실리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575" y="980728"/>
            <a:ext cx="7650850" cy="489654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95563512" descr="EMB00001718aed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362" y="629320"/>
            <a:ext cx="7467276" cy="559936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반도체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9500" y="889000"/>
            <a:ext cx="6985000" cy="508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반도체 산업 성장 계기로 지금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실리콘 </a:t>
            </a:r>
            <a:r>
              <a:rPr lang="ko-KR" altLang="en-US" sz="4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밸리라는</a:t>
            </a:r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 이름 </a:t>
            </a:r>
            <a:r>
              <a:rPr lang="ko-KR" altLang="en-US" sz="4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얻게됨</a:t>
            </a:r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!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9457" name="_x112408824" descr="EMB000016687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4931" y="848767"/>
            <a:ext cx="6754138" cy="5160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453" t="14757" r="8344" b="1607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타원 16"/>
          <p:cNvSpPr/>
          <p:nvPr/>
        </p:nvSpPr>
        <p:spPr>
          <a:xfrm>
            <a:off x="1857356" y="2343142"/>
            <a:ext cx="600080" cy="600080"/>
          </a:xfrm>
          <a:prstGeom prst="ellipse">
            <a:avLst/>
          </a:prstGeom>
          <a:gradFill>
            <a:gsLst>
              <a:gs pos="0">
                <a:schemeClr val="tx1">
                  <a:alpha val="50000"/>
                </a:schemeClr>
              </a:gs>
              <a:gs pos="50000">
                <a:schemeClr val="tx1">
                  <a:alpha val="5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 bwMode="auto">
          <a:xfrm>
            <a:off x="963480" y="5572140"/>
            <a:ext cx="721703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헤드라인M" pitchFamily="18" charset="-127"/>
                <a:ea typeface="HY헤드라인M" pitchFamily="18" charset="-127"/>
              </a:rPr>
              <a:t>미국에서 시작되어 전세계로 확산</a:t>
            </a:r>
            <a:r>
              <a:rPr lang="en-US" altLang="ko-KR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헤드라인M" pitchFamily="18" charset="-127"/>
                <a:ea typeface="HY헤드라인M" pitchFamily="18" charset="-127"/>
              </a:rPr>
              <a:t>!</a:t>
            </a:r>
            <a:endParaRPr lang="ko-KR" alt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1928794" y="2357580"/>
            <a:ext cx="499874" cy="499916"/>
          </a:xfrm>
          <a:prstGeom prst="ellipse">
            <a:avLst/>
          </a:prstGeom>
          <a:noFill/>
          <a:ln w="63500">
            <a:gradFill>
              <a:gsLst>
                <a:gs pos="0">
                  <a:srgbClr val="FFC000"/>
                </a:gs>
                <a:gs pos="50000">
                  <a:schemeClr val="bg1"/>
                </a:gs>
                <a:gs pos="100000">
                  <a:srgbClr val="FFC000"/>
                </a:gs>
              </a:gsLst>
              <a:lin ang="5400000" scaled="0"/>
            </a:gra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1928794" y="2357580"/>
            <a:ext cx="499874" cy="499916"/>
          </a:xfrm>
          <a:prstGeom prst="ellipse">
            <a:avLst/>
          </a:prstGeom>
          <a:noFill/>
          <a:ln w="63500">
            <a:gradFill>
              <a:gsLst>
                <a:gs pos="0">
                  <a:srgbClr val="FFC000"/>
                </a:gs>
                <a:gs pos="50000">
                  <a:schemeClr val="bg1"/>
                </a:gs>
                <a:gs pos="100000">
                  <a:srgbClr val="FFC000"/>
                </a:gs>
              </a:gsLst>
              <a:lin ang="5400000" scaled="0"/>
            </a:gra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FFC000"/>
                </a:solidFill>
              </a:ln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3000" fill="hold"/>
                                        <p:tgtEl>
                                          <p:spTgt spid="17"/>
                                        </p:tgtEl>
                                      </p:cBhvr>
                                      <p:by x="3000000" y="3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1571604" y="2928934"/>
            <a:ext cx="5857916" cy="114300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HeroicExtremeLeftFacing">
              <a:rot lat="449632" lon="1463208" rev="4314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2400" dirty="0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클러스터 현황 및 산업</a:t>
            </a:r>
            <a:r>
              <a:rPr lang="en-US" altLang="ko-KR" sz="2400" dirty="0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400" dirty="0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기업</a:t>
            </a:r>
            <a:r>
              <a:rPr lang="en-US" altLang="ko-KR" sz="2400" dirty="0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400" dirty="0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구조</a:t>
            </a:r>
            <a:endParaRPr lang="en-US" altLang="ko-KR" sz="2400" dirty="0" smtClean="0">
              <a:solidFill>
                <a:schemeClr val="bg1">
                  <a:lumMod val="95000"/>
                </a:schemeClr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1285860"/>
            <a:ext cx="1571636" cy="3170099"/>
          </a:xfrm>
          <a:prstGeom prst="rect">
            <a:avLst/>
          </a:prstGeom>
          <a:noFill/>
          <a:scene3d>
            <a:camera prst="orthographicFront">
              <a:rot lat="0" lon="2699990" rev="0"/>
            </a:camera>
            <a:lightRig rig="threePt" dir="t"/>
          </a:scene3d>
        </p:spPr>
        <p:txBody>
          <a:bodyPr wrap="square" rtlCol="0">
            <a:spAutoFit/>
            <a:scene3d>
              <a:camera prst="perspectiveHeroicExtremeLeftFacing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en-US" altLang="ko-KR" sz="20000" i="1" dirty="0" smtClean="0">
                <a:solidFill>
                  <a:schemeClr val="bg1">
                    <a:lumMod val="95000"/>
                  </a:schemeClr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휴먼둥근헤드라인" pitchFamily="18" charset="-127"/>
                <a:ea typeface="휴먼둥근헤드라인" pitchFamily="18" charset="-127"/>
              </a:rPr>
              <a:t>3</a:t>
            </a:r>
            <a:endParaRPr lang="ko-KR" altLang="en-US" sz="20000" i="1" dirty="0">
              <a:solidFill>
                <a:schemeClr val="bg1">
                  <a:lumMod val="95000"/>
                </a:schemeClr>
              </a:solidFill>
              <a:effectLst>
                <a:reflection blurRad="6350" stA="50000" endA="300" endPos="50000" dist="60007" dir="5400000" sy="-100000" algn="bl" rotWithShape="0"/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따블로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974466"/>
            <a:ext cx="4896544" cy="4909068"/>
          </a:xfrm>
          <a:prstGeom prst="rect">
            <a:avLst/>
          </a:prstGeom>
        </p:spPr>
      </p:pic>
      <p:pic>
        <p:nvPicPr>
          <p:cNvPr id="5" name="그림 4" descr="스탠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458861"/>
            <a:ext cx="5472608" cy="3940278"/>
          </a:xfrm>
          <a:prstGeom prst="rect">
            <a:avLst/>
          </a:prstGeom>
        </p:spPr>
      </p:pic>
      <p:pic>
        <p:nvPicPr>
          <p:cNvPr id="7" name="그림 6" descr="스탠포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500" y="1543050"/>
            <a:ext cx="5715000" cy="3771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1292906" y="5572140"/>
            <a:ext cx="655820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실리콘밸리에 있는 대학들</a:t>
            </a:r>
            <a:endParaRPr lang="ko-KR" altLang="en-US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0" name="그림 9" descr="싸이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7703" y="1060108"/>
            <a:ext cx="5028594" cy="4737784"/>
          </a:xfrm>
          <a:prstGeom prst="rect">
            <a:avLst/>
          </a:prstGeom>
        </p:spPr>
      </p:pic>
      <p:pic>
        <p:nvPicPr>
          <p:cNvPr id="9" name="그림 8" descr="버클리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500" y="1057275"/>
            <a:ext cx="5715000" cy="47434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야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8836" y="1136948"/>
            <a:ext cx="6826328" cy="4584104"/>
          </a:xfrm>
          <a:prstGeom prst="rect">
            <a:avLst/>
          </a:prstGeom>
        </p:spPr>
      </p:pic>
      <p:pic>
        <p:nvPicPr>
          <p:cNvPr id="8" name="그림 7" descr="인텔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7170" y="968549"/>
            <a:ext cx="6569660" cy="4920902"/>
          </a:xfrm>
          <a:prstGeom prst="rect">
            <a:avLst/>
          </a:prstGeom>
        </p:spPr>
      </p:pic>
      <p:pic>
        <p:nvPicPr>
          <p:cNvPr id="4" name="그림 3" descr="구글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8634" y="929940"/>
            <a:ext cx="6326732" cy="4998120"/>
          </a:xfrm>
          <a:prstGeom prst="rect">
            <a:avLst/>
          </a:prstGeom>
        </p:spPr>
      </p:pic>
      <p:pic>
        <p:nvPicPr>
          <p:cNvPr id="5" name="그림 4" descr="사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35518" y="908720"/>
            <a:ext cx="6072964" cy="5040560"/>
          </a:xfrm>
          <a:prstGeom prst="rect">
            <a:avLst/>
          </a:prstGeom>
        </p:spPr>
      </p:pic>
      <p:pic>
        <p:nvPicPr>
          <p:cNvPr id="6" name="그림 5" descr="애플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816" y="8112"/>
            <a:ext cx="9133184" cy="684988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3354305" y="2714620"/>
            <a:ext cx="630786" cy="2592406"/>
            <a:chOff x="2272921" y="2000240"/>
            <a:chExt cx="1013195" cy="4164042"/>
          </a:xfrm>
          <a:solidFill>
            <a:srgbClr val="FF0000"/>
          </a:solidFill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bliqueTopLeft"/>
            <a:lightRig rig="threePt" dir="t"/>
          </a:scene3d>
        </p:grpSpPr>
        <p:sp>
          <p:nvSpPr>
            <p:cNvPr id="5" name="막힌 원호 4"/>
            <p:cNvSpPr/>
            <p:nvPr/>
          </p:nvSpPr>
          <p:spPr>
            <a:xfrm>
              <a:off x="2272921" y="2727683"/>
              <a:ext cx="857256" cy="857256"/>
            </a:xfrm>
            <a:prstGeom prst="blockArc">
              <a:avLst>
                <a:gd name="adj1" fmla="val 10800000"/>
                <a:gd name="adj2" fmla="val 0"/>
                <a:gd name="adj3" fmla="val 394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274599" y="3149371"/>
              <a:ext cx="338426" cy="636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2792412" y="3149371"/>
              <a:ext cx="338400" cy="28513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" name="타원 8"/>
            <p:cNvSpPr/>
            <p:nvPr/>
          </p:nvSpPr>
          <p:spPr>
            <a:xfrm>
              <a:off x="2274599" y="3627983"/>
              <a:ext cx="338004" cy="3380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" name="타원 10"/>
            <p:cNvSpPr/>
            <p:nvPr/>
          </p:nvSpPr>
          <p:spPr>
            <a:xfrm>
              <a:off x="2792400" y="5826278"/>
              <a:ext cx="338004" cy="3380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>
              <a:off x="2590116" y="2000240"/>
              <a:ext cx="696000" cy="6959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3" name="모서리가 둥근 직사각형 12"/>
          <p:cNvSpPr/>
          <p:nvPr/>
        </p:nvSpPr>
        <p:spPr>
          <a:xfrm>
            <a:off x="428596" y="428604"/>
            <a:ext cx="2357454" cy="114300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ContrastingRightFacing" fov="4800000">
              <a:rot lat="899410" lon="19158107" rev="2125474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조원소개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Members</a:t>
            </a:r>
            <a:endParaRPr lang="ko-KR" altLang="en-US" dirty="0">
              <a:solidFill>
                <a:schemeClr val="bg1">
                  <a:lumMod val="9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 flipV="1">
            <a:off x="1500166" y="1500174"/>
            <a:ext cx="6715172" cy="71438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  <a:effectLst>
            <a:glow rad="101600">
              <a:schemeClr val="bg1">
                <a:lumMod val="50000"/>
                <a:alpha val="6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HeroicExtremeLeftFacing">
              <a:rot lat="470282" lon="1765196" rev="83465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21"/>
          <p:cNvGrpSpPr/>
          <p:nvPr/>
        </p:nvGrpSpPr>
        <p:grpSpPr>
          <a:xfrm>
            <a:off x="6569015" y="2714620"/>
            <a:ext cx="630786" cy="2592406"/>
            <a:chOff x="2272921" y="2000240"/>
            <a:chExt cx="1013195" cy="4164042"/>
          </a:xfrm>
          <a:solidFill>
            <a:srgbClr val="FFFF00"/>
          </a:solidFill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bliqueTopLeft"/>
            <a:lightRig rig="threePt" dir="t"/>
          </a:scene3d>
        </p:grpSpPr>
        <p:sp>
          <p:nvSpPr>
            <p:cNvPr id="23" name="막힌 원호 22"/>
            <p:cNvSpPr/>
            <p:nvPr/>
          </p:nvSpPr>
          <p:spPr>
            <a:xfrm>
              <a:off x="2272921" y="2727683"/>
              <a:ext cx="857256" cy="857256"/>
            </a:xfrm>
            <a:prstGeom prst="blockArc">
              <a:avLst>
                <a:gd name="adj1" fmla="val 10800000"/>
                <a:gd name="adj2" fmla="val 0"/>
                <a:gd name="adj3" fmla="val 394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274599" y="3149371"/>
              <a:ext cx="338426" cy="636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792412" y="3149371"/>
              <a:ext cx="338400" cy="28513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6" name="타원 25"/>
            <p:cNvSpPr/>
            <p:nvPr/>
          </p:nvSpPr>
          <p:spPr>
            <a:xfrm>
              <a:off x="2274599" y="3627983"/>
              <a:ext cx="338004" cy="3380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7" name="타원 26"/>
            <p:cNvSpPr/>
            <p:nvPr/>
          </p:nvSpPr>
          <p:spPr>
            <a:xfrm>
              <a:off x="2792400" y="5826278"/>
              <a:ext cx="338004" cy="3380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8" name="타원 27"/>
            <p:cNvSpPr/>
            <p:nvPr/>
          </p:nvSpPr>
          <p:spPr>
            <a:xfrm>
              <a:off x="2590116" y="2000240"/>
              <a:ext cx="696000" cy="6959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843808" y="542926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민준기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68949" y="542926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이민정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ko-KR" altLang="en-US"/>
              <a:t>한밭대 박준병</a:t>
            </a:r>
            <a:endParaRPr lang="en-US" altLang="ko-KR"/>
          </a:p>
        </p:txBody>
      </p:sp>
      <p:pic>
        <p:nvPicPr>
          <p:cNvPr id="48130" name="Picture 2" descr="C:\My Documents\My Pictures\valley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8131" name="Oval 3"/>
          <p:cNvSpPr>
            <a:spLocks noChangeArrowheads="1"/>
          </p:cNvSpPr>
          <p:nvPr/>
        </p:nvSpPr>
        <p:spPr bwMode="auto">
          <a:xfrm>
            <a:off x="7772400" y="685800"/>
            <a:ext cx="1219200" cy="7620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7848600" y="838200"/>
            <a:ext cx="12954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UC Berkeley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(1873)</a:t>
            </a:r>
          </a:p>
        </p:txBody>
      </p:sp>
      <p:sp>
        <p:nvSpPr>
          <p:cNvPr id="48133" name="Oval 5"/>
          <p:cNvSpPr>
            <a:spLocks noChangeArrowheads="1"/>
          </p:cNvSpPr>
          <p:nvPr/>
        </p:nvSpPr>
        <p:spPr bwMode="auto">
          <a:xfrm>
            <a:off x="1295400" y="1676400"/>
            <a:ext cx="1371600" cy="762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1371600" y="1828800"/>
            <a:ext cx="12192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Stanford U.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(1898)</a:t>
            </a:r>
          </a:p>
        </p:txBody>
      </p:sp>
      <p:sp>
        <p:nvSpPr>
          <p:cNvPr id="48135" name="Oval 7"/>
          <p:cNvSpPr>
            <a:spLocks noChangeArrowheads="1"/>
          </p:cNvSpPr>
          <p:nvPr/>
        </p:nvSpPr>
        <p:spPr bwMode="auto">
          <a:xfrm>
            <a:off x="2057400" y="2895600"/>
            <a:ext cx="1295400" cy="7620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2133600" y="3048000"/>
            <a:ext cx="1295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Santa Clara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(1851)</a:t>
            </a:r>
          </a:p>
        </p:txBody>
      </p:sp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4038600" y="3810000"/>
            <a:ext cx="1295400" cy="7620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4038600" y="3962400"/>
            <a:ext cx="14478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San Jose S.U.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(1871)</a:t>
            </a:r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>
            <a:off x="0" y="5867400"/>
            <a:ext cx="1447800" cy="838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0" y="6096000"/>
            <a:ext cx="14478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UC Santa Cruz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ko-KR" sz="1400" b="1">
                <a:solidFill>
                  <a:schemeClr val="bg1"/>
                </a:solidFill>
              </a:rPr>
              <a:t>(1965)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기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32411"/>
            <a:ext cx="7776864" cy="599317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1571604" y="2928934"/>
            <a:ext cx="5857916" cy="114300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HeroicExtremeLeftFacing">
              <a:rot lat="449632" lon="1463208" rev="4314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클러스터 특성 및 경쟁력</a:t>
            </a:r>
            <a:endParaRPr lang="en-US" altLang="ko-KR" sz="3600" dirty="0" smtClean="0">
              <a:solidFill>
                <a:schemeClr val="bg1">
                  <a:lumMod val="95000"/>
                </a:schemeClr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1285860"/>
            <a:ext cx="1571636" cy="3170099"/>
          </a:xfrm>
          <a:prstGeom prst="rect">
            <a:avLst/>
          </a:prstGeom>
          <a:noFill/>
          <a:scene3d>
            <a:camera prst="orthographicFront">
              <a:rot lat="0" lon="2699990" rev="0"/>
            </a:camera>
            <a:lightRig rig="threePt" dir="t"/>
          </a:scene3d>
        </p:spPr>
        <p:txBody>
          <a:bodyPr wrap="square" rtlCol="0">
            <a:spAutoFit/>
            <a:scene3d>
              <a:camera prst="perspectiveHeroicExtremeLeftFacing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en-US" altLang="ko-KR" sz="20000" i="1" dirty="0" smtClean="0">
                <a:solidFill>
                  <a:schemeClr val="bg1">
                    <a:lumMod val="95000"/>
                  </a:schemeClr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휴먼둥근헤드라인" pitchFamily="18" charset="-127"/>
                <a:ea typeface="휴먼둥근헤드라인" pitchFamily="18" charset="-127"/>
              </a:rPr>
              <a:t>4</a:t>
            </a:r>
            <a:endParaRPr lang="ko-KR" altLang="en-US" sz="20000" i="1" dirty="0">
              <a:solidFill>
                <a:schemeClr val="bg1">
                  <a:lumMod val="95000"/>
                </a:schemeClr>
              </a:solidFill>
              <a:effectLst>
                <a:reflection blurRad="6350" stA="50000" endA="300" endPos="50000" dist="60007" dir="5400000" sy="-100000" algn="bl" rotWithShape="0"/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3489" name="_x95620168" descr="EMB00001718aed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89" y="764704"/>
            <a:ext cx="8855822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실리콘밸리의 핵심성공요소</a:t>
            </a: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3276600" y="1295400"/>
            <a:ext cx="2667000" cy="1600200"/>
          </a:xfrm>
          <a:prstGeom prst="ellipse">
            <a:avLst/>
          </a:prstGeom>
          <a:solidFill>
            <a:srgbClr val="00FFFF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하이테크생태계</a:t>
            </a: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914400" y="4648200"/>
            <a:ext cx="2667000" cy="1524000"/>
          </a:xfrm>
          <a:prstGeom prst="ellipse">
            <a:avLst/>
          </a:prstGeom>
          <a:solidFill>
            <a:srgbClr val="00FFFF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창업가정신</a:t>
            </a:r>
          </a:p>
          <a:p>
            <a:pPr algn="ctr"/>
            <a:r>
              <a:rPr lang="ko-KR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창업보육마인드</a:t>
            </a: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5791200" y="4648200"/>
            <a:ext cx="2590800" cy="1524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열린문화</a:t>
            </a: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3505200" y="3200400"/>
            <a:ext cx="2286000" cy="2057400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실리콘밸리</a:t>
            </a:r>
          </a:p>
          <a:p>
            <a:pPr algn="ctr"/>
            <a:r>
              <a:rPr lang="ko-KR" altLang="en-U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벤처기업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>
            <a:off x="2209800" y="2667000"/>
            <a:ext cx="144780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ko-KR" altLang="en-US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5562600" y="2667000"/>
            <a:ext cx="152400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ko-KR" altLang="en-US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3581400" y="54864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ko-KR" altLang="en-US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4648200" y="2895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ko-KR" altLang="en-US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3276600" y="4648200"/>
            <a:ext cx="3048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ko-KR" altLang="en-US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5715000" y="4572000"/>
            <a:ext cx="3810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ko-KR" alt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008093010090059262171100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2626" y="836712"/>
            <a:ext cx="9149252" cy="518457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1500166" y="1571612"/>
            <a:ext cx="6715172" cy="1588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  <a:effectLst>
            <a:glow rad="101600">
              <a:schemeClr val="bg1">
                <a:lumMod val="50000"/>
                <a:alpha val="6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HeroicExtremeLeftFacing">
              <a:rot lat="470282" lon="1765196" rev="83465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모서리가 둥근 직사각형 4"/>
          <p:cNvSpPr/>
          <p:nvPr/>
        </p:nvSpPr>
        <p:spPr>
          <a:xfrm>
            <a:off x="428596" y="428604"/>
            <a:ext cx="2357454" cy="114300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ContrastingRightFacing" fov="4800000">
              <a:rot lat="899410" lon="19158107" rev="2125474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The End</a:t>
            </a:r>
            <a:endParaRPr lang="ko-KR" altLang="en-US" sz="40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214546" y="1928802"/>
            <a:ext cx="6072230" cy="328614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HeroicExtremeLeftFacing" fov="3600000">
              <a:rot lat="666216" lon="528172" rev="2134799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5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 </a:t>
            </a:r>
            <a:r>
              <a:rPr lang="en-US" altLang="ko-KR" sz="50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en-US" altLang="ko-KR" sz="150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Q&amp;A</a:t>
            </a:r>
          </a:p>
          <a:p>
            <a:pPr algn="ctr"/>
            <a:r>
              <a:rPr lang="ko-KR" altLang="en-US" sz="32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질문 있으십니까</a:t>
            </a:r>
            <a:r>
              <a:rPr lang="en-US" altLang="ko-KR" sz="32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428596" y="428604"/>
            <a:ext cx="2357454" cy="114300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ContrastingRightFacing" fov="4800000">
              <a:rot lat="899410" lon="19158107" rev="2125474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목차</a:t>
            </a:r>
            <a:endParaRPr lang="en-US" altLang="ko-KR" sz="3600" dirty="0" smtClean="0">
              <a:solidFill>
                <a:schemeClr val="bg1">
                  <a:lumMod val="9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Contents</a:t>
            </a:r>
            <a:endParaRPr lang="ko-KR" altLang="en-US" dirty="0">
              <a:solidFill>
                <a:schemeClr val="bg1">
                  <a:lumMod val="9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1500166" y="1500174"/>
            <a:ext cx="6715172" cy="71438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  <a:effectLst>
            <a:glow rad="101600">
              <a:schemeClr val="bg1">
                <a:lumMod val="50000"/>
                <a:alpha val="6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HeroicExtremeLeftFacing">
              <a:rot lat="470282" lon="1765196" rev="83465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모서리가 둥근 직사각형 10"/>
          <p:cNvSpPr/>
          <p:nvPr/>
        </p:nvSpPr>
        <p:spPr>
          <a:xfrm>
            <a:off x="2214546" y="2071678"/>
            <a:ext cx="5929354" cy="400052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HeroicExtremeLeftFacing" fov="3600000">
              <a:rot lat="666216" lon="528172" rev="2134799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2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1. </a:t>
            </a:r>
            <a:r>
              <a:rPr lang="ko-KR" altLang="en-US" sz="32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미국 실리콘밸리</a:t>
            </a:r>
          </a:p>
          <a:p>
            <a:pPr lvl="1"/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(1) </a:t>
            </a:r>
            <a:r>
              <a:rPr lang="ko-KR" altLang="en-US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클러스터</a:t>
            </a:r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입지 </a:t>
            </a:r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위치 및 간단한 소개</a:t>
            </a:r>
          </a:p>
          <a:p>
            <a:pPr lvl="1"/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(2) </a:t>
            </a:r>
            <a:r>
              <a:rPr lang="ko-KR" altLang="en-US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클러스터 형성 원인 및 역사</a:t>
            </a:r>
            <a:endParaRPr lang="en-US" altLang="ko-KR" sz="2000" dirty="0" smtClean="0">
              <a:solidFill>
                <a:schemeClr val="bg1">
                  <a:lumMod val="9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1"/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(3) </a:t>
            </a:r>
            <a:r>
              <a:rPr lang="ko-KR" altLang="en-US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클러스터 현황 및 산업</a:t>
            </a:r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기업</a:t>
            </a:r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구조</a:t>
            </a:r>
            <a:endParaRPr lang="en-US" altLang="ko-KR" sz="2000" dirty="0" smtClean="0">
              <a:solidFill>
                <a:schemeClr val="bg1">
                  <a:lumMod val="9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1"/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(4) </a:t>
            </a:r>
            <a:r>
              <a:rPr lang="ko-KR" altLang="en-US" sz="2000" dirty="0" smtClean="0">
                <a:solidFill>
                  <a:schemeClr val="bg1">
                    <a:lumMod val="9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클러스터 특성 및 경쟁력</a:t>
            </a:r>
            <a:endParaRPr lang="en-US" altLang="ko-KR" sz="2000" dirty="0">
              <a:solidFill>
                <a:schemeClr val="bg1">
                  <a:lumMod val="9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1"/>
            <a:endParaRPr lang="ko-KR" altLang="en-US" sz="2800" dirty="0" smtClean="0">
              <a:solidFill>
                <a:schemeClr val="bg1">
                  <a:lumMod val="9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1571604" y="2928934"/>
            <a:ext cx="5857916" cy="114300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HeroicExtremeLeftFacing">
              <a:rot lat="449632" lon="1463208" rev="4314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실리콘밸리 </a:t>
            </a:r>
            <a:r>
              <a:rPr lang="ko-KR" altLang="en-US" sz="3600" dirty="0" err="1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뉴규</a:t>
            </a:r>
            <a:r>
              <a:rPr lang="en-US" altLang="ko-KR" sz="3600" dirty="0" smtClean="0">
                <a:solidFill>
                  <a:schemeClr val="bg1">
                    <a:lumMod val="9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28728" y="1285860"/>
            <a:ext cx="1571636" cy="3170099"/>
          </a:xfrm>
          <a:prstGeom prst="rect">
            <a:avLst/>
          </a:prstGeom>
          <a:noFill/>
          <a:scene3d>
            <a:camera prst="orthographicFront">
              <a:rot lat="0" lon="2699990" rev="0"/>
            </a:camera>
            <a:lightRig rig="threePt" dir="t"/>
          </a:scene3d>
        </p:spPr>
        <p:txBody>
          <a:bodyPr wrap="square" rtlCol="0">
            <a:spAutoFit/>
            <a:scene3d>
              <a:camera prst="perspectiveHeroicExtremeLeftFacing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en-US" altLang="ko-KR" sz="20000" i="1" dirty="0" smtClean="0">
                <a:solidFill>
                  <a:schemeClr val="bg1">
                    <a:lumMod val="95000"/>
                  </a:schemeClr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휴먼둥근헤드라인" pitchFamily="18" charset="-127"/>
                <a:ea typeface="휴먼둥근헤드라인" pitchFamily="18" charset="-127"/>
              </a:rPr>
              <a:t>1</a:t>
            </a:r>
            <a:endParaRPr lang="ko-KR" altLang="en-US" sz="20000" i="1" dirty="0">
              <a:solidFill>
                <a:schemeClr val="bg1">
                  <a:lumMod val="95000"/>
                </a:schemeClr>
              </a:solidFill>
              <a:effectLst>
                <a:reflection blurRad="6350" stA="50000" endA="300" endPos="50000" dist="60007" dir="5400000" sy="-100000" algn="bl" rotWithShape="0"/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77207" y="5589240"/>
            <a:ext cx="87895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</a:rPr>
              <a:t>실리콘밸리는 샌프란시스코 남쪽으로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50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마일 아래 위치한 지역으로 행정상</a:t>
            </a:r>
            <a:endParaRPr lang="en-US" altLang="ko-KR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</a:t>
            </a:r>
            <a:r>
              <a:rPr lang="ko-KR" altLang="en-US" sz="2000" b="1" dirty="0" err="1" smtClean="0">
                <a:solidFill>
                  <a:schemeClr val="bg1"/>
                </a:solidFill>
              </a:rPr>
              <a:t>산타클라라에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속한 </a:t>
            </a:r>
            <a:r>
              <a:rPr lang="ko-KR" altLang="en-US" sz="2000" b="1" dirty="0" err="1" smtClean="0">
                <a:solidFill>
                  <a:schemeClr val="bg1"/>
                </a:solidFill>
              </a:rPr>
              <a:t>산호세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, </a:t>
            </a:r>
            <a:r>
              <a:rPr lang="ko-KR" altLang="en-US" sz="2000" b="1" dirty="0" err="1" smtClean="0">
                <a:solidFill>
                  <a:schemeClr val="bg1"/>
                </a:solidFill>
              </a:rPr>
              <a:t>팔로알토시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등을 통칭하는 지명 </a:t>
            </a:r>
            <a:endParaRPr lang="en-US" altLang="ko-KR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</a:rPr>
              <a:t>(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면적은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1,500</a:t>
            </a:r>
            <a:r>
              <a:rPr lang="ko-KR" altLang="en-US" sz="2000" b="1" dirty="0" err="1" smtClean="0">
                <a:solidFill>
                  <a:schemeClr val="bg1"/>
                </a:solidFill>
              </a:rPr>
              <a:t>평방마일로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경기도의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1/3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크기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이다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.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8" y="980728"/>
            <a:ext cx="85439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157991" y="116632"/>
            <a:ext cx="28280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어     </a:t>
            </a:r>
            <a:r>
              <a:rPr lang="ko-KR" alt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디</a:t>
            </a:r>
            <a:r>
              <a:rPr lang="en-US" altLang="ko-KR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ko-KR" alt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381000"/>
          </a:xfrm>
        </p:spPr>
        <p:txBody>
          <a:bodyPr>
            <a:normAutofit fontScale="90000"/>
          </a:bodyPr>
          <a:lstStyle/>
          <a:p>
            <a:r>
              <a:rPr lang="ko-KR" altLang="en-US" sz="3600" u="sng" dirty="0" smtClean="0">
                <a:solidFill>
                  <a:schemeClr val="bg1"/>
                </a:solidFill>
              </a:rPr>
              <a:t>실리콘밸리를 </a:t>
            </a:r>
            <a:r>
              <a:rPr lang="ko-KR" altLang="en-US" sz="3600" u="sng" dirty="0">
                <a:solidFill>
                  <a:schemeClr val="bg1"/>
                </a:solidFill>
              </a:rPr>
              <a:t>만든 사람들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143000"/>
            <a:ext cx="72390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Frederick </a:t>
            </a: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Terman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(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프레드릭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터먼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)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½Å¸íÁ¶" charset="0"/>
              <a:ea typeface="신명조" charset="-127"/>
              <a:cs typeface="+mn-cs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스탠포드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대학 무선공학과 교수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실리콘밸리의 아버지</a:t>
            </a:r>
            <a:endParaRPr kumimoji="0" lang="ko-KR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½Å¸íÁ¶" charset="0"/>
              <a:ea typeface="신명조" charset="-127"/>
              <a:cs typeface="+mn-cs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제자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Hewlett, Packard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지원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  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  <a:sym typeface="Wingdings" pitchFamily="2" charset="2"/>
              </a:rPr>
              <a:t>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HP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탄생 기여</a:t>
            </a:r>
            <a:endParaRPr kumimoji="0" lang="ko-KR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½Å¸íÁ¶" charset="0"/>
              <a:ea typeface="신명조" charset="-127"/>
              <a:cs typeface="+mn-cs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Stanford Industrial Park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설립주도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  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  <a:sym typeface="Wingdings" pitchFamily="2" charset="2"/>
              </a:rPr>
              <a:t>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산학협력 전통 구축</a:t>
            </a:r>
            <a:endParaRPr kumimoji="0" lang="ko-KR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½Å¸íÁ¶" charset="0"/>
              <a:ea typeface="신명조" charset="-127"/>
              <a:cs typeface="+mn-cs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David Packard &amp; William Hewlett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벤처기업의 성공모형 만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듬</a:t>
            </a:r>
            <a:endParaRPr kumimoji="0" lang="ko-KR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½Å¸íÁ¶" charset="0"/>
              <a:ea typeface="신명조" charset="-127"/>
              <a:cs typeface="+mn-cs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     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HP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설립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(1939)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Palo Alto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의 차고지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  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  <a:sym typeface="Wingdings" pitchFamily="2" charset="2"/>
              </a:rPr>
              <a:t>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실리콘밸리의 발상지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신명조" charset="-127"/>
              <a:ea typeface="신명조" charset="-127"/>
              <a:cs typeface="+mn-cs"/>
            </a:endParaRPr>
          </a:p>
        </p:txBody>
      </p:sp>
      <p:pic>
        <p:nvPicPr>
          <p:cNvPr id="6" name="Picture 4" descr="A:\eco463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295400"/>
            <a:ext cx="2420938" cy="3048000"/>
          </a:xfrm>
          <a:prstGeom prst="rect">
            <a:avLst/>
          </a:prstGeom>
          <a:noFill/>
        </p:spPr>
      </p:pic>
      <p:pic>
        <p:nvPicPr>
          <p:cNvPr id="7" name="Picture 5" descr="A:\eco464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419600"/>
            <a:ext cx="2819400" cy="196691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William Shockley(</a:t>
            </a:r>
            <a:r>
              <a:rPr kumimoji="0" lang="ko-KR" altLang="en-US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윌리엄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</a:t>
            </a:r>
            <a:r>
              <a:rPr kumimoji="0" lang="ko-KR" altLang="en-US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쇼클리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)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반도체 산업 태동 주체</a:t>
            </a:r>
            <a:endParaRPr kumimoji="0" lang="ko-KR" alt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½Å¸íÁ¶" charset="0"/>
              <a:ea typeface="신명조" charset="-127"/>
              <a:cs typeface="+mn-cs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동료와 함께 트랜지스터를 발명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 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  <a:sym typeface="Wingdings" pitchFamily="2" charset="2"/>
              </a:rPr>
              <a:t>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노벨 물리학상 수상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(1956)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</a:t>
            </a:r>
            <a:r>
              <a:rPr kumimoji="0" lang="ko-KR" altLang="en-US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쇼클리반도체연구소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설립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(1955)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  <a:sym typeface="Wingdings" pitchFamily="2" charset="2"/>
              </a:rPr>
              <a:t>       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반도체산업 모태</a:t>
            </a:r>
            <a:endParaRPr kumimoji="0" lang="ko-KR" alt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½Å¸íÁ¶" charset="0"/>
              <a:ea typeface="신명조" charset="-127"/>
              <a:cs typeface="+mn-cs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8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인의 반역자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</a:t>
            </a:r>
            <a:r>
              <a:rPr kumimoji="0" lang="ko-KR" altLang="en-US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쇼클리반도체연구소에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반기 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  <a:sym typeface="Wingdings" pitchFamily="2" charset="2"/>
              </a:rPr>
              <a:t>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Fairchild(</a:t>
            </a:r>
            <a:r>
              <a:rPr kumimoji="0" lang="ko-KR" altLang="en-US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페어차일드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)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반도체 설립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(1957)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Fairchild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반도체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  <a:sym typeface="Wingdings" pitchFamily="2" charset="2"/>
              </a:rPr>
              <a:t>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Intel 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등 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38</a:t>
            </a: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개 반도체기업배출</a:t>
            </a:r>
            <a:endParaRPr kumimoji="0" lang="ko-KR" alt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½Å¸íÁ¶" charset="0"/>
              <a:ea typeface="신명조" charset="-127"/>
              <a:cs typeface="+mn-cs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     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Gordon Moore,  Sheldon Roberts,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     Eugene </a:t>
            </a:r>
            <a:r>
              <a:rPr kumimoji="0" lang="en-US" altLang="ko-KR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Kleiner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, Robert </a:t>
            </a:r>
            <a:r>
              <a:rPr kumimoji="0" lang="en-US" altLang="ko-KR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Noyce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,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     Victor </a:t>
            </a:r>
            <a:r>
              <a:rPr kumimoji="0" lang="en-US" altLang="ko-KR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Grinich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,  Julius Blank,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      Jean </a:t>
            </a:r>
            <a:r>
              <a:rPr kumimoji="0" lang="en-US" altLang="ko-KR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Hoerni</a:t>
            </a: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½Å¸íÁ¶" charset="0"/>
                <a:ea typeface="신명조" charset="-127"/>
                <a:cs typeface="+mn-cs"/>
              </a:rPr>
              <a:t>,      Jay Last 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신명조" charset="-127"/>
                <a:ea typeface="신명조" charset="-127"/>
                <a:cs typeface="+mn-cs"/>
              </a:rPr>
              <a:t>     </a:t>
            </a:r>
            <a:endParaRPr kumimoji="0" lang="en-US" altLang="ko-KR" sz="2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신명조" charset="-127"/>
              <a:ea typeface="신명조" charset="-127"/>
              <a:cs typeface="+mn-cs"/>
            </a:endParaRPr>
          </a:p>
        </p:txBody>
      </p:sp>
      <p:pic>
        <p:nvPicPr>
          <p:cNvPr id="5" name="Picture 3" descr="A:\쇼클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533400"/>
            <a:ext cx="1609725" cy="2133600"/>
          </a:xfrm>
          <a:prstGeom prst="rect">
            <a:avLst/>
          </a:prstGeom>
          <a:noFill/>
        </p:spPr>
      </p:pic>
      <p:pic>
        <p:nvPicPr>
          <p:cNvPr id="6" name="Picture 4" descr="A:\8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429000"/>
            <a:ext cx="2297113" cy="31242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09600" y="609600"/>
            <a:ext cx="8153400" cy="281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ko-KR" sz="2100" b="1" dirty="0">
                <a:solidFill>
                  <a:schemeClr val="accent2"/>
                </a:solidFill>
                <a:latin typeface="½Å¸íÁ¶" charset="0"/>
                <a:ea typeface="신명조" charset="-127"/>
              </a:rPr>
              <a:t>Arthur Rock</a:t>
            </a:r>
            <a:r>
              <a:rPr lang="en-US" altLang="ko-KR" sz="2100" b="1" dirty="0">
                <a:latin typeface="½Å¸íÁ¶" charset="0"/>
                <a:ea typeface="신명조" charset="-127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ko-KR" sz="2100" b="1" dirty="0">
                <a:latin typeface="신명조" charset="-127"/>
                <a:ea typeface="신명조" charset="-127"/>
              </a:rPr>
              <a:t>     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실리콘밸리 자금 줄 </a:t>
            </a:r>
            <a:r>
              <a:rPr lang="en-US" altLang="ko-KR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(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동부 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  <a:sym typeface="Wingdings" pitchFamily="2" charset="2"/>
              </a:rPr>
              <a:t> 서부</a:t>
            </a:r>
            <a:r>
              <a:rPr lang="en-US" altLang="ko-KR" sz="2100" b="1" dirty="0">
                <a:solidFill>
                  <a:schemeClr val="bg1"/>
                </a:solidFill>
                <a:latin typeface="신명조" charset="-127"/>
                <a:ea typeface="신명조" charset="-127"/>
                <a:sym typeface="Wingdings" pitchFamily="2" charset="2"/>
              </a:rPr>
              <a:t>)</a:t>
            </a:r>
            <a:endParaRPr lang="en-US" altLang="ko-KR" sz="2100" b="1" dirty="0">
              <a:solidFill>
                <a:schemeClr val="bg1"/>
              </a:solidFill>
              <a:latin typeface="½Å¸íÁ¶" charset="0"/>
              <a:ea typeface="신명조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     </a:t>
            </a:r>
            <a:r>
              <a:rPr lang="ko-KR" altLang="en-US" sz="2100" b="1" dirty="0" err="1">
                <a:solidFill>
                  <a:schemeClr val="bg1"/>
                </a:solidFill>
                <a:latin typeface="신명조" charset="-127"/>
                <a:ea typeface="신명조" charset="-127"/>
              </a:rPr>
              <a:t>페어차일드</a:t>
            </a:r>
            <a:r>
              <a:rPr lang="en-US" altLang="ko-KR" sz="2100" b="1" dirty="0">
                <a:solidFill>
                  <a:schemeClr val="bg1"/>
                </a:solidFill>
                <a:latin typeface="½Å¸íÁ¶"/>
                <a:ea typeface="신명조" charset="-127"/>
              </a:rPr>
              <a:t>·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인텔</a:t>
            </a:r>
            <a:r>
              <a:rPr lang="en-US" altLang="ko-KR" sz="2100" b="1" dirty="0">
                <a:solidFill>
                  <a:schemeClr val="bg1"/>
                </a:solidFill>
                <a:latin typeface="½Å¸íÁ¶"/>
                <a:ea typeface="신명조" charset="-127"/>
              </a:rPr>
              <a:t>·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애플컴퓨터투자 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  <a:sym typeface="Wingdings" pitchFamily="2" charset="2"/>
              </a:rPr>
              <a:t></a:t>
            </a:r>
            <a:r>
              <a:rPr lang="ko-KR" altLang="en-US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 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반도체</a:t>
            </a:r>
            <a:r>
              <a:rPr lang="en-US" altLang="ko-KR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, PC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산업 연 주역</a:t>
            </a:r>
            <a:endParaRPr lang="ko-KR" altLang="en-US" sz="2100" b="1" dirty="0">
              <a:solidFill>
                <a:schemeClr val="bg1"/>
              </a:solidFill>
              <a:latin typeface="½Å¸íÁ¶" charset="0"/>
              <a:ea typeface="신명조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       </a:t>
            </a:r>
            <a:r>
              <a:rPr lang="en-US" altLang="ko-KR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David and Rock 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설립</a:t>
            </a:r>
            <a:r>
              <a:rPr lang="en-US" altLang="ko-KR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(1962) -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실리콘밸리 </a:t>
            </a:r>
            <a:r>
              <a:rPr lang="ko-KR" altLang="en-US" sz="2100" b="1" dirty="0" err="1">
                <a:solidFill>
                  <a:schemeClr val="bg1"/>
                </a:solidFill>
                <a:latin typeface="신명조" charset="-127"/>
                <a:ea typeface="신명조" charset="-127"/>
              </a:rPr>
              <a:t>벤처캐피탈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 리더</a:t>
            </a:r>
            <a:endParaRPr lang="ko-KR" altLang="en-US" sz="2100" b="1" dirty="0">
              <a:solidFill>
                <a:schemeClr val="bg1"/>
              </a:solidFill>
              <a:latin typeface="½Å¸íÁ¶" charset="0"/>
              <a:ea typeface="신명조" charset="-127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ko-KR" sz="2100" b="1" dirty="0">
                <a:solidFill>
                  <a:schemeClr val="accent2"/>
                </a:solidFill>
                <a:latin typeface="½Å¸íÁ¶" charset="0"/>
                <a:ea typeface="신명조" charset="-127"/>
              </a:rPr>
              <a:t>Intel 3</a:t>
            </a:r>
            <a:r>
              <a:rPr lang="ko-KR" altLang="en-US" sz="2100" b="1" dirty="0" err="1">
                <a:solidFill>
                  <a:schemeClr val="accent2"/>
                </a:solidFill>
                <a:latin typeface="신명조" charset="-127"/>
                <a:ea typeface="신명조" charset="-127"/>
              </a:rPr>
              <a:t>인방</a:t>
            </a:r>
            <a:r>
              <a:rPr lang="ko-KR" altLang="en-US" sz="2100" b="1" dirty="0">
                <a:latin typeface="신명조" charset="-127"/>
                <a:ea typeface="신명조" charset="-127"/>
              </a:rPr>
              <a:t> </a:t>
            </a:r>
            <a:r>
              <a:rPr lang="en-US" altLang="ko-KR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-  Intel 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사 설립</a:t>
            </a:r>
            <a:r>
              <a:rPr lang="en-US" altLang="ko-KR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(1968), D ram </a:t>
            </a:r>
            <a:r>
              <a:rPr lang="ko-KR" altLang="en-US" sz="2100" b="1" dirty="0">
                <a:solidFill>
                  <a:schemeClr val="bg1"/>
                </a:solidFill>
                <a:latin typeface="신명조" charset="-127"/>
                <a:ea typeface="신명조" charset="-127"/>
              </a:rPr>
              <a:t>개발 </a:t>
            </a:r>
          </a:p>
          <a:p>
            <a:pPr>
              <a:spcBef>
                <a:spcPct val="50000"/>
              </a:spcBef>
            </a:pPr>
            <a:r>
              <a:rPr lang="ko-KR" altLang="en-US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       </a:t>
            </a:r>
            <a:r>
              <a:rPr lang="en-US" altLang="ko-KR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Robert </a:t>
            </a:r>
            <a:r>
              <a:rPr lang="en-US" altLang="ko-KR" sz="2100" b="1" dirty="0" err="1">
                <a:solidFill>
                  <a:schemeClr val="bg1"/>
                </a:solidFill>
                <a:latin typeface="½Å¸íÁ¶" charset="0"/>
                <a:ea typeface="신명조" charset="-127"/>
              </a:rPr>
              <a:t>Noyce</a:t>
            </a:r>
            <a:r>
              <a:rPr lang="en-US" altLang="ko-KR" sz="2100" b="1" dirty="0">
                <a:solidFill>
                  <a:schemeClr val="bg1"/>
                </a:solidFill>
                <a:latin typeface="½Å¸íÁ¶" charset="0"/>
                <a:ea typeface="신명조" charset="-127"/>
              </a:rPr>
              <a:t>,  Gordon Moore,  Andy Grove</a:t>
            </a:r>
          </a:p>
        </p:txBody>
      </p:sp>
      <p:pic>
        <p:nvPicPr>
          <p:cNvPr id="5" name="Picture 3" descr="A:\인텔3인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581400"/>
            <a:ext cx="1706563" cy="2514600"/>
          </a:xfrm>
          <a:prstGeom prst="rect">
            <a:avLst/>
          </a:prstGeom>
          <a:noFill/>
        </p:spPr>
      </p:pic>
      <p:pic>
        <p:nvPicPr>
          <p:cNvPr id="6" name="Picture 4" descr="A:\인텔3인방-로버트노이스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581400"/>
            <a:ext cx="1693863" cy="2514600"/>
          </a:xfrm>
          <a:prstGeom prst="rect">
            <a:avLst/>
          </a:prstGeom>
          <a:noFill/>
        </p:spPr>
      </p:pic>
      <p:pic>
        <p:nvPicPr>
          <p:cNvPr id="7" name="Picture 5" descr="A:\인텔3인방-인디그로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581400"/>
            <a:ext cx="1693863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l="5453" t="14757" r="8344" b="1607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박진우\Local Settings\Temporary Internet Files\Content.IE5\VS6TI22F\MC900174377[1].wmf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1428728" y="2143116"/>
            <a:ext cx="1854403" cy="14895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58433" y="277958"/>
            <a:ext cx="66271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 b="1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실리콘밸리의 성공요인</a:t>
            </a:r>
            <a:endParaRPr lang="ko-KR" alt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Documents and Settings\박진우\바탕 화면\3조 세계대공황의 원인과 결과, 대공황에 대한 대응\루즈벨트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848938" y="2095970"/>
            <a:ext cx="5259566" cy="1981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4211960" y="4149080"/>
            <a:ext cx="48045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빌 </a:t>
            </a:r>
            <a:r>
              <a:rPr lang="ko-KR" alt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휴렛과</a:t>
            </a:r>
            <a:r>
              <a:rPr lang="ko-KR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데이트 </a:t>
            </a:r>
            <a:r>
              <a:rPr lang="ko-KR" alt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패커드</a:t>
            </a:r>
            <a:endParaRPr lang="ko-KR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14282" y="1357298"/>
            <a:ext cx="7215238" cy="785818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1. </a:t>
            </a:r>
            <a:r>
              <a:rPr lang="ko-KR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혁신에 가치를 두고 위험을 감수 하는 모험정신</a:t>
            </a:r>
            <a:endParaRPr lang="ko-KR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14282" y="2254559"/>
            <a:ext cx="7215238" cy="785818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2. </a:t>
            </a:r>
            <a:r>
              <a:rPr lang="ko-KR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전세계에서 모여드는 유능한 엔지니어와 사업가들</a:t>
            </a:r>
            <a:endParaRPr lang="ko-KR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14282" y="4817754"/>
            <a:ext cx="7215238" cy="785818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3. UC</a:t>
            </a:r>
            <a:r>
              <a:rPr lang="ko-KR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버클리</a:t>
            </a:r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ko-KR" altLang="en-US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스탠포드등의</a:t>
            </a:r>
            <a:r>
              <a:rPr lang="ko-KR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교육 연구기관</a:t>
            </a:r>
            <a:endParaRPr lang="ko-KR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14282" y="5715016"/>
            <a:ext cx="7215238" cy="785818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5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4. </a:t>
            </a:r>
            <a:r>
              <a:rPr lang="ko-KR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살기 좋은 날씨와 주변의 자연환경</a:t>
            </a:r>
            <a:endParaRPr lang="ko-KR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8" grpId="0" animBg="1"/>
      <p:bldP spid="15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5208</TotalTime>
  <Words>442</Words>
  <Application>Microsoft Office PowerPoint</Application>
  <PresentationFormat>화면 슬라이드 쇼(4:3)</PresentationFormat>
  <Paragraphs>97</Paragraphs>
  <Slides>26</Slides>
  <Notes>2</Notes>
  <HiddenSlides>0</HiddenSlides>
  <MMClips>1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26</vt:i4>
      </vt:variant>
    </vt:vector>
  </HeadingPairs>
  <TitlesOfParts>
    <vt:vector size="28" baseType="lpstr">
      <vt:lpstr>Office 테마</vt:lpstr>
      <vt:lpstr>1_Office 테마</vt:lpstr>
      <vt:lpstr>슬라이드 1</vt:lpstr>
      <vt:lpstr>슬라이드 2</vt:lpstr>
      <vt:lpstr>슬라이드 3</vt:lpstr>
      <vt:lpstr>슬라이드 4</vt:lpstr>
      <vt:lpstr>슬라이드 5</vt:lpstr>
      <vt:lpstr>실리콘밸리를 만든 사람들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잇힝ㅎ</dc:creator>
  <cp:lastModifiedBy>user</cp:lastModifiedBy>
  <cp:revision>538</cp:revision>
  <dcterms:created xsi:type="dcterms:W3CDTF">2008-05-14T15:11:23Z</dcterms:created>
  <dcterms:modified xsi:type="dcterms:W3CDTF">2010-11-09T22:33:22Z</dcterms:modified>
</cp:coreProperties>
</file>