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9" r:id="rId2"/>
    <p:sldId id="277" r:id="rId3"/>
    <p:sldId id="257" r:id="rId4"/>
    <p:sldId id="282" r:id="rId5"/>
    <p:sldId id="285" r:id="rId6"/>
    <p:sldId id="283" r:id="rId7"/>
    <p:sldId id="264" r:id="rId8"/>
    <p:sldId id="286" r:id="rId9"/>
    <p:sldId id="287" r:id="rId10"/>
    <p:sldId id="278" r:id="rId11"/>
    <p:sldId id="276" r:id="rId12"/>
    <p:sldId id="284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4673" autoAdjust="0"/>
  </p:normalViewPr>
  <p:slideViewPr>
    <p:cSldViewPr>
      <p:cViewPr varScale="1">
        <p:scale>
          <a:sx n="69" d="100"/>
          <a:sy n="69" d="100"/>
        </p:scale>
        <p:origin x="-4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axId val="66424832"/>
        <c:axId val="66426368"/>
      </c:barChart>
      <c:catAx>
        <c:axId val="66424832"/>
        <c:scaling>
          <c:orientation val="minMax"/>
        </c:scaling>
        <c:axPos val="b"/>
        <c:tickLblPos val="nextTo"/>
        <c:crossAx val="66426368"/>
        <c:crosses val="autoZero"/>
        <c:auto val="1"/>
        <c:lblAlgn val="ctr"/>
        <c:lblOffset val="100"/>
      </c:catAx>
      <c:valAx>
        <c:axId val="66426368"/>
        <c:scaling>
          <c:orientation val="minMax"/>
        </c:scaling>
        <c:axPos val="l"/>
        <c:majorGridlines/>
        <c:numFmt formatCode="General" sourceLinked="1"/>
        <c:tickLblPos val="nextTo"/>
        <c:crossAx val="66424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040188" cy="395128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294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305AC1-0630-450E-8A7B-B87088A11C37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67D9E45-3A3B-459E-A6D1-32BFEAFD0A92}" type="datetimeFigureOut">
              <a:rPr lang="ko-KR" altLang="en-US"/>
              <a:pPr/>
              <a:t>2009-06-01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8489D7-35B9-4CBB-A175-4A092833F040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3B05F-5EE6-4427-98B2-4A197D5CB7C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9ACB7-4D77-4E3C-8910-8851499ABC9C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686E9-01E4-494F-A5D0-11D185DC1C9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457CB-3AFB-46DB-8B05-C777DECE3CC0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E29E1-174E-4A90-B705-7F0A7DEBF53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C71B3A-9242-4D86-935F-047DBAF886B6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F6907-CCFD-4149-A880-9A2A84E5E58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7F64DD-9DAF-4AB9-8331-8B55DFBCE833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927ED-AABD-4939-9031-2E98FE3A0A57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B7D0A1-FF63-4476-95B8-F949EA224FD1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EB296-4133-4DD8-9CB5-7E4C5C41EA4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A9B0C-3BFC-41F4-9367-2F07F799C51B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1343A-83B8-4548-8BF0-4E3FD5177C8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92AA0C-9279-4278-926E-A3EB0118AA30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BB994-C56B-4684-9E6E-8DD01B1499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857250-4FBD-4A46-B5E7-80B8D637936E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8001B-4050-45BB-B395-7DFD2689465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3FF9D-6780-4389-A188-551D16F84239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BEEC5-4A35-4D95-987D-4191B04E1A88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25A90BB-D41C-4564-BA42-560489154090}" type="datetimeFigureOut">
              <a:rPr lang="ko-KR" altLang="en-US"/>
              <a:pPr/>
              <a:t>2009-06-01</a:t>
            </a:fld>
            <a:endParaRPr lang="en-US" altLang="ko-KR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81C60BD-195B-47EB-A899-6DA9DB7F267B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Tahoma" pitchFamily="34" charset="0"/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Tahoma" pitchFamily="34" charset="0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44596;&#44553;&#52636;&#46041;%20SOS.wmv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&#51089;&#51204;&#47749;%20&#48156;&#53412;&#47532;.wmv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제목 1"/>
          <p:cNvSpPr>
            <a:spLocks/>
          </p:cNvSpPr>
          <p:nvPr/>
        </p:nvSpPr>
        <p:spPr bwMode="auto">
          <a:xfrm>
            <a:off x="1476375" y="1341438"/>
            <a:ext cx="626427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ko-KR" alt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산B" pitchFamily="18" charset="-127"/>
                <a:ea typeface="HY산B" pitchFamily="18" charset="-127"/>
              </a:rPr>
              <a:t>일상화된 폭력 엿보기</a:t>
            </a:r>
          </a:p>
        </p:txBody>
      </p:sp>
      <p:sp>
        <p:nvSpPr>
          <p:cNvPr id="3" name="부제목 2"/>
          <p:cNvSpPr>
            <a:spLocks/>
          </p:cNvSpPr>
          <p:nvPr/>
        </p:nvSpPr>
        <p:spPr bwMode="auto">
          <a:xfrm>
            <a:off x="642910" y="4437063"/>
            <a:ext cx="816930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     20920334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권미혜 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(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자료수집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&amp;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영상제공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)</a:t>
            </a:r>
            <a:endParaRPr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algn="r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20920499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이송이 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(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자료수집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&amp;PPT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작성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)</a:t>
            </a:r>
            <a:endParaRPr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algn="r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20920619 </a:t>
            </a:r>
            <a:r>
              <a:rPr lang="ko-KR" alt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최혜규</a:t>
            </a:r>
            <a:r>
              <a:rPr lang="en-US" altLang="ko-K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(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자료수집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&amp;PPT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작성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)</a:t>
            </a:r>
            <a:endParaRPr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제목 1"/>
          <p:cNvSpPr>
            <a:spLocks noGrp="1"/>
          </p:cNvSpPr>
          <p:nvPr>
            <p:ph type="title" idx="4294967295"/>
          </p:nvPr>
        </p:nvSpPr>
        <p:spPr>
          <a:xfrm>
            <a:off x="630238" y="260350"/>
            <a:ext cx="7758112" cy="1384300"/>
          </a:xfrm>
        </p:spPr>
        <p:txBody>
          <a:bodyPr/>
          <a:lstStyle/>
          <a:p>
            <a:pPr algn="ctr"/>
            <a:r>
              <a:rPr lang="ko-KR" altLang="en-US" dirty="0">
                <a:latin typeface="HY산B" pitchFamily="18" charset="-127"/>
                <a:ea typeface="HY산B" pitchFamily="18" charset="-127"/>
              </a:rPr>
              <a:t>집단 내 폭력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71472" y="1628775"/>
            <a:ext cx="4144991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가정폭력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altLang="ko-KR" sz="44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학교폭력</a:t>
            </a:r>
            <a:endParaRPr lang="en-US" altLang="ko-KR" sz="44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altLang="ko-KR" sz="44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altLang="ko-KR" sz="44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</p:txBody>
      </p:sp>
      <p:pic>
        <p:nvPicPr>
          <p:cNvPr id="6146" name="Picture 2" descr="'긴급출동 SOS24',  좋은 방송 프로그램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071678"/>
            <a:ext cx="4505503" cy="398037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ko-KR" altLang="en-US">
                <a:latin typeface="HY산B" pitchFamily="18" charset="-127"/>
                <a:ea typeface="HY산B" pitchFamily="18" charset="-127"/>
              </a:rPr>
              <a:t>집단 외 폭력</a:t>
            </a:r>
          </a:p>
        </p:txBody>
      </p:sp>
      <p:pic>
        <p:nvPicPr>
          <p:cNvPr id="11273" name="Picture 9" descr="htm_20090119181912020000020601-001">
            <a:hlinkClick r:id="rId2" action="ppaction://hlinkfile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1930400"/>
            <a:ext cx="3176588" cy="3797300"/>
          </a:xfrm>
          <a:ln/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00034" y="1700213"/>
            <a:ext cx="450376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정치적 폭력</a:t>
            </a:r>
            <a:endParaRPr lang="en-US" altLang="ko-KR" sz="44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altLang="ko-KR" sz="44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대중매체의 폭력</a:t>
            </a: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산B" pitchFamily="18" charset="-127"/>
                <a:ea typeface="HY산B" pitchFamily="18" charset="-127"/>
              </a:rPr>
              <a:t>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폭력이 긍정적이고 높은 효율성을 갖고 온다고 일반인들이 생각하여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단순한 훈육이 가정폭력으로 변질된다고 본다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폭력이 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인물에게 영향을 미침</a:t>
            </a:r>
            <a:endParaRPr lang="en-US" altLang="ko-KR" dirty="0" smtClean="0"/>
          </a:p>
          <a:p>
            <a:r>
              <a:rPr lang="ko-KR" altLang="en-US" dirty="0" smtClean="0"/>
              <a:t>사적인 영역과 공적인 영역으로 나뉘는 폭력은 대체로 사적인 영역에서 일어남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 idx="4294967295"/>
          </p:nvPr>
        </p:nvSpPr>
        <p:spPr>
          <a:xfrm>
            <a:off x="457200" y="44450"/>
            <a:ext cx="8229600" cy="2455856"/>
          </a:xfrm>
        </p:spPr>
        <p:txBody>
          <a:bodyPr/>
          <a:lstStyle/>
          <a:p>
            <a:pPr algn="ctr"/>
            <a:r>
              <a:rPr lang="ko-KR" altLang="en-US" dirty="0">
                <a:latin typeface="HY산B" pitchFamily="18" charset="-127"/>
                <a:ea typeface="HY산B" pitchFamily="18" charset="-127"/>
              </a:rPr>
              <a:t>연구목적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57158" y="2500306"/>
            <a:ext cx="850112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ko-KR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1.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폭력에 대한 현대인의 태도는 어떤가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2.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여러 사회문제 중 폭력이 심각한 문제일까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3.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일상생활에서 흔히 일어나는 폭력들은 </a:t>
            </a:r>
            <a:endParaRPr lang="en-US" altLang="ko-KR" sz="3200" dirty="0" smtClean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    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무엇이 있을까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HY바다M" pitchFamily="18" charset="-127"/>
                <a:ea typeface="HY바다M" pitchFamily="18" charset="-127"/>
              </a:rPr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ko-KR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HY바다M" pitchFamily="18" charset="-127"/>
              <a:ea typeface="HY바다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title" idx="4294967295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dirty="0" err="1" smtClean="0"/>
              <a:t>피에르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부르디외</a:t>
            </a:r>
            <a:endParaRPr lang="ko-KR" altLang="en-US" dirty="0"/>
          </a:p>
        </p:txBody>
      </p:sp>
      <p:pic>
        <p:nvPicPr>
          <p:cNvPr id="4099" name="내용 개체 틀 4" descr="p_b-ks_enter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628775"/>
            <a:ext cx="3646487" cy="4968875"/>
          </a:xfrm>
        </p:spPr>
      </p:pic>
      <p:sp>
        <p:nvSpPr>
          <p:cNvPr id="4100" name="내용 개체 틀 3"/>
          <p:cNvSpPr>
            <a:spLocks noGrp="1"/>
          </p:cNvSpPr>
          <p:nvPr>
            <p:ph sz="half" idx="4294967295"/>
          </p:nvPr>
        </p:nvSpPr>
        <p:spPr>
          <a:xfrm>
            <a:off x="4356100" y="1643050"/>
            <a:ext cx="4038600" cy="4929222"/>
          </a:xfrm>
        </p:spPr>
        <p:txBody>
          <a:bodyPr/>
          <a:lstStyle/>
          <a:p>
            <a:r>
              <a:rPr lang="ko-KR" altLang="en-US" sz="2800" dirty="0" smtClean="0">
                <a:latin typeface="HY바다M" pitchFamily="18" charset="-127"/>
                <a:ea typeface="HY바다M" pitchFamily="18" charset="-127"/>
              </a:rPr>
              <a:t>넓은 </a:t>
            </a:r>
            <a:r>
              <a:rPr lang="ko-KR" altLang="en-US" sz="2800" dirty="0">
                <a:latin typeface="HY바다M" pitchFamily="18" charset="-127"/>
                <a:ea typeface="HY바다M" pitchFamily="18" charset="-127"/>
              </a:rPr>
              <a:t>의미로 인간의 자유의지에 반하여 행동하게 하는 다양한 유형의 강제력을 폭력이라 </a:t>
            </a:r>
            <a:r>
              <a:rPr lang="ko-KR" altLang="en-US" sz="2800" dirty="0" smtClean="0">
                <a:latin typeface="HY바다M" pitchFamily="18" charset="-127"/>
                <a:ea typeface="HY바다M" pitchFamily="18" charset="-127"/>
              </a:rPr>
              <a:t>규정함</a:t>
            </a:r>
            <a:endParaRPr lang="en-US" altLang="ko-KR" sz="2800" dirty="0">
              <a:latin typeface="HY바다M" pitchFamily="18" charset="-127"/>
              <a:ea typeface="HY바다M" pitchFamily="18" charset="-127"/>
            </a:endParaRPr>
          </a:p>
          <a:p>
            <a:pPr fontAlgn="ctr"/>
            <a:endParaRPr lang="en-US" altLang="ko-KR" sz="2800" dirty="0" smtClean="0">
              <a:latin typeface="HY바다M" pitchFamily="18" charset="-127"/>
              <a:ea typeface="HY바다M" pitchFamily="18" charset="-127"/>
            </a:endParaRPr>
          </a:p>
          <a:p>
            <a:pPr fontAlgn="ctr"/>
            <a:r>
              <a:rPr lang="ko-KR" altLang="en-US" sz="2800" dirty="0" smtClean="0">
                <a:latin typeface="HY바다M" pitchFamily="18" charset="-127"/>
                <a:ea typeface="HY바다M" pitchFamily="18" charset="-127"/>
              </a:rPr>
              <a:t>폭력 개념을 은유로 사용하여 사회이론의 구성요소로 통합하는 경향 있다</a:t>
            </a:r>
            <a:r>
              <a:rPr lang="en-US" altLang="ko-KR" sz="2800" dirty="0" smtClean="0">
                <a:latin typeface="HY바다M" pitchFamily="18" charset="-127"/>
                <a:ea typeface="HY바다M" pitchFamily="18" charset="-127"/>
              </a:rPr>
              <a:t>.</a:t>
            </a:r>
            <a:endParaRPr lang="ko-KR" altLang="en-US" sz="2800" dirty="0" smtClean="0">
              <a:latin typeface="HY바다M" pitchFamily="18" charset="-127"/>
              <a:ea typeface="HY바다M" pitchFamily="18" charset="-127"/>
            </a:endParaRPr>
          </a:p>
          <a:p>
            <a:pPr>
              <a:buNone/>
            </a:pPr>
            <a:endParaRPr lang="en-US" altLang="ko-KR" sz="2800" dirty="0">
              <a:latin typeface="HY바다M" pitchFamily="18" charset="-127"/>
              <a:ea typeface="HY바다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 </a:t>
            </a:r>
            <a:r>
              <a:rPr lang="ko-KR" altLang="en-US" smtClean="0"/>
              <a:t>한나 </a:t>
            </a:r>
            <a:r>
              <a:rPr lang="ko-KR" altLang="en-US" dirty="0" smtClean="0"/>
              <a:t>아렌트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953000"/>
          </a:xfrm>
        </p:spPr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폭력은 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'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비합리적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'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또는 금수 같은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'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행위가 아니라 지극히 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'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인간적인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'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현상이다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.</a:t>
            </a:r>
          </a:p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집단적 폭력은 결코 일시적인 충동행위만이 아니다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.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그것은 집단을 결속시키고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,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동지애를 생성시키며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,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친교와 연대를 촉진하는 사회적  현상이다</a:t>
            </a:r>
          </a:p>
          <a:p>
            <a:endParaRPr lang="ko-KR" altLang="en-US" dirty="0"/>
          </a:p>
        </p:txBody>
      </p:sp>
      <p:pic>
        <p:nvPicPr>
          <p:cNvPr id="5" name="내용 개체 틀 4" descr="2009-05-29 04;42;5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928802"/>
            <a:ext cx="3571900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산B" pitchFamily="18" charset="-127"/>
                <a:ea typeface="HY산B" pitchFamily="18" charset="-127"/>
              </a:rPr>
              <a:t>폭력에 관한 법률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가정폭력방지법은 </a:t>
            </a:r>
            <a:r>
              <a:rPr lang="en-US" altLang="ko-KR" dirty="0" smtClean="0"/>
              <a:t>1997. 12. 31, </a:t>
            </a:r>
            <a:r>
              <a:rPr lang="ko-KR" altLang="en-US" dirty="0" smtClean="0"/>
              <a:t>법률 제</a:t>
            </a:r>
            <a:r>
              <a:rPr lang="en-US" altLang="ko-KR" dirty="0" smtClean="0"/>
              <a:t>5487</a:t>
            </a:r>
            <a:r>
              <a:rPr lang="ko-KR" altLang="en-US" dirty="0" smtClean="0"/>
              <a:t>호에 생김</a:t>
            </a:r>
            <a:endParaRPr lang="en-US" altLang="ko-KR" dirty="0" smtClean="0"/>
          </a:p>
          <a:p>
            <a:r>
              <a:rPr lang="ko-KR" altLang="en-US" dirty="0" smtClean="0"/>
              <a:t>폭력행위 등 처벌에 관한 법률은 </a:t>
            </a:r>
            <a:r>
              <a:rPr lang="en-US" altLang="ko-KR" dirty="0" smtClean="0"/>
              <a:t>2006.3.24</a:t>
            </a:r>
            <a:r>
              <a:rPr lang="ko-KR" altLang="en-US" dirty="0" smtClean="0"/>
              <a:t>에 일부 개정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법률 제</a:t>
            </a:r>
            <a:r>
              <a:rPr lang="en-US" altLang="ko-KR" dirty="0" smtClean="0"/>
              <a:t>7891</a:t>
            </a:r>
            <a:r>
              <a:rPr lang="ko-KR" altLang="en-US" dirty="0" smtClean="0"/>
              <a:t>호</a:t>
            </a:r>
            <a:endParaRPr lang="en-US" altLang="ko-KR" dirty="0" smtClean="0"/>
          </a:p>
          <a:p>
            <a:r>
              <a:rPr lang="ko-KR" altLang="en-US" dirty="0" smtClean="0"/>
              <a:t>특정 범죄자에 대한 위치추적 전자장치 부착 등에 관한 법률은 </a:t>
            </a:r>
            <a:r>
              <a:rPr lang="en-US" altLang="ko-KR" dirty="0" smtClean="0"/>
              <a:t>2009.5.8 </a:t>
            </a:r>
            <a:r>
              <a:rPr lang="ko-KR" altLang="en-US" dirty="0" smtClean="0"/>
              <a:t>일부 개정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법률 제</a:t>
            </a:r>
            <a:r>
              <a:rPr lang="en-US" altLang="ko-KR" dirty="0" smtClean="0"/>
              <a:t>9654</a:t>
            </a:r>
            <a:r>
              <a:rPr lang="ko-KR" altLang="en-US" dirty="0" smtClean="0"/>
              <a:t>호 시행일 </a:t>
            </a:r>
            <a:r>
              <a:rPr lang="en-US" altLang="ko-KR" dirty="0" smtClean="0"/>
              <a:t>2009.8.9</a:t>
            </a:r>
            <a:endParaRPr lang="ko-KR" altLang="en-US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산B" pitchFamily="18" charset="-127"/>
                <a:ea typeface="HY산B" pitchFamily="18" charset="-127"/>
              </a:rPr>
              <a:t>            일상화된 폭력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        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특징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장기적</a:t>
            </a:r>
            <a:endParaRPr lang="en-US" altLang="ko-KR" dirty="0" smtClean="0"/>
          </a:p>
          <a:p>
            <a:r>
              <a:rPr lang="ko-KR" altLang="en-US" dirty="0" smtClean="0"/>
              <a:t>일방적</a:t>
            </a:r>
            <a:endParaRPr lang="en-US" altLang="ko-KR" dirty="0" smtClean="0"/>
          </a:p>
          <a:p>
            <a:r>
              <a:rPr lang="ko-KR" altLang="en-US" dirty="0" smtClean="0"/>
              <a:t>폭력의 강도가 증가함</a:t>
            </a:r>
            <a:endParaRPr lang="en-US" altLang="ko-KR" dirty="0" smtClean="0"/>
          </a:p>
          <a:p>
            <a:r>
              <a:rPr lang="ko-KR" altLang="en-US" dirty="0" smtClean="0"/>
              <a:t>특정 상대방을 중심으로 계속적이며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집중적이다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            &lt;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종류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&gt;</a:t>
            </a:r>
          </a:p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사적인 영역</a:t>
            </a:r>
            <a:endParaRPr lang="en-US" altLang="ko-KR" dirty="0" smtClean="0">
              <a:latin typeface="HY바다M" pitchFamily="18" charset="-127"/>
              <a:ea typeface="HY바다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    -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가족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/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친척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,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친구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/</a:t>
            </a:r>
          </a:p>
          <a:p>
            <a:pPr>
              <a:buNone/>
            </a:pP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      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선후배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,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이웃 등 폭력</a:t>
            </a:r>
            <a:endParaRPr lang="en-US" altLang="ko-KR" dirty="0" smtClean="0">
              <a:latin typeface="HY바다M" pitchFamily="18" charset="-127"/>
              <a:ea typeface="HY바다M" pitchFamily="18" charset="-127"/>
            </a:endParaRPr>
          </a:p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공적인 영역</a:t>
            </a:r>
          </a:p>
          <a:p>
            <a:pPr>
              <a:buNone/>
            </a:pP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    -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공공기간 종사자 및  </a:t>
            </a:r>
            <a:endParaRPr lang="en-US" altLang="ko-KR" dirty="0" smtClean="0">
              <a:latin typeface="HY바다M" pitchFamily="18" charset="-127"/>
              <a:ea typeface="HY바다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      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시설물에 대한 폭력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ko-KR" altLang="en-US" dirty="0">
                <a:latin typeface="HY산B" pitchFamily="18" charset="-127"/>
                <a:ea typeface="HY산B" pitchFamily="18" charset="-127"/>
              </a:rPr>
              <a:t>사건 사고</a:t>
            </a:r>
          </a:p>
        </p:txBody>
      </p:sp>
      <p:sp>
        <p:nvSpPr>
          <p:cNvPr id="9219" name="내용 개체 틀 2"/>
          <p:cNvSpPr>
            <a:spLocks noGrp="1"/>
          </p:cNvSpPr>
          <p:nvPr>
            <p:ph sz="half" idx="4294967295"/>
          </p:nvPr>
        </p:nvSpPr>
        <p:spPr>
          <a:xfrm>
            <a:off x="323850" y="1711325"/>
            <a:ext cx="4462464" cy="4525963"/>
          </a:xfrm>
        </p:spPr>
        <p:txBody>
          <a:bodyPr/>
          <a:lstStyle/>
          <a:p>
            <a:r>
              <a:rPr lang="ko-KR" altLang="en-US" sz="2800" dirty="0">
                <a:latin typeface="+mn-ea"/>
              </a:rPr>
              <a:t>특징</a:t>
            </a:r>
            <a:endParaRPr lang="en-US" altLang="ko-KR" sz="2800" dirty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일회성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err="1" smtClean="0">
                <a:latin typeface="+mn-ea"/>
              </a:rPr>
              <a:t>우발성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누구나 대상 될 수 있음</a:t>
            </a:r>
            <a:endParaRPr lang="en-US" altLang="ko-KR" sz="2800" dirty="0" smtClean="0">
              <a:latin typeface="+mn-ea"/>
            </a:endParaRPr>
          </a:p>
          <a:p>
            <a:endParaRPr lang="en-US" altLang="ko-KR" sz="2800" dirty="0">
              <a:latin typeface="HY바다M" pitchFamily="18" charset="-127"/>
              <a:ea typeface="HY바다M" pitchFamily="18" charset="-127"/>
            </a:endParaRPr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ko-KR" altLang="en-US" sz="2800" dirty="0"/>
          </a:p>
        </p:txBody>
      </p:sp>
      <p:sp>
        <p:nvSpPr>
          <p:cNvPr id="9220" name="내용 개체 틀 3"/>
          <p:cNvSpPr>
            <a:spLocks noGrp="1"/>
          </p:cNvSpPr>
          <p:nvPr>
            <p:ph sz="half" idx="4294967295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endParaRPr lang="ko-KR" alt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산B" pitchFamily="18" charset="-127"/>
                <a:ea typeface="HY산B" pitchFamily="18" charset="-127"/>
              </a:rPr>
              <a:t>증가하고 있는 일상화된 폭력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3200" dirty="0" smtClean="0"/>
              <a:t>       가정폭력</a:t>
            </a:r>
            <a:endParaRPr lang="ko-KR" altLang="en-US" sz="3200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2"/>
          </p:nvPr>
        </p:nvGraphicFramePr>
        <p:xfrm>
          <a:off x="285720" y="2174875"/>
          <a:ext cx="421166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sz="3200" dirty="0" smtClean="0"/>
              <a:t>        성폭력</a:t>
            </a:r>
            <a:endParaRPr lang="ko-KR" altLang="en-US" sz="3200" dirty="0"/>
          </a:p>
        </p:txBody>
      </p:sp>
      <p:pic>
        <p:nvPicPr>
          <p:cNvPr id="8" name="내용 개체 틀 7" descr="3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2285992"/>
            <a:ext cx="4286280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401080" cy="319102"/>
          </a:xfrm>
        </p:spPr>
        <p:txBody>
          <a:bodyPr/>
          <a:lstStyle/>
          <a:p>
            <a:r>
              <a:rPr lang="ko-KR" altLang="en-US" sz="3200" dirty="0" smtClean="0">
                <a:latin typeface="+mn-ea"/>
                <a:ea typeface="+mn-ea"/>
              </a:rPr>
              <a:t>폭력에 대한 일반인의 태도</a:t>
            </a:r>
            <a:br>
              <a:rPr lang="ko-KR" altLang="en-US" sz="3200" dirty="0" smtClean="0">
                <a:latin typeface="+mn-ea"/>
                <a:ea typeface="+mn-ea"/>
              </a:rPr>
            </a:br>
            <a:endParaRPr lang="ko-KR" altLang="en-US" sz="3200" dirty="0">
              <a:latin typeface="+mn-ea"/>
              <a:ea typeface="+mn-ea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3438" y="2571744"/>
            <a:ext cx="4352956" cy="3614734"/>
          </a:xfrm>
        </p:spPr>
        <p:txBody>
          <a:bodyPr/>
          <a:lstStyle/>
          <a:p>
            <a:r>
              <a:rPr lang="ko-KR" altLang="en-US" dirty="0" smtClean="0"/>
              <a:t>훈육적 폭력이 긍정적인 태도를 지니고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폭력이 긍정적인 효율성을 갖고 온다는 태도를 지님</a:t>
            </a:r>
            <a:endParaRPr lang="ko-KR" altLang="en-US" dirty="0"/>
          </a:p>
        </p:txBody>
      </p:sp>
      <p:pic>
        <p:nvPicPr>
          <p:cNvPr id="5" name="내용 개체 틀 4" descr="사본 -정보4 0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785926"/>
            <a:ext cx="4429156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바다">
  <a:themeElements>
    <a:clrScheme name="바다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바다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바다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바다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바다</Template>
  <TotalTime>523</TotalTime>
  <Words>299</Words>
  <Application>Microsoft Office PowerPoint</Application>
  <PresentationFormat>화면 슬라이드 쇼(4:3)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바다</vt:lpstr>
      <vt:lpstr>슬라이드 1</vt:lpstr>
      <vt:lpstr>연구목적</vt:lpstr>
      <vt:lpstr> 피에르 부르디외</vt:lpstr>
      <vt:lpstr> 한나 아렌트</vt:lpstr>
      <vt:lpstr>폭력에 관한 법률</vt:lpstr>
      <vt:lpstr>            일상화된 폭력</vt:lpstr>
      <vt:lpstr>사건 사고</vt:lpstr>
      <vt:lpstr>증가하고 있는 일상화된 폭력 </vt:lpstr>
      <vt:lpstr>폭력에 대한 일반인의 태도 </vt:lpstr>
      <vt:lpstr>집단 내 폭력</vt:lpstr>
      <vt:lpstr>집단 외 폭력</vt:lpstr>
      <vt:lpstr>결론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일상화된 폭력 엿보기</dc:title>
  <dc:creator>tg</dc:creator>
  <cp:lastModifiedBy>sec</cp:lastModifiedBy>
  <cp:revision>95</cp:revision>
  <dcterms:created xsi:type="dcterms:W3CDTF">2009-05-27T12:34:00Z</dcterms:created>
  <dcterms:modified xsi:type="dcterms:W3CDTF">2009-06-01T05:17:14Z</dcterms:modified>
</cp:coreProperties>
</file>