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80" y="4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0" name="직선 연결선 99"/>
          <p:cNvCxnSpPr>
            <a:stCxn id="186" idx="2"/>
            <a:endCxn id="192" idx="0"/>
          </p:cNvCxnSpPr>
          <p:nvPr/>
        </p:nvCxnSpPr>
        <p:spPr>
          <a:xfrm rot="5400000">
            <a:off x="4580123" y="7056884"/>
            <a:ext cx="72008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직선 화살표 연결선 332"/>
          <p:cNvCxnSpPr/>
          <p:nvPr/>
        </p:nvCxnSpPr>
        <p:spPr>
          <a:xfrm>
            <a:off x="4184079" y="655282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직사각형 271"/>
          <p:cNvSpPr/>
          <p:nvPr/>
        </p:nvSpPr>
        <p:spPr>
          <a:xfrm>
            <a:off x="367655" y="12962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입문</a:t>
            </a:r>
            <a:endParaRPr lang="en-US" altLang="ko-KR" sz="1100" smtClean="0"/>
          </a:p>
        </p:txBody>
      </p:sp>
      <p:sp>
        <p:nvSpPr>
          <p:cNvPr id="168" name="직사각형 167"/>
          <p:cNvSpPr/>
          <p:nvPr/>
        </p:nvSpPr>
        <p:spPr>
          <a:xfrm>
            <a:off x="384795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36765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383382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473027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455887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471614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568874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551734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567461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5710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39966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5569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43" name="TextBox 142"/>
          <p:cNvSpPr txBox="1"/>
          <p:nvPr/>
        </p:nvSpPr>
        <p:spPr>
          <a:xfrm>
            <a:off x="13712" y="1152228"/>
            <a:ext cx="353943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이론</a:t>
            </a:r>
            <a:r>
              <a:rPr lang="en-US" altLang="ko-KR" sz="1100" smtClean="0"/>
              <a:t>-</a:t>
            </a:r>
            <a:r>
              <a:rPr lang="ko-KR" altLang="en-US" sz="1100" smtClean="0"/>
              <a:t>사상</a:t>
            </a:r>
            <a:endParaRPr lang="ko-KR" altLang="en-US" sz="1100"/>
          </a:p>
        </p:txBody>
      </p:sp>
      <p:sp>
        <p:nvSpPr>
          <p:cNvPr id="144" name="직사각형 143"/>
          <p:cNvSpPr/>
          <p:nvPr/>
        </p:nvSpPr>
        <p:spPr>
          <a:xfrm>
            <a:off x="1375767" y="12962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사회학의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대가들</a:t>
            </a:r>
            <a:endParaRPr lang="en-US" altLang="ko-KR" sz="1100" smtClean="0"/>
          </a:p>
        </p:txBody>
      </p:sp>
      <p:sp>
        <p:nvSpPr>
          <p:cNvPr id="145" name="TextBox 144"/>
          <p:cNvSpPr txBox="1"/>
          <p:nvPr/>
        </p:nvSpPr>
        <p:spPr>
          <a:xfrm>
            <a:off x="13712" y="2376364"/>
            <a:ext cx="353943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사회구성론</a:t>
            </a:r>
            <a:endParaRPr lang="ko-KR" altLang="en-US" sz="1100"/>
          </a:p>
        </p:txBody>
      </p:sp>
      <p:sp>
        <p:nvSpPr>
          <p:cNvPr id="146" name="TextBox 145"/>
          <p:cNvSpPr txBox="1"/>
          <p:nvPr/>
        </p:nvSpPr>
        <p:spPr>
          <a:xfrm>
            <a:off x="13712" y="3672508"/>
            <a:ext cx="353943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사회문제론</a:t>
            </a:r>
            <a:endParaRPr lang="ko-KR" altLang="en-US" sz="1100"/>
          </a:p>
        </p:txBody>
      </p:sp>
      <p:sp>
        <p:nvSpPr>
          <p:cNvPr id="147" name="TextBox 146"/>
          <p:cNvSpPr txBox="1"/>
          <p:nvPr/>
        </p:nvSpPr>
        <p:spPr>
          <a:xfrm>
            <a:off x="13712" y="4896644"/>
            <a:ext cx="353943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사회관계론</a:t>
            </a:r>
            <a:endParaRPr lang="ko-KR" altLang="en-US" sz="1100"/>
          </a:p>
        </p:txBody>
      </p:sp>
      <p:sp>
        <p:nvSpPr>
          <p:cNvPr id="150" name="TextBox 149"/>
          <p:cNvSpPr txBox="1"/>
          <p:nvPr/>
        </p:nvSpPr>
        <p:spPr>
          <a:xfrm>
            <a:off x="13712" y="6192788"/>
            <a:ext cx="353943" cy="17281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사회제도론</a:t>
            </a:r>
            <a:endParaRPr lang="ko-KR" altLang="en-US" sz="1100"/>
          </a:p>
        </p:txBody>
      </p:sp>
      <p:sp>
        <p:nvSpPr>
          <p:cNvPr id="151" name="TextBox 150"/>
          <p:cNvSpPr txBox="1"/>
          <p:nvPr/>
        </p:nvSpPr>
        <p:spPr>
          <a:xfrm>
            <a:off x="13712" y="8209012"/>
            <a:ext cx="353943" cy="11521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지식</a:t>
            </a:r>
            <a:r>
              <a:rPr lang="en-US" altLang="ko-KR" sz="1100" smtClean="0"/>
              <a:t>/</a:t>
            </a:r>
            <a:r>
              <a:rPr lang="ko-KR" altLang="en-US" sz="1100" smtClean="0"/>
              <a:t>정보</a:t>
            </a:r>
            <a:r>
              <a:rPr lang="en-US" altLang="ko-KR" sz="1100" smtClean="0"/>
              <a:t>/</a:t>
            </a:r>
            <a:r>
              <a:rPr lang="ko-KR" altLang="en-US" sz="1100" smtClean="0"/>
              <a:t>문화</a:t>
            </a:r>
            <a:endParaRPr lang="ko-KR" altLang="en-US" sz="1100"/>
          </a:p>
        </p:txBody>
      </p:sp>
      <p:sp>
        <p:nvSpPr>
          <p:cNvPr id="152" name="TextBox 151"/>
          <p:cNvSpPr txBox="1"/>
          <p:nvPr/>
        </p:nvSpPr>
        <p:spPr>
          <a:xfrm>
            <a:off x="13712" y="9649172"/>
            <a:ext cx="353943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사회변동론</a:t>
            </a:r>
            <a:endParaRPr lang="ko-KR" altLang="en-US" sz="1100"/>
          </a:p>
        </p:txBody>
      </p:sp>
      <p:sp>
        <p:nvSpPr>
          <p:cNvPr id="153" name="TextBox 152"/>
          <p:cNvSpPr txBox="1"/>
          <p:nvPr/>
        </p:nvSpPr>
        <p:spPr>
          <a:xfrm>
            <a:off x="13712" y="11017324"/>
            <a:ext cx="353943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방법론</a:t>
            </a:r>
            <a:endParaRPr lang="ko-KR" altLang="en-US" sz="1100"/>
          </a:p>
        </p:txBody>
      </p:sp>
      <p:sp>
        <p:nvSpPr>
          <p:cNvPr id="154" name="직사각형 153"/>
          <p:cNvSpPr/>
          <p:nvPr/>
        </p:nvSpPr>
        <p:spPr>
          <a:xfrm>
            <a:off x="1375767" y="38165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미디어로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보는 사회문제</a:t>
            </a:r>
            <a:endParaRPr lang="en-US" altLang="ko-KR" sz="1100" smtClean="0"/>
          </a:p>
        </p:txBody>
      </p:sp>
      <p:sp>
        <p:nvSpPr>
          <p:cNvPr id="157" name="직사각형 156"/>
          <p:cNvSpPr/>
          <p:nvPr/>
        </p:nvSpPr>
        <p:spPr>
          <a:xfrm>
            <a:off x="3463999" y="25203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민족과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민족주의</a:t>
            </a:r>
            <a:endParaRPr lang="en-US" altLang="ko-KR" sz="1100" smtClean="0"/>
          </a:p>
        </p:txBody>
      </p:sp>
      <p:sp>
        <p:nvSpPr>
          <p:cNvPr id="158" name="직사각형 157"/>
          <p:cNvSpPr/>
          <p:nvPr/>
        </p:nvSpPr>
        <p:spPr>
          <a:xfrm>
            <a:off x="4544119" y="12962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이론</a:t>
            </a:r>
            <a:endParaRPr lang="en-US" altLang="ko-KR" sz="1100" smtClean="0"/>
          </a:p>
        </p:txBody>
      </p:sp>
      <p:sp>
        <p:nvSpPr>
          <p:cNvPr id="159" name="직사각형 158"/>
          <p:cNvSpPr/>
          <p:nvPr/>
        </p:nvSpPr>
        <p:spPr>
          <a:xfrm>
            <a:off x="7640463" y="12962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현대사회사상</a:t>
            </a:r>
            <a:endParaRPr lang="en-US" altLang="ko-KR" sz="1100" smtClean="0"/>
          </a:p>
        </p:txBody>
      </p:sp>
      <p:sp>
        <p:nvSpPr>
          <p:cNvPr id="160" name="직사각형 159"/>
          <p:cNvSpPr/>
          <p:nvPr/>
        </p:nvSpPr>
        <p:spPr>
          <a:xfrm>
            <a:off x="4544119" y="25203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인구와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</a:t>
            </a:r>
            <a:endParaRPr lang="en-US" altLang="ko-KR" sz="1100" smtClean="0"/>
          </a:p>
        </p:txBody>
      </p:sp>
      <p:sp>
        <p:nvSpPr>
          <p:cNvPr id="161" name="직사각형 160"/>
          <p:cNvSpPr/>
          <p:nvPr/>
        </p:nvSpPr>
        <p:spPr>
          <a:xfrm>
            <a:off x="6632351" y="25203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지역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62" name="직사각형 161"/>
          <p:cNvSpPr/>
          <p:nvPr/>
        </p:nvSpPr>
        <p:spPr>
          <a:xfrm>
            <a:off x="7640463" y="2376364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비교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63" name="직사각형 162"/>
          <p:cNvSpPr/>
          <p:nvPr/>
        </p:nvSpPr>
        <p:spPr>
          <a:xfrm>
            <a:off x="7640463" y="2880420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통일문제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연구</a:t>
            </a:r>
            <a:endParaRPr lang="en-US" altLang="ko-KR" sz="1100" smtClean="0"/>
          </a:p>
        </p:txBody>
      </p:sp>
      <p:sp>
        <p:nvSpPr>
          <p:cNvPr id="164" name="직사각형 163"/>
          <p:cNvSpPr/>
          <p:nvPr/>
        </p:nvSpPr>
        <p:spPr>
          <a:xfrm>
            <a:off x="5552231" y="3744516"/>
            <a:ext cx="792088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일탈행동</a:t>
            </a:r>
            <a:endParaRPr lang="en-US" altLang="ko-KR" sz="1100" smtClean="0"/>
          </a:p>
        </p:txBody>
      </p:sp>
      <p:sp>
        <p:nvSpPr>
          <p:cNvPr id="165" name="직사각형 164"/>
          <p:cNvSpPr/>
          <p:nvPr/>
        </p:nvSpPr>
        <p:spPr>
          <a:xfrm>
            <a:off x="5552231" y="410455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환경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66" name="직사각형 165"/>
          <p:cNvSpPr/>
          <p:nvPr/>
        </p:nvSpPr>
        <p:spPr>
          <a:xfrm>
            <a:off x="6632351" y="3744516"/>
            <a:ext cx="792088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사회정책</a:t>
            </a:r>
            <a:endParaRPr lang="en-US" altLang="ko-KR" sz="1100" smtClean="0"/>
          </a:p>
        </p:txBody>
      </p:sp>
      <p:sp>
        <p:nvSpPr>
          <p:cNvPr id="167" name="직사각형 166"/>
          <p:cNvSpPr/>
          <p:nvPr/>
        </p:nvSpPr>
        <p:spPr>
          <a:xfrm>
            <a:off x="6632351" y="410455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인권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69" name="직사각형 168"/>
          <p:cNvSpPr/>
          <p:nvPr/>
        </p:nvSpPr>
        <p:spPr>
          <a:xfrm>
            <a:off x="7640463" y="410455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소수자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70" name="직사각형 169"/>
          <p:cNvSpPr/>
          <p:nvPr/>
        </p:nvSpPr>
        <p:spPr>
          <a:xfrm>
            <a:off x="367655" y="51126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일상생활의</a:t>
            </a:r>
            <a:r>
              <a:rPr lang="en-US" altLang="ko-KR" sz="1100" smtClean="0"/>
              <a:t> </a:t>
            </a:r>
            <a:r>
              <a:rPr lang="ko-KR" altLang="en-US" sz="1100" smtClean="0"/>
              <a:t>사회학적 이해</a:t>
            </a:r>
            <a:endParaRPr lang="en-US" altLang="ko-KR" sz="1100" smtClean="0"/>
          </a:p>
        </p:txBody>
      </p:sp>
      <p:sp>
        <p:nvSpPr>
          <p:cNvPr id="171" name="직사각형 170"/>
          <p:cNvSpPr/>
          <p:nvPr/>
        </p:nvSpPr>
        <p:spPr>
          <a:xfrm>
            <a:off x="3463999" y="4968652"/>
            <a:ext cx="792088" cy="36004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175" name="직사각형 174"/>
          <p:cNvSpPr/>
          <p:nvPr/>
        </p:nvSpPr>
        <p:spPr>
          <a:xfrm>
            <a:off x="3463999" y="5472708"/>
            <a:ext cx="792088" cy="36004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78" name="직사각형 177"/>
          <p:cNvSpPr/>
          <p:nvPr/>
        </p:nvSpPr>
        <p:spPr>
          <a:xfrm>
            <a:off x="4544119" y="51126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가족과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공동체</a:t>
            </a:r>
            <a:endParaRPr lang="en-US" altLang="ko-KR" sz="1100" smtClean="0"/>
          </a:p>
        </p:txBody>
      </p:sp>
      <p:sp>
        <p:nvSpPr>
          <p:cNvPr id="180" name="직사각형 179"/>
          <p:cNvSpPr/>
          <p:nvPr/>
        </p:nvSpPr>
        <p:spPr>
          <a:xfrm>
            <a:off x="6632351" y="51126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섹슈얼리티 사회학</a:t>
            </a:r>
            <a:endParaRPr lang="en-US" altLang="ko-KR" sz="1100" smtClean="0"/>
          </a:p>
        </p:txBody>
      </p:sp>
      <p:sp>
        <p:nvSpPr>
          <p:cNvPr id="183" name="직사각형 182"/>
          <p:cNvSpPr/>
          <p:nvPr/>
        </p:nvSpPr>
        <p:spPr>
          <a:xfrm>
            <a:off x="3463999" y="626479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86" name="직사각형 185"/>
          <p:cNvSpPr/>
          <p:nvPr/>
        </p:nvSpPr>
        <p:spPr>
          <a:xfrm>
            <a:off x="4544119" y="626479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90" name="직사각형 189"/>
          <p:cNvSpPr/>
          <p:nvPr/>
        </p:nvSpPr>
        <p:spPr>
          <a:xfrm>
            <a:off x="4544119" y="6840860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산업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92" name="직사각형 191"/>
          <p:cNvSpPr/>
          <p:nvPr/>
        </p:nvSpPr>
        <p:spPr>
          <a:xfrm>
            <a:off x="4544119" y="7416924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직업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94" name="직사각형 193"/>
          <p:cNvSpPr/>
          <p:nvPr/>
        </p:nvSpPr>
        <p:spPr>
          <a:xfrm>
            <a:off x="5552231" y="626479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매스컴과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현대사회</a:t>
            </a:r>
            <a:endParaRPr lang="en-US" altLang="ko-KR" sz="1100" smtClean="0"/>
          </a:p>
        </p:txBody>
      </p:sp>
      <p:sp>
        <p:nvSpPr>
          <p:cNvPr id="196" name="직사각형 195"/>
          <p:cNvSpPr/>
          <p:nvPr/>
        </p:nvSpPr>
        <p:spPr>
          <a:xfrm>
            <a:off x="5552231" y="6840860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종교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99" name="직사각형 198"/>
          <p:cNvSpPr/>
          <p:nvPr/>
        </p:nvSpPr>
        <p:spPr>
          <a:xfrm>
            <a:off x="6632351" y="626479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200" name="직사각형 199"/>
          <p:cNvSpPr/>
          <p:nvPr/>
        </p:nvSpPr>
        <p:spPr>
          <a:xfrm>
            <a:off x="7640463" y="626479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의료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201" name="직사각형 200"/>
          <p:cNvSpPr/>
          <p:nvPr/>
        </p:nvSpPr>
        <p:spPr>
          <a:xfrm>
            <a:off x="2383879" y="82090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문학예술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203" name="직사각형 202"/>
          <p:cNvSpPr/>
          <p:nvPr/>
        </p:nvSpPr>
        <p:spPr>
          <a:xfrm>
            <a:off x="3463999" y="8209012"/>
            <a:ext cx="792088" cy="36004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지식과 </a:t>
            </a:r>
            <a:r>
              <a:rPr lang="en-US" altLang="ko-KR" sz="1100" smtClean="0"/>
              <a:t/>
            </a:r>
            <a:br>
              <a:rPr lang="en-US" altLang="ko-KR" sz="1100" smtClean="0"/>
            </a:br>
            <a:r>
              <a:rPr lang="ko-KR" altLang="en-US" sz="1100" smtClean="0"/>
              <a:t>사회</a:t>
            </a:r>
            <a:endParaRPr lang="en-US" altLang="ko-KR" sz="1100" smtClean="0"/>
          </a:p>
        </p:txBody>
      </p:sp>
      <p:sp>
        <p:nvSpPr>
          <p:cNvPr id="205" name="직사각형 204"/>
          <p:cNvSpPr/>
          <p:nvPr/>
        </p:nvSpPr>
        <p:spPr>
          <a:xfrm>
            <a:off x="3463999" y="8713068"/>
            <a:ext cx="792088" cy="36004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문화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210" name="직사각형 209"/>
          <p:cNvSpPr/>
          <p:nvPr/>
        </p:nvSpPr>
        <p:spPr>
          <a:xfrm>
            <a:off x="4544119" y="8209012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기억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217" name="직사각형 216"/>
          <p:cNvSpPr/>
          <p:nvPr/>
        </p:nvSpPr>
        <p:spPr>
          <a:xfrm>
            <a:off x="5552231" y="8209012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영상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222" name="직사각형 221"/>
          <p:cNvSpPr/>
          <p:nvPr/>
        </p:nvSpPr>
        <p:spPr>
          <a:xfrm>
            <a:off x="6632351" y="8209012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225" name="직사각형 224"/>
          <p:cNvSpPr/>
          <p:nvPr/>
        </p:nvSpPr>
        <p:spPr>
          <a:xfrm>
            <a:off x="7640463" y="8209012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정보화와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미래사회</a:t>
            </a:r>
            <a:endParaRPr lang="en-US" altLang="ko-KR" sz="1100" smtClean="0"/>
          </a:p>
        </p:txBody>
      </p:sp>
      <p:sp>
        <p:nvSpPr>
          <p:cNvPr id="229" name="직사각형 228"/>
          <p:cNvSpPr/>
          <p:nvPr/>
        </p:nvSpPr>
        <p:spPr>
          <a:xfrm>
            <a:off x="2383879" y="97931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사회사</a:t>
            </a:r>
            <a:endParaRPr lang="en-US" altLang="ko-KR" sz="1100" smtClean="0"/>
          </a:p>
        </p:txBody>
      </p:sp>
      <p:sp>
        <p:nvSpPr>
          <p:cNvPr id="231" name="직사각형 230"/>
          <p:cNvSpPr/>
          <p:nvPr/>
        </p:nvSpPr>
        <p:spPr>
          <a:xfrm>
            <a:off x="3463999" y="97931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변동론</a:t>
            </a:r>
            <a:endParaRPr lang="en-US" altLang="ko-KR" sz="1100" smtClean="0"/>
          </a:p>
        </p:txBody>
      </p:sp>
      <p:sp>
        <p:nvSpPr>
          <p:cNvPr id="233" name="직사각형 232"/>
          <p:cNvSpPr/>
          <p:nvPr/>
        </p:nvSpPr>
        <p:spPr>
          <a:xfrm>
            <a:off x="4544119" y="97931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세계화와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사회발전</a:t>
            </a:r>
            <a:endParaRPr lang="en-US" altLang="ko-KR" sz="1100" smtClean="0"/>
          </a:p>
        </p:txBody>
      </p:sp>
      <p:sp>
        <p:nvSpPr>
          <p:cNvPr id="235" name="직사각형 234"/>
          <p:cNvSpPr/>
          <p:nvPr/>
        </p:nvSpPr>
        <p:spPr>
          <a:xfrm>
            <a:off x="5552231" y="97931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역사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241" name="직사각형 240"/>
          <p:cNvSpPr/>
          <p:nvPr/>
        </p:nvSpPr>
        <p:spPr>
          <a:xfrm>
            <a:off x="6632351" y="97931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사회운동</a:t>
            </a:r>
            <a:endParaRPr lang="en-US" altLang="ko-KR" sz="1100" smtClean="0"/>
          </a:p>
        </p:txBody>
      </p:sp>
      <p:sp>
        <p:nvSpPr>
          <p:cNvPr id="242" name="직사각형 241"/>
          <p:cNvSpPr/>
          <p:nvPr/>
        </p:nvSpPr>
        <p:spPr>
          <a:xfrm>
            <a:off x="2311871" y="11017324"/>
            <a:ext cx="792088" cy="36004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243" name="직사각형 242"/>
          <p:cNvSpPr/>
          <p:nvPr/>
        </p:nvSpPr>
        <p:spPr>
          <a:xfrm>
            <a:off x="2311871" y="11521380"/>
            <a:ext cx="792088" cy="36004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사회조사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방법</a:t>
            </a:r>
            <a:endParaRPr lang="en-US" altLang="ko-KR" sz="1100" smtClean="0"/>
          </a:p>
        </p:txBody>
      </p:sp>
      <p:sp>
        <p:nvSpPr>
          <p:cNvPr id="244" name="직사각형 243"/>
          <p:cNvSpPr/>
          <p:nvPr/>
        </p:nvSpPr>
        <p:spPr>
          <a:xfrm>
            <a:off x="3463999" y="111613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사회통계</a:t>
            </a:r>
            <a:endParaRPr lang="en-US" altLang="ko-KR" sz="1100" smtClean="0"/>
          </a:p>
        </p:txBody>
      </p:sp>
      <p:sp>
        <p:nvSpPr>
          <p:cNvPr id="245" name="직사각형 244"/>
          <p:cNvSpPr/>
          <p:nvPr/>
        </p:nvSpPr>
        <p:spPr>
          <a:xfrm>
            <a:off x="5552231" y="111613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방법론</a:t>
            </a:r>
            <a:endParaRPr lang="en-US" altLang="ko-KR" sz="1100" smtClean="0"/>
          </a:p>
        </p:txBody>
      </p:sp>
      <p:cxnSp>
        <p:nvCxnSpPr>
          <p:cNvPr id="249" name="직선 화살표 연결선 248"/>
          <p:cNvCxnSpPr>
            <a:stCxn id="272" idx="3"/>
            <a:endCxn id="144" idx="1"/>
          </p:cNvCxnSpPr>
          <p:nvPr/>
        </p:nvCxnSpPr>
        <p:spPr>
          <a:xfrm>
            <a:off x="1159743" y="158427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직선 화살표 연결선 252"/>
          <p:cNvCxnSpPr>
            <a:stCxn id="144" idx="3"/>
            <a:endCxn id="158" idx="1"/>
          </p:cNvCxnSpPr>
          <p:nvPr/>
        </p:nvCxnSpPr>
        <p:spPr>
          <a:xfrm>
            <a:off x="2167855" y="1584276"/>
            <a:ext cx="2376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직선 화살표 연결선 255"/>
          <p:cNvCxnSpPr>
            <a:stCxn id="158" idx="3"/>
            <a:endCxn id="159" idx="1"/>
          </p:cNvCxnSpPr>
          <p:nvPr/>
        </p:nvCxnSpPr>
        <p:spPr>
          <a:xfrm>
            <a:off x="5336207" y="1584276"/>
            <a:ext cx="2304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hape 258"/>
          <p:cNvCxnSpPr>
            <a:stCxn id="170" idx="2"/>
            <a:endCxn id="201" idx="1"/>
          </p:cNvCxnSpPr>
          <p:nvPr/>
        </p:nvCxnSpPr>
        <p:spPr>
          <a:xfrm rot="16200000" flipH="1">
            <a:off x="169633" y="6282798"/>
            <a:ext cx="2808312" cy="162018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hape 261"/>
          <p:cNvCxnSpPr>
            <a:stCxn id="170" idx="3"/>
            <a:endCxn id="154" idx="2"/>
          </p:cNvCxnSpPr>
          <p:nvPr/>
        </p:nvCxnSpPr>
        <p:spPr>
          <a:xfrm flipV="1">
            <a:off x="1159743" y="4392588"/>
            <a:ext cx="612068" cy="100811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직선 화살표 연결선 266"/>
          <p:cNvCxnSpPr/>
          <p:nvPr/>
        </p:nvCxnSpPr>
        <p:spPr>
          <a:xfrm>
            <a:off x="1735807" y="5112668"/>
            <a:ext cx="172819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직선 연결선 273"/>
          <p:cNvCxnSpPr>
            <a:stCxn id="175" idx="0"/>
            <a:endCxn id="171" idx="2"/>
          </p:cNvCxnSpPr>
          <p:nvPr/>
        </p:nvCxnSpPr>
        <p:spPr>
          <a:xfrm rot="5400000" flipH="1" flipV="1">
            <a:off x="3788035" y="5400700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직선 화살표 연결선 277"/>
          <p:cNvCxnSpPr/>
          <p:nvPr/>
        </p:nvCxnSpPr>
        <p:spPr>
          <a:xfrm>
            <a:off x="3824039" y="5400700"/>
            <a:ext cx="7200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직선 화살표 연결선 281"/>
          <p:cNvCxnSpPr>
            <a:stCxn id="178" idx="3"/>
            <a:endCxn id="180" idx="1"/>
          </p:cNvCxnSpPr>
          <p:nvPr/>
        </p:nvCxnSpPr>
        <p:spPr>
          <a:xfrm>
            <a:off x="5336207" y="5400700"/>
            <a:ext cx="129614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직사각형 283"/>
          <p:cNvSpPr/>
          <p:nvPr/>
        </p:nvSpPr>
        <p:spPr>
          <a:xfrm>
            <a:off x="2455887" y="25203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불평등</a:t>
            </a:r>
            <a:endParaRPr lang="en-US" altLang="ko-KR" sz="1100" smtClean="0"/>
          </a:p>
        </p:txBody>
      </p:sp>
      <p:cxnSp>
        <p:nvCxnSpPr>
          <p:cNvPr id="288" name="직선 화살표 연결선 287"/>
          <p:cNvCxnSpPr>
            <a:stCxn id="154" idx="3"/>
          </p:cNvCxnSpPr>
          <p:nvPr/>
        </p:nvCxnSpPr>
        <p:spPr>
          <a:xfrm>
            <a:off x="2167855" y="4104556"/>
            <a:ext cx="33843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직선 화살표 연결선 294"/>
          <p:cNvCxnSpPr/>
          <p:nvPr/>
        </p:nvCxnSpPr>
        <p:spPr>
          <a:xfrm rot="5400000" flipH="1" flipV="1">
            <a:off x="2312665" y="3599706"/>
            <a:ext cx="10081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직선 화살표 연결선 298"/>
          <p:cNvCxnSpPr>
            <a:stCxn id="284" idx="3"/>
            <a:endCxn id="157" idx="1"/>
          </p:cNvCxnSpPr>
          <p:nvPr/>
        </p:nvCxnSpPr>
        <p:spPr>
          <a:xfrm>
            <a:off x="3247975" y="280841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직선 화살표 연결선 302"/>
          <p:cNvCxnSpPr>
            <a:stCxn id="157" idx="3"/>
            <a:endCxn id="160" idx="1"/>
          </p:cNvCxnSpPr>
          <p:nvPr/>
        </p:nvCxnSpPr>
        <p:spPr>
          <a:xfrm>
            <a:off x="4256087" y="2808412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직선 화살표 연결선 306"/>
          <p:cNvCxnSpPr>
            <a:stCxn id="160" idx="3"/>
            <a:endCxn id="161" idx="1"/>
          </p:cNvCxnSpPr>
          <p:nvPr/>
        </p:nvCxnSpPr>
        <p:spPr>
          <a:xfrm>
            <a:off x="5336207" y="2808412"/>
            <a:ext cx="129614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hape 310"/>
          <p:cNvCxnSpPr>
            <a:endCxn id="165" idx="1"/>
          </p:cNvCxnSpPr>
          <p:nvPr/>
        </p:nvCxnSpPr>
        <p:spPr>
          <a:xfrm rot="16200000" flipH="1">
            <a:off x="4724139" y="3492488"/>
            <a:ext cx="1512168" cy="14401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꺾인 연결선 316"/>
          <p:cNvCxnSpPr/>
          <p:nvPr/>
        </p:nvCxnSpPr>
        <p:spPr>
          <a:xfrm flipV="1">
            <a:off x="6344319" y="2880420"/>
            <a:ext cx="288032" cy="151216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직선 화살표 연결선 322"/>
          <p:cNvCxnSpPr/>
          <p:nvPr/>
        </p:nvCxnSpPr>
        <p:spPr>
          <a:xfrm>
            <a:off x="6344319" y="4032548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직선 화살표 연결선 326"/>
          <p:cNvCxnSpPr>
            <a:stCxn id="167" idx="3"/>
            <a:endCxn id="169" idx="1"/>
          </p:cNvCxnSpPr>
          <p:nvPr/>
        </p:nvCxnSpPr>
        <p:spPr>
          <a:xfrm>
            <a:off x="7424439" y="432058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직선 화살표 연결선 329"/>
          <p:cNvCxnSpPr>
            <a:stCxn id="161" idx="3"/>
          </p:cNvCxnSpPr>
          <p:nvPr/>
        </p:nvCxnSpPr>
        <p:spPr>
          <a:xfrm>
            <a:off x="7424439" y="280841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직선 화살표 연결선 101"/>
          <p:cNvCxnSpPr>
            <a:stCxn id="186" idx="3"/>
            <a:endCxn id="194" idx="1"/>
          </p:cNvCxnSpPr>
          <p:nvPr/>
        </p:nvCxnSpPr>
        <p:spPr>
          <a:xfrm>
            <a:off x="5336207" y="648082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/>
          <p:cNvCxnSpPr>
            <a:stCxn id="194" idx="2"/>
            <a:endCxn id="196" idx="0"/>
          </p:cNvCxnSpPr>
          <p:nvPr/>
        </p:nvCxnSpPr>
        <p:spPr>
          <a:xfrm rot="5400000">
            <a:off x="5876267" y="6768852"/>
            <a:ext cx="144016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화살표 연결선 105"/>
          <p:cNvCxnSpPr>
            <a:stCxn id="194" idx="3"/>
            <a:endCxn id="199" idx="1"/>
          </p:cNvCxnSpPr>
          <p:nvPr/>
        </p:nvCxnSpPr>
        <p:spPr>
          <a:xfrm>
            <a:off x="6344319" y="6480820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화살표 연결선 107"/>
          <p:cNvCxnSpPr>
            <a:stCxn id="199" idx="3"/>
            <a:endCxn id="200" idx="1"/>
          </p:cNvCxnSpPr>
          <p:nvPr/>
        </p:nvCxnSpPr>
        <p:spPr>
          <a:xfrm>
            <a:off x="7424439" y="648082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직선 화살표 연결선 109"/>
          <p:cNvCxnSpPr/>
          <p:nvPr/>
        </p:nvCxnSpPr>
        <p:spPr>
          <a:xfrm>
            <a:off x="3175967" y="8641060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화살표 연결선 113"/>
          <p:cNvCxnSpPr/>
          <p:nvPr/>
        </p:nvCxnSpPr>
        <p:spPr>
          <a:xfrm>
            <a:off x="4256087" y="8641060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화살표 연결선 115"/>
          <p:cNvCxnSpPr>
            <a:stCxn id="210" idx="3"/>
            <a:endCxn id="217" idx="1"/>
          </p:cNvCxnSpPr>
          <p:nvPr/>
        </p:nvCxnSpPr>
        <p:spPr>
          <a:xfrm>
            <a:off x="5336207" y="842503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화살표 연결선 117"/>
          <p:cNvCxnSpPr>
            <a:stCxn id="217" idx="3"/>
            <a:endCxn id="222" idx="1"/>
          </p:cNvCxnSpPr>
          <p:nvPr/>
        </p:nvCxnSpPr>
        <p:spPr>
          <a:xfrm>
            <a:off x="6344319" y="8425036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화살표 연결선 119"/>
          <p:cNvCxnSpPr>
            <a:stCxn id="222" idx="3"/>
            <a:endCxn id="225" idx="1"/>
          </p:cNvCxnSpPr>
          <p:nvPr/>
        </p:nvCxnSpPr>
        <p:spPr>
          <a:xfrm>
            <a:off x="7424439" y="842503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꺾인 연결선 121"/>
          <p:cNvCxnSpPr>
            <a:endCxn id="222" idx="0"/>
          </p:cNvCxnSpPr>
          <p:nvPr/>
        </p:nvCxnSpPr>
        <p:spPr>
          <a:xfrm rot="16200000" flipH="1">
            <a:off x="5930273" y="7110890"/>
            <a:ext cx="1656184" cy="54006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꺾인 연결선 129"/>
          <p:cNvCxnSpPr/>
          <p:nvPr/>
        </p:nvCxnSpPr>
        <p:spPr>
          <a:xfrm rot="10800000">
            <a:off x="6344319" y="6552828"/>
            <a:ext cx="144016" cy="1588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직선 화살표 연결선 192"/>
          <p:cNvCxnSpPr/>
          <p:nvPr/>
        </p:nvCxnSpPr>
        <p:spPr>
          <a:xfrm>
            <a:off x="5408215" y="6624836"/>
            <a:ext cx="144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hape 196"/>
          <p:cNvCxnSpPr>
            <a:endCxn id="210" idx="3"/>
          </p:cNvCxnSpPr>
          <p:nvPr/>
        </p:nvCxnSpPr>
        <p:spPr>
          <a:xfrm rot="5400000">
            <a:off x="4472111" y="7488932"/>
            <a:ext cx="1800200" cy="72008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hape 205"/>
          <p:cNvCxnSpPr>
            <a:stCxn id="241" idx="3"/>
            <a:endCxn id="225" idx="2"/>
          </p:cNvCxnSpPr>
          <p:nvPr/>
        </p:nvCxnSpPr>
        <p:spPr>
          <a:xfrm flipV="1">
            <a:off x="7424439" y="8641060"/>
            <a:ext cx="612068" cy="144016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직선 화살표 연결선 207"/>
          <p:cNvCxnSpPr>
            <a:stCxn id="229" idx="3"/>
            <a:endCxn id="231" idx="1"/>
          </p:cNvCxnSpPr>
          <p:nvPr/>
        </p:nvCxnSpPr>
        <p:spPr>
          <a:xfrm>
            <a:off x="3175967" y="10081220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직선 화살표 연결선 210"/>
          <p:cNvCxnSpPr>
            <a:stCxn id="231" idx="3"/>
            <a:endCxn id="233" idx="1"/>
          </p:cNvCxnSpPr>
          <p:nvPr/>
        </p:nvCxnSpPr>
        <p:spPr>
          <a:xfrm>
            <a:off x="4256087" y="10081220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직선 화살표 연결선 212"/>
          <p:cNvCxnSpPr>
            <a:stCxn id="233" idx="3"/>
            <a:endCxn id="235" idx="1"/>
          </p:cNvCxnSpPr>
          <p:nvPr/>
        </p:nvCxnSpPr>
        <p:spPr>
          <a:xfrm>
            <a:off x="5336207" y="1008122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직선 화살표 연결선 214"/>
          <p:cNvCxnSpPr>
            <a:stCxn id="235" idx="3"/>
            <a:endCxn id="241" idx="1"/>
          </p:cNvCxnSpPr>
          <p:nvPr/>
        </p:nvCxnSpPr>
        <p:spPr>
          <a:xfrm>
            <a:off x="6344319" y="10081220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직선 화살표 연결선 217"/>
          <p:cNvCxnSpPr>
            <a:endCxn id="244" idx="1"/>
          </p:cNvCxnSpPr>
          <p:nvPr/>
        </p:nvCxnSpPr>
        <p:spPr>
          <a:xfrm>
            <a:off x="3103959" y="1144937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직선 화살표 연결선 219"/>
          <p:cNvCxnSpPr>
            <a:stCxn id="244" idx="3"/>
            <a:endCxn id="245" idx="1"/>
          </p:cNvCxnSpPr>
          <p:nvPr/>
        </p:nvCxnSpPr>
        <p:spPr>
          <a:xfrm>
            <a:off x="4256087" y="11449372"/>
            <a:ext cx="129614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124</Words>
  <Application>Microsoft Office PowerPoint</Application>
  <PresentationFormat>사용자 지정</PresentationFormat>
  <Paragraphs>102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39</cp:revision>
  <dcterms:created xsi:type="dcterms:W3CDTF">2011-03-08T06:22:35Z</dcterms:created>
  <dcterms:modified xsi:type="dcterms:W3CDTF">2011-06-22T06:20:24Z</dcterms:modified>
</cp:coreProperties>
</file>