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6"/>
  </p:notesMasterIdLst>
  <p:handoutMasterIdLst>
    <p:handoutMasterId r:id="rId37"/>
  </p:handoutMasterIdLst>
  <p:sldIdLst>
    <p:sldId id="256" r:id="rId2"/>
    <p:sldId id="338" r:id="rId3"/>
    <p:sldId id="341" r:id="rId4"/>
    <p:sldId id="339" r:id="rId5"/>
    <p:sldId id="345" r:id="rId6"/>
    <p:sldId id="346" r:id="rId7"/>
    <p:sldId id="343" r:id="rId8"/>
    <p:sldId id="259" r:id="rId9"/>
    <p:sldId id="305" r:id="rId10"/>
    <p:sldId id="306" r:id="rId11"/>
    <p:sldId id="312" r:id="rId12"/>
    <p:sldId id="317" r:id="rId13"/>
    <p:sldId id="323" r:id="rId14"/>
    <p:sldId id="324" r:id="rId15"/>
    <p:sldId id="325" r:id="rId16"/>
    <p:sldId id="328" r:id="rId17"/>
    <p:sldId id="327" r:id="rId18"/>
    <p:sldId id="313" r:id="rId19"/>
    <p:sldId id="314" r:id="rId20"/>
    <p:sldId id="319" r:id="rId21"/>
    <p:sldId id="315" r:id="rId22"/>
    <p:sldId id="318" r:id="rId23"/>
    <p:sldId id="320" r:id="rId24"/>
    <p:sldId id="262" r:id="rId25"/>
    <p:sldId id="340" r:id="rId26"/>
    <p:sldId id="329" r:id="rId27"/>
    <p:sldId id="331" r:id="rId28"/>
    <p:sldId id="332" r:id="rId29"/>
    <p:sldId id="334" r:id="rId30"/>
    <p:sldId id="335" r:id="rId31"/>
    <p:sldId id="337" r:id="rId32"/>
    <p:sldId id="299" r:id="rId33"/>
    <p:sldId id="304" r:id="rId34"/>
    <p:sldId id="271" r:id="rId35"/>
  </p:sldIdLst>
  <p:sldSz cx="9144000" cy="6858000" type="screen4x3"/>
  <p:notesSz cx="6669088" cy="9928225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D27102A9-8310-4765-A935-A1911B00CA55}" styleName="밝은 스타일 1 - 강조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B9631B5-78F2-41C9-869B-9F39066F8104}" styleName="보통 스타일 3 - 강조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1" autoAdjust="0"/>
    <p:restoredTop sz="94660"/>
  </p:normalViewPr>
  <p:slideViewPr>
    <p:cSldViewPr>
      <p:cViewPr varScale="1">
        <p:scale>
          <a:sx n="107" d="100"/>
          <a:sy n="107" d="100"/>
        </p:scale>
        <p:origin x="-8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8AAC51-ADA2-4E57-9878-D0A71CB908FF}" type="datetimeFigureOut">
              <a:rPr lang="ko-KR" altLang="en-US" smtClean="0"/>
              <a:pPr/>
              <a:t>2015-03-06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778250" y="942975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B780E7-D016-4237-935A-DED77187BDC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346309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E636B9-DC26-4B0A-9001-63457546BDA7}" type="datetimeFigureOut">
              <a:rPr lang="ko-KR" altLang="en-US" smtClean="0"/>
              <a:pPr/>
              <a:t>2015-03-06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66750" y="4716463"/>
            <a:ext cx="5335588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778250" y="942975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BC6E8F-5438-400D-A956-599DFC733E5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68856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BC6E8F-5438-400D-A956-599DFC733E5C}" type="slidenum">
              <a:rPr lang="ko-KR" altLang="en-US" smtClean="0"/>
              <a:pPr/>
              <a:t>1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BC6E8F-5438-400D-A956-599DFC733E5C}" type="slidenum">
              <a:rPr lang="ko-KR" altLang="en-US" smtClean="0"/>
              <a:pPr/>
              <a:t>22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BC6E8F-5438-400D-A956-599DFC733E5C}" type="slidenum">
              <a:rPr lang="ko-KR" altLang="en-US" smtClean="0"/>
              <a:pPr/>
              <a:t>23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BC6E8F-5438-400D-A956-599DFC733E5C}" type="slidenum">
              <a:rPr lang="ko-KR" altLang="en-US" smtClean="0"/>
              <a:pPr/>
              <a:t>24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BC6E8F-5438-400D-A956-599DFC733E5C}" type="slidenum">
              <a:rPr lang="ko-KR" altLang="en-US" smtClean="0"/>
              <a:pPr/>
              <a:t>32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BC6E8F-5438-400D-A956-599DFC733E5C}" type="slidenum">
              <a:rPr lang="ko-KR" altLang="en-US" smtClean="0"/>
              <a:pPr/>
              <a:t>33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BC6E8F-5438-400D-A956-599DFC733E5C}" type="slidenum">
              <a:rPr lang="ko-KR" altLang="en-US" smtClean="0"/>
              <a:pPr/>
              <a:t>34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BC6E8F-5438-400D-A956-599DFC733E5C}" type="slidenum">
              <a:rPr lang="ko-KR" altLang="en-US" smtClean="0"/>
              <a:pPr/>
              <a:t>8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BC6E8F-5438-400D-A956-599DFC733E5C}" type="slidenum">
              <a:rPr lang="ko-KR" altLang="en-US" smtClean="0"/>
              <a:pPr/>
              <a:t>9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BC6E8F-5438-400D-A956-599DFC733E5C}" type="slidenum">
              <a:rPr lang="ko-KR" altLang="en-US" smtClean="0"/>
              <a:pPr/>
              <a:t>10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BC6E8F-5438-400D-A956-599DFC733E5C}" type="slidenum">
              <a:rPr lang="ko-KR" altLang="en-US" smtClean="0"/>
              <a:pPr/>
              <a:t>11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BC6E8F-5438-400D-A956-599DFC733E5C}" type="slidenum">
              <a:rPr lang="ko-KR" altLang="en-US" smtClean="0"/>
              <a:pPr/>
              <a:t>18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BC6E8F-5438-400D-A956-599DFC733E5C}" type="slidenum">
              <a:rPr lang="ko-KR" altLang="en-US" smtClean="0"/>
              <a:pPr/>
              <a:t>19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BC6E8F-5438-400D-A956-599DFC733E5C}" type="slidenum">
              <a:rPr lang="ko-KR" altLang="en-US" smtClean="0"/>
              <a:pPr/>
              <a:t>20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BC6E8F-5438-400D-A956-599DFC733E5C}" type="slidenum">
              <a:rPr lang="ko-KR" altLang="en-US" smtClean="0"/>
              <a:pPr/>
              <a:t>21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7A111-1F8B-44CE-9DD9-2ECFB003CE2A}" type="datetimeFigureOut">
              <a:rPr lang="ko-KR" altLang="en-US" smtClean="0"/>
              <a:pPr/>
              <a:t>2015-03-06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549AB-10A3-420A-B0C6-2115F935110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36416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7A111-1F8B-44CE-9DD9-2ECFB003CE2A}" type="datetimeFigureOut">
              <a:rPr lang="ko-KR" altLang="en-US" smtClean="0"/>
              <a:pPr/>
              <a:t>2015-03-06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549AB-10A3-420A-B0C6-2115F935110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474734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7A111-1F8B-44CE-9DD9-2ECFB003CE2A}" type="datetimeFigureOut">
              <a:rPr lang="ko-KR" altLang="en-US" smtClean="0"/>
              <a:pPr/>
              <a:t>2015-03-06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549AB-10A3-420A-B0C6-2115F935110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98540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7A111-1F8B-44CE-9DD9-2ECFB003CE2A}" type="datetimeFigureOut">
              <a:rPr lang="ko-KR" altLang="en-US" smtClean="0"/>
              <a:pPr/>
              <a:t>2015-03-06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549AB-10A3-420A-B0C6-2115F935110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223339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7A111-1F8B-44CE-9DD9-2ECFB003CE2A}" type="datetimeFigureOut">
              <a:rPr lang="ko-KR" altLang="en-US" smtClean="0"/>
              <a:pPr/>
              <a:t>2015-03-06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549AB-10A3-420A-B0C6-2115F935110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566400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7A111-1F8B-44CE-9DD9-2ECFB003CE2A}" type="datetimeFigureOut">
              <a:rPr lang="ko-KR" altLang="en-US" smtClean="0"/>
              <a:pPr/>
              <a:t>2015-03-06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549AB-10A3-420A-B0C6-2115F935110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333783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7A111-1F8B-44CE-9DD9-2ECFB003CE2A}" type="datetimeFigureOut">
              <a:rPr lang="ko-KR" altLang="en-US" smtClean="0"/>
              <a:pPr/>
              <a:t>2015-03-06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549AB-10A3-420A-B0C6-2115F935110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788779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7A111-1F8B-44CE-9DD9-2ECFB003CE2A}" type="datetimeFigureOut">
              <a:rPr lang="ko-KR" altLang="en-US" smtClean="0"/>
              <a:pPr/>
              <a:t>2015-03-06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549AB-10A3-420A-B0C6-2115F935110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699525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7A111-1F8B-44CE-9DD9-2ECFB003CE2A}" type="datetimeFigureOut">
              <a:rPr lang="ko-KR" altLang="en-US" smtClean="0"/>
              <a:pPr/>
              <a:t>2015-03-06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549AB-10A3-420A-B0C6-2115F935110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554515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7A111-1F8B-44CE-9DD9-2ECFB003CE2A}" type="datetimeFigureOut">
              <a:rPr lang="ko-KR" altLang="en-US" smtClean="0"/>
              <a:pPr/>
              <a:t>2015-03-06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549AB-10A3-420A-B0C6-2115F935110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337631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7A111-1F8B-44CE-9DD9-2ECFB003CE2A}" type="datetimeFigureOut">
              <a:rPr lang="ko-KR" altLang="en-US" smtClean="0"/>
              <a:pPr/>
              <a:t>2015-03-06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549AB-10A3-420A-B0C6-2115F935110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150770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E7A111-1F8B-44CE-9DD9-2ECFB003CE2A}" type="datetimeFigureOut">
              <a:rPr lang="ko-KR" altLang="en-US" smtClean="0"/>
              <a:pPr/>
              <a:t>2015-03-06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D549AB-10A3-420A-B0C6-2115F935110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79119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bpia.co.kr/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newnonmun.com/webdb" TargetMode="External"/><Relationship Id="rId5" Type="http://schemas.openxmlformats.org/officeDocument/2006/relationships/hyperlink" Target="http://search.koreanstudies.net/" TargetMode="External"/><Relationship Id="rId4" Type="http://schemas.openxmlformats.org/officeDocument/2006/relationships/hyperlink" Target="http://www.earticle.net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7.png"/><Relationship Id="rId4" Type="http://schemas.microsoft.com/office/2007/relationships/hdphoto" Target="../media/hdphoto3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2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0" y="1628800"/>
            <a:ext cx="9143999" cy="1857958"/>
          </a:xfrm>
          <a:solidFill>
            <a:schemeClr val="tx2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ko-KR" altLang="en-US" sz="4000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학술정보 이용 안내</a:t>
            </a:r>
            <a:r>
              <a:rPr lang="en-US" altLang="ko-KR" sz="4000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/>
            </a:r>
            <a:br>
              <a:rPr lang="en-US" altLang="ko-KR" sz="4000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</a:br>
            <a:r>
              <a:rPr lang="en-US" altLang="ko-KR" sz="1800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/>
            </a:r>
            <a:br>
              <a:rPr lang="en-US" altLang="ko-KR" sz="1800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</a:br>
            <a:r>
              <a:rPr lang="ko-KR" altLang="en-US" sz="2000" b="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한컴 윤고딕 250" pitchFamily="18" charset="-127"/>
                <a:ea typeface="한컴 윤고딕 250" pitchFamily="18" charset="-127"/>
              </a:rPr>
              <a:t>학술지 </a:t>
            </a:r>
            <a:r>
              <a:rPr lang="en-US" altLang="ko-KR" sz="2000" b="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한컴 윤고딕 250" pitchFamily="18" charset="-127"/>
                <a:ea typeface="한컴 윤고딕 250" pitchFamily="18" charset="-127"/>
              </a:rPr>
              <a:t>· </a:t>
            </a:r>
            <a:r>
              <a:rPr lang="ko-KR" altLang="en-US" sz="2000" b="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한컴 윤고딕 250" pitchFamily="18" charset="-127"/>
                <a:ea typeface="한컴 윤고딕 250" pitchFamily="18" charset="-127"/>
              </a:rPr>
              <a:t>학위논문 </a:t>
            </a:r>
            <a:r>
              <a:rPr lang="en-US" altLang="ko-KR" sz="2000" b="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한컴 윤고딕 250" pitchFamily="18" charset="-127"/>
                <a:ea typeface="한컴 윤고딕 250" pitchFamily="18" charset="-127"/>
              </a:rPr>
              <a:t>·</a:t>
            </a:r>
            <a:r>
              <a:rPr lang="en-US" altLang="ko-KR" sz="2000" b="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한컴 윤고딕 250" pitchFamily="18" charset="-127"/>
                <a:ea typeface="한컴 윤고딕 250" pitchFamily="18" charset="-127"/>
              </a:rPr>
              <a:t> </a:t>
            </a:r>
            <a:r>
              <a:rPr lang="ko-KR" altLang="en-US" sz="2000" b="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한컴 윤고딕 250" pitchFamily="18" charset="-127"/>
                <a:ea typeface="한컴 윤고딕 250" pitchFamily="18" charset="-127"/>
              </a:rPr>
              <a:t>유용한 사이트</a:t>
            </a:r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1979712" y="4509120"/>
            <a:ext cx="4929187" cy="1071562"/>
          </a:xfrm>
          <a:prstGeom prst="rect">
            <a:avLst/>
          </a:prstGeom>
        </p:spPr>
        <p:txBody>
          <a:bodyPr vert="horz" lIns="45720" rIns="45720" bIns="45720" anchor="b">
            <a:normAutofit fontScale="70000" lnSpcReduction="20000"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900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Y헤드라인M" pitchFamily="18" charset="-127"/>
                <a:ea typeface="HY헤드라인M" pitchFamily="18" charset="-127"/>
                <a:cs typeface="+mj-cs"/>
              </a:rPr>
              <a:t>2015 </a:t>
            </a: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4000" i="0" u="none" strike="noStrike" kern="120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Y헤드라인M" pitchFamily="18" charset="-127"/>
              <a:ea typeface="HY헤드라인M" pitchFamily="18" charset="-127"/>
              <a:cs typeface="+mj-cs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000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Y헤드라인M" pitchFamily="18" charset="-127"/>
                <a:ea typeface="HY헤드라인M" pitchFamily="18" charset="-127"/>
                <a:cs typeface="+mj-cs"/>
              </a:rPr>
              <a:t>중  앙  도  서  관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0728"/>
            <a:ext cx="7884368" cy="579322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직사각형 1"/>
          <p:cNvSpPr/>
          <p:nvPr/>
        </p:nvSpPr>
        <p:spPr>
          <a:xfrm>
            <a:off x="552198" y="375307"/>
            <a:ext cx="24016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◧ </a:t>
            </a:r>
            <a:r>
              <a:rPr lang="ko-KR" altLang="en-US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학술지 </a:t>
            </a:r>
            <a:r>
              <a:rPr lang="en-US" altLang="ko-KR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:</a:t>
            </a:r>
            <a:r>
              <a:rPr lang="ko-KR" altLang="en-US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전체검색</a:t>
            </a:r>
            <a:r>
              <a:rPr lang="en-US" altLang="ko-KR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3</a:t>
            </a:r>
          </a:p>
        </p:txBody>
      </p:sp>
      <p:sp>
        <p:nvSpPr>
          <p:cNvPr id="15" name="직사각형 14"/>
          <p:cNvSpPr/>
          <p:nvPr/>
        </p:nvSpPr>
        <p:spPr>
          <a:xfrm>
            <a:off x="2339752" y="6485925"/>
            <a:ext cx="288032" cy="2880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1252" y="476672"/>
            <a:ext cx="4657725" cy="5591175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직사각형 12"/>
          <p:cNvSpPr/>
          <p:nvPr/>
        </p:nvSpPr>
        <p:spPr>
          <a:xfrm>
            <a:off x="4283968" y="5445224"/>
            <a:ext cx="4176464" cy="51690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아래쪽 화살표 7"/>
          <p:cNvSpPr/>
          <p:nvPr/>
        </p:nvSpPr>
        <p:spPr>
          <a:xfrm rot="13417450">
            <a:off x="3079797" y="4900648"/>
            <a:ext cx="619884" cy="1606065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48062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3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0728"/>
            <a:ext cx="7884368" cy="579322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직사각형 1"/>
          <p:cNvSpPr/>
          <p:nvPr/>
        </p:nvSpPr>
        <p:spPr>
          <a:xfrm>
            <a:off x="552198" y="375307"/>
            <a:ext cx="24016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◧ </a:t>
            </a:r>
            <a:r>
              <a:rPr lang="ko-KR" altLang="en-US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학술지 </a:t>
            </a:r>
            <a:r>
              <a:rPr lang="en-US" altLang="ko-KR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:</a:t>
            </a:r>
            <a:r>
              <a:rPr lang="ko-KR" altLang="en-US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전체검색</a:t>
            </a:r>
            <a:r>
              <a:rPr lang="en-US" altLang="ko-KR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4</a:t>
            </a:r>
            <a:endParaRPr lang="ko-KR" altLang="en-US" b="1" dirty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2339752" y="6485925"/>
            <a:ext cx="288032" cy="2880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1252" y="476672"/>
            <a:ext cx="4657725" cy="5591175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직사각형 12"/>
          <p:cNvSpPr/>
          <p:nvPr/>
        </p:nvSpPr>
        <p:spPr>
          <a:xfrm>
            <a:off x="4283968" y="5445224"/>
            <a:ext cx="4176464" cy="51690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아래쪽 화살표 7"/>
          <p:cNvSpPr/>
          <p:nvPr/>
        </p:nvSpPr>
        <p:spPr>
          <a:xfrm rot="13417450">
            <a:off x="3079797" y="4900648"/>
            <a:ext cx="619884" cy="1606065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980728"/>
            <a:ext cx="5213567" cy="43027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88774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052736"/>
            <a:ext cx="5188940" cy="4176464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직사각형 2"/>
          <p:cNvSpPr/>
          <p:nvPr/>
        </p:nvSpPr>
        <p:spPr>
          <a:xfrm>
            <a:off x="552197" y="476672"/>
            <a:ext cx="32223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◧ </a:t>
            </a:r>
            <a:r>
              <a:rPr lang="ko-KR" altLang="en-US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학술지 </a:t>
            </a:r>
            <a:r>
              <a:rPr lang="en-US" altLang="ko-KR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: </a:t>
            </a:r>
            <a:r>
              <a:rPr lang="ko-KR" altLang="en-US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국내 학회지</a:t>
            </a:r>
            <a:r>
              <a:rPr lang="en-US" altLang="ko-KR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</a:t>
            </a:r>
            <a:r>
              <a:rPr lang="ko-KR" altLang="en-US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검색</a:t>
            </a:r>
            <a:r>
              <a:rPr lang="en-US" altLang="ko-KR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1</a:t>
            </a:r>
            <a:endParaRPr lang="ko-KR" altLang="en-US" b="1" dirty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5966219" y="1628800"/>
            <a:ext cx="2592288" cy="219290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Clr>
                <a:schemeClr val="accent2"/>
              </a:buClr>
              <a:buAutoNum type="arabicPeriod"/>
            </a:pPr>
            <a:r>
              <a:rPr lang="en-US" altLang="ko-KR" sz="13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e-Contents </a:t>
            </a:r>
          </a:p>
          <a:p>
            <a:pPr marL="342900" indent="-342900">
              <a:lnSpc>
                <a:spcPct val="150000"/>
              </a:lnSpc>
              <a:buClr>
                <a:schemeClr val="accent2"/>
              </a:buClr>
              <a:buAutoNum type="arabicPeriod"/>
            </a:pPr>
            <a:r>
              <a:rPr lang="en-US" altLang="ko-KR" sz="13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Web DB</a:t>
            </a:r>
          </a:p>
          <a:p>
            <a:pPr marL="342900" indent="-342900">
              <a:lnSpc>
                <a:spcPct val="150000"/>
              </a:lnSpc>
              <a:buClr>
                <a:schemeClr val="accent2"/>
              </a:buClr>
              <a:buAutoNum type="arabicPeriod"/>
            </a:pPr>
            <a:r>
              <a:rPr lang="en-US" altLang="ko-KR" sz="13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‘</a:t>
            </a:r>
            <a:r>
              <a:rPr lang="ko-KR" altLang="en-US" sz="13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국내 </a:t>
            </a:r>
            <a:r>
              <a:rPr lang="en-US" altLang="ko-KR" sz="13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Web DB’</a:t>
            </a:r>
            <a:r>
              <a:rPr lang="ko-KR" altLang="en-US" sz="13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선택</a:t>
            </a:r>
            <a:endParaRPr lang="en-US" altLang="ko-KR" sz="1300" b="1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pPr>
              <a:lnSpc>
                <a:spcPct val="150000"/>
              </a:lnSpc>
              <a:buClr>
                <a:schemeClr val="accent2"/>
              </a:buClr>
            </a:pPr>
            <a:r>
              <a:rPr lang="en-US" altLang="ko-KR" sz="13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</a:t>
            </a:r>
            <a:endParaRPr lang="en-US" altLang="ko-KR" sz="1300" b="1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pPr>
              <a:lnSpc>
                <a:spcPct val="150000"/>
              </a:lnSpc>
              <a:buClr>
                <a:schemeClr val="accent2"/>
              </a:buClr>
            </a:pPr>
            <a:r>
              <a:rPr lang="ko-KR" altLang="en-US" sz="13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☞ 국내 학회지 </a:t>
            </a:r>
            <a:r>
              <a:rPr lang="en-US" altLang="ko-KR" sz="13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DB</a:t>
            </a:r>
            <a:r>
              <a:rPr lang="ko-KR" altLang="en-US" sz="13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는 </a:t>
            </a:r>
            <a:r>
              <a:rPr lang="en-US" altLang="ko-KR" sz="13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5</a:t>
            </a:r>
            <a:r>
              <a:rPr lang="ko-KR" altLang="en-US" sz="13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개가 있으며 각각의 </a:t>
            </a:r>
            <a:r>
              <a:rPr lang="en-US" altLang="ko-KR" sz="13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DB </a:t>
            </a:r>
            <a:r>
              <a:rPr lang="ko-KR" altLang="en-US" sz="13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검색결과로 가장 정확한 자료를 얻을 수 있음</a:t>
            </a:r>
            <a:endParaRPr lang="en-US" altLang="ko-KR" sz="1300" b="1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1187624" y="1052736"/>
            <a:ext cx="864096" cy="2880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2051720" y="1338206"/>
            <a:ext cx="504056" cy="21858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4644008" y="2060848"/>
            <a:ext cx="868460" cy="28282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8" name="표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4992282"/>
              </p:ext>
            </p:extLst>
          </p:nvPr>
        </p:nvGraphicFramePr>
        <p:xfrm>
          <a:off x="3491880" y="4509120"/>
          <a:ext cx="5184575" cy="2024322"/>
        </p:xfrm>
        <a:graphic>
          <a:graphicData uri="http://schemas.openxmlformats.org/drawingml/2006/table">
            <a:tbl>
              <a:tblPr firstRow="1" bandRow="1">
                <a:tableStyleId>{EB9631B5-78F2-41C9-869B-9F39066F8104}</a:tableStyleId>
              </a:tblPr>
              <a:tblGrid>
                <a:gridCol w="1115892"/>
                <a:gridCol w="915901"/>
                <a:gridCol w="853961"/>
                <a:gridCol w="2298821"/>
              </a:tblGrid>
              <a:tr h="41470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DB </a:t>
                      </a:r>
                      <a:r>
                        <a:rPr lang="ko-KR" altLang="en-US" sz="1000" dirty="0" smtClean="0"/>
                        <a:t>명</a:t>
                      </a:r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smtClean="0"/>
                        <a:t>학회</a:t>
                      </a:r>
                      <a:r>
                        <a:rPr lang="en-US" altLang="ko-KR" sz="1000" dirty="0" smtClean="0"/>
                        <a:t>/</a:t>
                      </a:r>
                      <a:r>
                        <a:rPr lang="ko-KR" altLang="en-US" sz="1000" dirty="0" smtClean="0"/>
                        <a:t>연구소</a:t>
                      </a:r>
                      <a:endParaRPr lang="ko-KR" altLang="en-US" sz="10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aseline="0" dirty="0" smtClean="0"/>
                        <a:t>저널 종 수</a:t>
                      </a:r>
                      <a:endParaRPr lang="ko-KR" altLang="en-US" sz="10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URL</a:t>
                      </a:r>
                      <a:endParaRPr lang="ko-KR" altLang="en-US" sz="1000" dirty="0"/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21924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 smtClean="0"/>
                        <a:t>DBPIA</a:t>
                      </a:r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000" dirty="0" smtClean="0"/>
                        <a:t>350</a:t>
                      </a:r>
                      <a:endParaRPr lang="ko-KR" altLang="en-US" sz="10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000" dirty="0" smtClean="0"/>
                        <a:t>582</a:t>
                      </a:r>
                      <a:endParaRPr lang="ko-KR" altLang="en-US" sz="10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kumimoji="0" lang="en-US" altLang="ko-KR" sz="1000" dirty="0" smtClean="0">
                          <a:hlinkClick r:id="rId3"/>
                        </a:rPr>
                        <a:t>http://www.dbpia.co.kr/</a:t>
                      </a:r>
                      <a:endParaRPr lang="ko-KR" altLang="en-US" sz="1000" dirty="0"/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21924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 smtClean="0"/>
                        <a:t>E-article</a:t>
                      </a:r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000" dirty="0" smtClean="0"/>
                        <a:t>370</a:t>
                      </a:r>
                      <a:endParaRPr lang="ko-KR" altLang="en-US" sz="10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000" dirty="0" smtClean="0"/>
                        <a:t>211</a:t>
                      </a:r>
                      <a:endParaRPr lang="ko-KR" altLang="en-US" sz="10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kumimoji="0" lang="en-US" altLang="ko-KR" sz="1000" dirty="0" smtClean="0">
                          <a:hlinkClick r:id="rId4"/>
                        </a:rPr>
                        <a:t>http://www.earticle.net</a:t>
                      </a:r>
                      <a:endParaRPr lang="ko-KR" altLang="en-US" sz="1000" dirty="0"/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21924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 smtClean="0"/>
                        <a:t>KISS</a:t>
                      </a:r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000" dirty="0" smtClean="0"/>
                        <a:t>1,200</a:t>
                      </a:r>
                      <a:endParaRPr lang="ko-KR" altLang="en-US" sz="10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000" dirty="0" smtClean="0"/>
                        <a:t>786</a:t>
                      </a:r>
                      <a:endParaRPr lang="ko-KR" altLang="en-US" sz="10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kumimoji="0" lang="en-US" altLang="ko-KR" sz="1000" dirty="0" smtClean="0">
                          <a:hlinkClick r:id="rId5"/>
                        </a:rPr>
                        <a:t>http://search.koreanstudies.net</a:t>
                      </a:r>
                      <a:endParaRPr lang="ko-KR" altLang="en-US" sz="1000" dirty="0"/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21924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 err="1" smtClean="0"/>
                        <a:t>NEWnonmon</a:t>
                      </a:r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000" dirty="0" smtClean="0"/>
                        <a:t>50</a:t>
                      </a:r>
                      <a:endParaRPr lang="ko-KR" altLang="en-US" sz="10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000" dirty="0" smtClean="0"/>
                        <a:t>62</a:t>
                      </a:r>
                      <a:endParaRPr lang="ko-KR" altLang="en-US" sz="10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kumimoji="0" lang="en-US" altLang="ko-KR" sz="1000" dirty="0" smtClean="0">
                          <a:hlinkClick r:id="rId6"/>
                        </a:rPr>
                        <a:t>http://newnonmun.com/webdb</a:t>
                      </a:r>
                      <a:endParaRPr lang="ko-KR" altLang="en-US" sz="1000" dirty="0"/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21924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dirty="0" err="1" smtClean="0"/>
                        <a:t>교보문고스콜라</a:t>
                      </a:r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000" dirty="0" smtClean="0"/>
                        <a:t>250</a:t>
                      </a:r>
                      <a:endParaRPr lang="ko-KR" altLang="en-US" sz="10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000" dirty="0" smtClean="0"/>
                        <a:t>496</a:t>
                      </a:r>
                      <a:endParaRPr lang="ko-KR" altLang="en-US" sz="10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kumimoji="0" lang="en-US" altLang="ko-KR" sz="1000" dirty="0" smtClean="0">
                          <a:hlinkClick r:id="rId4"/>
                        </a:rPr>
                        <a:t>http://Scholar.dkyobobook.co.kr</a:t>
                      </a:r>
                      <a:endParaRPr lang="ko-KR" altLang="en-US" sz="1000" dirty="0"/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9" name="직사각형 8"/>
          <p:cNvSpPr/>
          <p:nvPr/>
        </p:nvSpPr>
        <p:spPr>
          <a:xfrm>
            <a:off x="3527376" y="6465585"/>
            <a:ext cx="5031131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chemeClr val="accent2"/>
              </a:buClr>
            </a:pPr>
            <a:r>
              <a:rPr lang="en-US" altLang="ko-KR" sz="1200" dirty="0" smtClean="0">
                <a:solidFill>
                  <a:schemeClr val="tx1"/>
                </a:solidFill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“</a:t>
            </a:r>
            <a:r>
              <a:rPr lang="ko-KR" altLang="en-US" sz="1200" dirty="0" smtClean="0">
                <a:solidFill>
                  <a:schemeClr val="tx1"/>
                </a:solidFill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한국연구재단</a:t>
            </a:r>
            <a:r>
              <a:rPr lang="en-US" altLang="ko-KR" sz="1200" dirty="0" smtClean="0">
                <a:solidFill>
                  <a:schemeClr val="tx1"/>
                </a:solidFill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” </a:t>
            </a:r>
            <a:r>
              <a:rPr lang="ko-KR" altLang="en-US" sz="1200" dirty="0" smtClean="0">
                <a:solidFill>
                  <a:schemeClr val="tx1"/>
                </a:solidFill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등재 및 등재후보 학술지 </a:t>
            </a:r>
            <a:r>
              <a:rPr lang="en-US" altLang="ko-KR" sz="1200" dirty="0" smtClean="0">
                <a:solidFill>
                  <a:schemeClr val="tx1"/>
                </a:solidFill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: 2,168 </a:t>
            </a:r>
            <a:r>
              <a:rPr lang="ko-KR" altLang="en-US" sz="1200" dirty="0" smtClean="0">
                <a:solidFill>
                  <a:schemeClr val="tx1"/>
                </a:solidFill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종 </a:t>
            </a:r>
            <a:r>
              <a:rPr lang="en-US" altLang="ko-KR" sz="1200" dirty="0" smtClean="0">
                <a:solidFill>
                  <a:schemeClr val="tx1"/>
                </a:solidFill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( 2015. 3. 2. </a:t>
            </a:r>
            <a:r>
              <a:rPr lang="ko-KR" altLang="en-US" sz="1200" dirty="0" smtClean="0">
                <a:solidFill>
                  <a:schemeClr val="tx1"/>
                </a:solidFill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기</a:t>
            </a:r>
            <a:r>
              <a:rPr lang="ko-KR" altLang="en-US" sz="1200" dirty="0">
                <a:solidFill>
                  <a:schemeClr val="tx1"/>
                </a:solidFill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준</a:t>
            </a:r>
            <a:r>
              <a:rPr lang="en-US" altLang="ko-KR" sz="1200" dirty="0" smtClean="0">
                <a:solidFill>
                  <a:schemeClr val="tx1"/>
                </a:solidFill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817935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052736"/>
            <a:ext cx="5188940" cy="41764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직사각형 2"/>
          <p:cNvSpPr/>
          <p:nvPr/>
        </p:nvSpPr>
        <p:spPr>
          <a:xfrm>
            <a:off x="552197" y="476672"/>
            <a:ext cx="32223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◧ </a:t>
            </a:r>
            <a:r>
              <a:rPr lang="ko-KR" altLang="en-US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학술지 </a:t>
            </a:r>
            <a:r>
              <a:rPr lang="en-US" altLang="ko-KR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: </a:t>
            </a:r>
            <a:r>
              <a:rPr lang="ko-KR" altLang="en-US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국내 학회지</a:t>
            </a:r>
            <a:r>
              <a:rPr lang="en-US" altLang="ko-KR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</a:t>
            </a:r>
            <a:r>
              <a:rPr lang="ko-KR" altLang="en-US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검색</a:t>
            </a:r>
            <a:r>
              <a:rPr lang="en-US" altLang="ko-KR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2</a:t>
            </a:r>
            <a:endParaRPr lang="ko-KR" altLang="en-US" b="1" dirty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552196" y="2924944"/>
            <a:ext cx="1067475" cy="43204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272" y="1268760"/>
            <a:ext cx="6560200" cy="4575964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직사각형 9"/>
          <p:cNvSpPr/>
          <p:nvPr/>
        </p:nvSpPr>
        <p:spPr>
          <a:xfrm>
            <a:off x="7020273" y="1628800"/>
            <a:ext cx="648072" cy="36004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3779912" y="4545124"/>
            <a:ext cx="504056" cy="18002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/>
          <p:cNvSpPr/>
          <p:nvPr/>
        </p:nvSpPr>
        <p:spPr>
          <a:xfrm>
            <a:off x="4644008" y="4532625"/>
            <a:ext cx="504056" cy="18002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1403648" y="2559521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smtClean="0">
                <a:solidFill>
                  <a:srgbClr val="FF0000"/>
                </a:solidFill>
              </a:rPr>
              <a:t>1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68345" y="1484784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smtClean="0">
                <a:solidFill>
                  <a:srgbClr val="FF0000"/>
                </a:solidFill>
              </a:rPr>
              <a:t>2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56203" y="4450468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smtClean="0">
                <a:solidFill>
                  <a:srgbClr val="FF0000"/>
                </a:solidFill>
              </a:rPr>
              <a:t>3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194752" y="4455457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smtClean="0">
                <a:solidFill>
                  <a:srgbClr val="FF0000"/>
                </a:solidFill>
              </a:rPr>
              <a:t>4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382855" y="5445224"/>
            <a:ext cx="2952328" cy="129266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Clr>
                <a:schemeClr val="accent2"/>
              </a:buClr>
              <a:buAutoNum type="arabicPeriod"/>
            </a:pPr>
            <a:r>
              <a:rPr lang="en-US" altLang="ko-KR" sz="1300" b="1" dirty="0" err="1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DBpia</a:t>
            </a:r>
            <a:r>
              <a:rPr lang="en-US" altLang="ko-KR" sz="13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</a:t>
            </a:r>
            <a:r>
              <a:rPr lang="ko-KR" altLang="en-US" sz="13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클릭</a:t>
            </a:r>
            <a:endParaRPr lang="en-US" altLang="ko-KR" sz="1300" b="1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pPr marL="342900" indent="-342900">
              <a:lnSpc>
                <a:spcPct val="150000"/>
              </a:lnSpc>
              <a:buClr>
                <a:schemeClr val="accent2"/>
              </a:buClr>
              <a:buAutoNum type="arabicPeriod"/>
            </a:pPr>
            <a:r>
              <a:rPr lang="en-US" altLang="ko-KR" sz="13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‘</a:t>
            </a:r>
            <a:r>
              <a:rPr lang="ko-KR" altLang="en-US" sz="13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상세검색</a:t>
            </a:r>
            <a:r>
              <a:rPr lang="en-US" altLang="ko-KR" sz="13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’</a:t>
            </a:r>
            <a:r>
              <a:rPr lang="ko-KR" altLang="en-US" sz="13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클릭</a:t>
            </a:r>
            <a:endParaRPr lang="en-US" altLang="ko-KR" sz="1300" b="1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pPr marL="342900" indent="-342900">
              <a:lnSpc>
                <a:spcPct val="150000"/>
              </a:lnSpc>
              <a:buClr>
                <a:schemeClr val="accent2"/>
              </a:buClr>
              <a:buAutoNum type="arabicPeriod"/>
            </a:pPr>
            <a:r>
              <a:rPr lang="ko-KR" altLang="en-US" sz="13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필드를 </a:t>
            </a:r>
            <a:r>
              <a:rPr lang="en-US" altLang="ko-KR" sz="13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‘</a:t>
            </a:r>
            <a:r>
              <a:rPr lang="ko-KR" altLang="en-US" sz="1300" b="1" dirty="0" err="1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논문명</a:t>
            </a:r>
            <a:r>
              <a:rPr lang="en-US" altLang="ko-KR" sz="13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’</a:t>
            </a:r>
            <a:r>
              <a:rPr lang="ko-KR" altLang="en-US" sz="13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으로 변경</a:t>
            </a:r>
            <a:endParaRPr lang="en-US" altLang="ko-KR" sz="1300" b="1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pPr marL="342900" indent="-342900">
              <a:lnSpc>
                <a:spcPct val="150000"/>
              </a:lnSpc>
              <a:buClr>
                <a:schemeClr val="accent2"/>
              </a:buClr>
              <a:buAutoNum type="arabicPeriod"/>
            </a:pPr>
            <a:r>
              <a:rPr lang="ko-KR" altLang="en-US" sz="13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키워드를 </a:t>
            </a:r>
            <a:r>
              <a:rPr lang="en-US" altLang="ko-KR" sz="13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‘</a:t>
            </a:r>
            <a:r>
              <a:rPr lang="ko-KR" altLang="en-US" sz="13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마케팅</a:t>
            </a:r>
            <a:r>
              <a:rPr lang="en-US" altLang="ko-KR" sz="13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’</a:t>
            </a:r>
            <a:r>
              <a:rPr lang="ko-KR" altLang="en-US" sz="13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으로 하여 검색</a:t>
            </a:r>
            <a:endParaRPr lang="en-US" altLang="ko-KR" sz="1300" b="1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70076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 animBg="1"/>
      <p:bldP spid="12" grpId="0" animBg="1"/>
      <p:bldP spid="13" grpId="0"/>
      <p:bldP spid="14" grpId="0"/>
      <p:bldP spid="15" grpId="0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552197" y="476672"/>
            <a:ext cx="32223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◧ </a:t>
            </a:r>
            <a:r>
              <a:rPr lang="ko-KR" altLang="en-US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학술지 </a:t>
            </a:r>
            <a:r>
              <a:rPr lang="en-US" altLang="ko-KR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: </a:t>
            </a:r>
            <a:r>
              <a:rPr lang="ko-KR" altLang="en-US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국내 학회지</a:t>
            </a:r>
            <a:r>
              <a:rPr lang="en-US" altLang="ko-KR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</a:t>
            </a:r>
            <a:r>
              <a:rPr lang="ko-KR" altLang="en-US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검색</a:t>
            </a:r>
            <a:r>
              <a:rPr lang="en-US" altLang="ko-KR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3</a:t>
            </a:r>
            <a:endParaRPr lang="ko-KR" altLang="en-US" b="1" dirty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395536" y="5865421"/>
            <a:ext cx="4988386" cy="6924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Char char="ü"/>
            </a:pPr>
            <a:r>
              <a:rPr lang="ko-KR" altLang="en-US" sz="13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검색된 </a:t>
            </a:r>
            <a:r>
              <a:rPr lang="ko-KR" altLang="en-US" sz="1300" b="1" dirty="0" err="1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아티클이</a:t>
            </a:r>
            <a:r>
              <a:rPr lang="ko-KR" altLang="en-US" sz="13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초록색이면 원문을 볼 수 있음</a:t>
            </a:r>
            <a:endParaRPr lang="en-US" altLang="ko-KR" sz="1300" b="1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pPr marL="285750" indent="-285750"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Char char="ü"/>
            </a:pPr>
            <a:r>
              <a:rPr lang="ko-KR" altLang="en-US" sz="13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관심 </a:t>
            </a:r>
            <a:r>
              <a:rPr lang="ko-KR" altLang="en-US" sz="1300" b="1" dirty="0" err="1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아티클의</a:t>
            </a:r>
            <a:r>
              <a:rPr lang="ko-KR" altLang="en-US" sz="13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</a:t>
            </a:r>
            <a:r>
              <a:rPr lang="en-US" altLang="ko-KR" sz="13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‘</a:t>
            </a:r>
            <a:r>
              <a:rPr lang="ko-KR" altLang="en-US" sz="13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원문저장</a:t>
            </a:r>
            <a:r>
              <a:rPr lang="en-US" altLang="ko-KR" sz="13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’</a:t>
            </a:r>
            <a:r>
              <a:rPr lang="ko-KR" altLang="en-US" sz="13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을 클릭하면 해당 원문으로 이동 함 </a:t>
            </a:r>
            <a:endParaRPr lang="en-US" altLang="ko-KR" sz="1300" b="1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3289137" y="4545124"/>
            <a:ext cx="504056" cy="18002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/>
          <p:cNvSpPr/>
          <p:nvPr/>
        </p:nvSpPr>
        <p:spPr>
          <a:xfrm>
            <a:off x="4153233" y="4532625"/>
            <a:ext cx="504056" cy="18002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TextBox 14"/>
          <p:cNvSpPr txBox="1"/>
          <p:nvPr/>
        </p:nvSpPr>
        <p:spPr>
          <a:xfrm>
            <a:off x="2965428" y="4450468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smtClean="0">
                <a:solidFill>
                  <a:srgbClr val="FF0000"/>
                </a:solidFill>
              </a:rPr>
              <a:t>3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703977" y="4455457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smtClean="0">
                <a:solidFill>
                  <a:srgbClr val="FF0000"/>
                </a:solidFill>
              </a:rPr>
              <a:t>4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801" y="980728"/>
            <a:ext cx="7534275" cy="45624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7" name="직사각형 16"/>
          <p:cNvSpPr/>
          <p:nvPr/>
        </p:nvSpPr>
        <p:spPr>
          <a:xfrm>
            <a:off x="2353033" y="2276872"/>
            <a:ext cx="360040" cy="280831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직사각형 17"/>
          <p:cNvSpPr/>
          <p:nvPr/>
        </p:nvSpPr>
        <p:spPr>
          <a:xfrm>
            <a:off x="2785407" y="2852936"/>
            <a:ext cx="755757" cy="27964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5108" y="3573016"/>
            <a:ext cx="3497644" cy="3163946"/>
          </a:xfrm>
          <a:prstGeom prst="rect">
            <a:avLst/>
          </a:prstGeom>
          <a:ln w="635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0" name="아래쪽 화살표 19"/>
          <p:cNvSpPr/>
          <p:nvPr/>
        </p:nvSpPr>
        <p:spPr>
          <a:xfrm rot="18084155">
            <a:off x="4185134" y="2828779"/>
            <a:ext cx="619884" cy="1704497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31332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7" grpId="0" animBg="1"/>
      <p:bldP spid="18" grpId="0" animBg="1"/>
      <p:bldP spid="2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552197" y="476672"/>
            <a:ext cx="32223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◧ </a:t>
            </a:r>
            <a:r>
              <a:rPr lang="ko-KR" altLang="en-US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학술지 </a:t>
            </a:r>
            <a:r>
              <a:rPr lang="en-US" altLang="ko-KR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: </a:t>
            </a:r>
            <a:r>
              <a:rPr lang="ko-KR" altLang="en-US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국외 학술지</a:t>
            </a:r>
            <a:r>
              <a:rPr lang="en-US" altLang="ko-KR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</a:t>
            </a:r>
            <a:r>
              <a:rPr lang="ko-KR" altLang="en-US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검색</a:t>
            </a:r>
            <a:r>
              <a:rPr lang="en-US" altLang="ko-KR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1</a:t>
            </a:r>
            <a:endParaRPr lang="ko-KR" altLang="en-US" b="1" dirty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759" y="1124744"/>
            <a:ext cx="5824314" cy="527727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직사각형 3"/>
          <p:cNvSpPr/>
          <p:nvPr/>
        </p:nvSpPr>
        <p:spPr>
          <a:xfrm>
            <a:off x="4294688" y="5877272"/>
            <a:ext cx="4602733" cy="6924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Char char="ü"/>
            </a:pPr>
            <a:r>
              <a:rPr lang="en-US" altLang="ko-KR" sz="13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e-Contents / Web DB / </a:t>
            </a:r>
            <a:r>
              <a:rPr lang="ko-KR" altLang="en-US" sz="13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국외 </a:t>
            </a:r>
            <a:r>
              <a:rPr lang="en-US" altLang="ko-KR" sz="13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Web</a:t>
            </a:r>
            <a:r>
              <a:rPr lang="ko-KR" altLang="en-US" sz="13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</a:t>
            </a:r>
            <a:r>
              <a:rPr lang="en-US" altLang="ko-KR" sz="13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DB </a:t>
            </a:r>
            <a:r>
              <a:rPr lang="ko-KR" altLang="en-US" sz="13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이동</a:t>
            </a:r>
            <a:endParaRPr lang="en-US" altLang="ko-KR" sz="1300" b="1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pPr marL="285750" indent="-285750"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Char char="ü"/>
            </a:pPr>
            <a:r>
              <a:rPr lang="ko-KR" altLang="en-US" sz="13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국외</a:t>
            </a:r>
            <a:r>
              <a:rPr lang="en-US" altLang="ko-KR" sz="13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</a:t>
            </a:r>
            <a:r>
              <a:rPr lang="ko-KR" altLang="en-US" sz="13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학술지 포괄적인 검색 가능</a:t>
            </a:r>
            <a:endParaRPr lang="en-US" altLang="ko-KR" sz="1300" b="1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1763688" y="1124744"/>
            <a:ext cx="792088" cy="2880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2650148" y="1421160"/>
            <a:ext cx="553700" cy="20764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4644008" y="2348880"/>
            <a:ext cx="1008112" cy="2880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97176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552197" y="476672"/>
            <a:ext cx="32223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◧ </a:t>
            </a:r>
            <a:r>
              <a:rPr lang="ko-KR" altLang="en-US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학술지 </a:t>
            </a:r>
            <a:r>
              <a:rPr lang="en-US" altLang="ko-KR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: </a:t>
            </a:r>
            <a:r>
              <a:rPr lang="ko-KR" altLang="en-US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국외 학술지</a:t>
            </a:r>
            <a:r>
              <a:rPr lang="en-US" altLang="ko-KR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</a:t>
            </a:r>
            <a:r>
              <a:rPr lang="ko-KR" altLang="en-US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검색</a:t>
            </a:r>
            <a:r>
              <a:rPr lang="en-US" altLang="ko-KR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2</a:t>
            </a:r>
            <a:endParaRPr lang="ko-KR" altLang="en-US" b="1" dirty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24743"/>
            <a:ext cx="5824314" cy="52772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직사각형 3"/>
          <p:cNvSpPr/>
          <p:nvPr/>
        </p:nvSpPr>
        <p:spPr>
          <a:xfrm>
            <a:off x="4318936" y="5445224"/>
            <a:ext cx="4602733" cy="129266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Clr>
                <a:schemeClr val="accent2"/>
              </a:buClr>
              <a:buFont typeface="+mj-lt"/>
              <a:buAutoNum type="arabicPeriod"/>
            </a:pPr>
            <a:r>
              <a:rPr lang="en-US" altLang="ko-KR" sz="13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ASP</a:t>
            </a:r>
            <a:r>
              <a:rPr lang="ko-KR" altLang="en-US" sz="13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</a:t>
            </a:r>
            <a:r>
              <a:rPr lang="ko-KR" altLang="en-US" sz="13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클릭</a:t>
            </a:r>
            <a:endParaRPr lang="en-US" altLang="ko-KR" sz="1300" b="1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pPr marL="342900" indent="-342900">
              <a:lnSpc>
                <a:spcPct val="150000"/>
              </a:lnSpc>
              <a:buClr>
                <a:schemeClr val="accent2"/>
              </a:buClr>
              <a:buFont typeface="+mj-lt"/>
              <a:buAutoNum type="arabicPeriod"/>
            </a:pPr>
            <a:r>
              <a:rPr lang="en-US" altLang="ko-KR" sz="13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‘Advance Search’ </a:t>
            </a:r>
            <a:r>
              <a:rPr lang="ko-KR" altLang="en-US" sz="13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선택</a:t>
            </a:r>
            <a:endParaRPr lang="en-US" altLang="ko-KR" sz="1300" b="1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pPr marL="342900" indent="-342900">
              <a:lnSpc>
                <a:spcPct val="150000"/>
              </a:lnSpc>
              <a:buClr>
                <a:schemeClr val="accent2"/>
              </a:buClr>
              <a:buFont typeface="+mj-lt"/>
              <a:buAutoNum type="arabicPeriod"/>
            </a:pPr>
            <a:r>
              <a:rPr lang="ko-KR" altLang="en-US" sz="13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필드</a:t>
            </a:r>
            <a:r>
              <a:rPr lang="ko-KR" altLang="en-US" sz="13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를 </a:t>
            </a:r>
            <a:r>
              <a:rPr lang="en-US" altLang="ko-KR" sz="13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“TI Title”</a:t>
            </a:r>
            <a:r>
              <a:rPr lang="ko-KR" altLang="en-US" sz="13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로 변경</a:t>
            </a:r>
            <a:endParaRPr lang="en-US" altLang="ko-KR" sz="1300" b="1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pPr marL="342900" indent="-342900">
              <a:lnSpc>
                <a:spcPct val="150000"/>
              </a:lnSpc>
              <a:buClr>
                <a:schemeClr val="accent2"/>
              </a:buClr>
              <a:buFont typeface="+mj-lt"/>
              <a:buAutoNum type="arabicPeriod"/>
            </a:pPr>
            <a:r>
              <a:rPr lang="ko-KR" altLang="en-US" sz="13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키워드</a:t>
            </a:r>
            <a:r>
              <a:rPr lang="ko-KR" altLang="en-US" sz="13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를 </a:t>
            </a:r>
            <a:r>
              <a:rPr lang="en-US" altLang="ko-KR" sz="13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“Marketing Policy”</a:t>
            </a:r>
            <a:r>
              <a:rPr lang="ko-KR" altLang="en-US" sz="13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로 하여 검색</a:t>
            </a:r>
            <a:endParaRPr lang="en-US" altLang="ko-KR" sz="1300" b="1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343344" y="3366207"/>
            <a:ext cx="1996407" cy="49484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6466" y="886704"/>
            <a:ext cx="6449985" cy="44543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직사각형 6"/>
          <p:cNvSpPr/>
          <p:nvPr/>
        </p:nvSpPr>
        <p:spPr>
          <a:xfrm>
            <a:off x="3901587" y="1804174"/>
            <a:ext cx="943604" cy="21602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5731458" y="1039380"/>
            <a:ext cx="1944216" cy="25202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/>
          <p:cNvSpPr/>
          <p:nvPr/>
        </p:nvSpPr>
        <p:spPr>
          <a:xfrm>
            <a:off x="3284232" y="1066902"/>
            <a:ext cx="980644" cy="21602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1941198" y="3004295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smtClean="0">
                <a:solidFill>
                  <a:srgbClr val="FF0000"/>
                </a:solidFill>
              </a:rPr>
              <a:t>1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04049" y="1804174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smtClean="0">
                <a:solidFill>
                  <a:srgbClr val="FF0000"/>
                </a:solidFill>
              </a:rPr>
              <a:t>2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422636" y="640104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smtClean="0">
                <a:solidFill>
                  <a:srgbClr val="FF0000"/>
                </a:solidFill>
              </a:rPr>
              <a:t>3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373389" y="922075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smtClean="0">
                <a:solidFill>
                  <a:srgbClr val="FF0000"/>
                </a:solidFill>
              </a:rPr>
              <a:t>4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8580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/>
      <p:bldP spid="11" grpId="0"/>
      <p:bldP spid="12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552197" y="476672"/>
            <a:ext cx="32223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◧ </a:t>
            </a:r>
            <a:r>
              <a:rPr lang="ko-KR" altLang="en-US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학술지 </a:t>
            </a:r>
            <a:r>
              <a:rPr lang="en-US" altLang="ko-KR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: </a:t>
            </a:r>
            <a:r>
              <a:rPr lang="ko-KR" altLang="en-US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국외 학술지</a:t>
            </a:r>
            <a:r>
              <a:rPr lang="en-US" altLang="ko-KR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</a:t>
            </a:r>
            <a:r>
              <a:rPr lang="ko-KR" altLang="en-US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검색</a:t>
            </a:r>
            <a:r>
              <a:rPr lang="en-US" altLang="ko-KR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3</a:t>
            </a:r>
            <a:endParaRPr lang="ko-KR" altLang="en-US" b="1" dirty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052735"/>
            <a:ext cx="7056784" cy="481875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039" y="4077072"/>
            <a:ext cx="4355976" cy="2687641"/>
          </a:xfrm>
          <a:prstGeom prst="rect">
            <a:avLst/>
          </a:prstGeom>
          <a:ln w="9525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6" name="직사각형 5"/>
          <p:cNvSpPr/>
          <p:nvPr/>
        </p:nvSpPr>
        <p:spPr>
          <a:xfrm>
            <a:off x="2924483" y="3797424"/>
            <a:ext cx="999445" cy="27964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323528" y="5949280"/>
            <a:ext cx="5544616" cy="6924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Char char="ü"/>
            </a:pPr>
            <a:r>
              <a:rPr lang="en-US" altLang="ko-KR" sz="13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ASP</a:t>
            </a:r>
            <a:r>
              <a:rPr lang="ko-KR" altLang="en-US" sz="13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는</a:t>
            </a:r>
            <a:r>
              <a:rPr lang="en-US" altLang="ko-KR" sz="13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</a:t>
            </a:r>
            <a:r>
              <a:rPr lang="ko-KR" altLang="en-US" sz="13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서지</a:t>
            </a:r>
            <a:r>
              <a:rPr lang="en-US" altLang="ko-KR" sz="13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DB</a:t>
            </a:r>
            <a:r>
              <a:rPr lang="ko-KR" altLang="en-US" sz="13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이지만 </a:t>
            </a:r>
            <a:r>
              <a:rPr lang="en-US" altLang="ko-KR" sz="13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2</a:t>
            </a:r>
            <a:r>
              <a:rPr lang="ko-KR" altLang="en-US" sz="13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만 건 정도의 원문을 볼 수 있음</a:t>
            </a:r>
            <a:endParaRPr lang="en-US" altLang="ko-KR" sz="1300" b="1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pPr marL="285750" indent="-285750"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Char char="ü"/>
            </a:pPr>
            <a:r>
              <a:rPr lang="ko-KR" altLang="en-US" sz="13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관심 </a:t>
            </a:r>
            <a:r>
              <a:rPr lang="ko-KR" altLang="en-US" sz="1300" b="1" dirty="0" err="1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아티클의</a:t>
            </a:r>
            <a:r>
              <a:rPr lang="ko-KR" altLang="en-US" sz="13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</a:t>
            </a:r>
            <a:r>
              <a:rPr lang="en-US" altLang="ko-KR" sz="13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‘PDF Full Text’</a:t>
            </a:r>
            <a:r>
              <a:rPr lang="ko-KR" altLang="en-US" sz="13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를 클릭하면 해당 원문으로 이동 함 </a:t>
            </a:r>
            <a:endParaRPr lang="en-US" altLang="ko-KR" sz="1300" b="1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sp>
        <p:nvSpPr>
          <p:cNvPr id="9" name="아래쪽 화살표 8"/>
          <p:cNvSpPr/>
          <p:nvPr/>
        </p:nvSpPr>
        <p:spPr>
          <a:xfrm rot="18672297">
            <a:off x="4086137" y="3971456"/>
            <a:ext cx="417272" cy="719477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81606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>
          <a:xfrm>
            <a:off x="552197" y="476672"/>
            <a:ext cx="25378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◧ </a:t>
            </a:r>
            <a:r>
              <a:rPr lang="ko-KR" altLang="en-US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학술지 </a:t>
            </a:r>
            <a:r>
              <a:rPr lang="en-US" altLang="ko-KR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: RISS </a:t>
            </a:r>
            <a:r>
              <a:rPr lang="ko-KR" altLang="en-US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검색</a:t>
            </a:r>
            <a:r>
              <a:rPr lang="en-US" altLang="ko-KR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1</a:t>
            </a:r>
            <a:endParaRPr lang="ko-KR" altLang="en-US" b="1" dirty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124742"/>
            <a:ext cx="7488832" cy="439249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239746" y="5637688"/>
            <a:ext cx="7200800" cy="99257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altLang="ko-KR" sz="13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  </a:t>
            </a:r>
            <a:r>
              <a:rPr lang="ko-KR" altLang="en-US" sz="13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교육과학기술부 출연기관인 한국교육학술정보원에서 제공하는 </a:t>
            </a:r>
            <a:r>
              <a:rPr lang="ko-KR" altLang="en-US" sz="1300" b="1" dirty="0" smtClean="0">
                <a:solidFill>
                  <a:schemeClr val="accent2"/>
                </a:solidFill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학술연구정보서비스</a:t>
            </a:r>
            <a:endParaRPr lang="en-US" altLang="ko-KR" sz="1300" b="1" dirty="0" smtClean="0">
              <a:solidFill>
                <a:schemeClr val="accent2"/>
              </a:solidFill>
              <a:latin typeface="함초롬돋움" pitchFamily="18" charset="-127"/>
              <a:ea typeface="함초롬돋움" pitchFamily="18" charset="-127"/>
              <a:cs typeface="함초롬돋움" pitchFamily="18" charset="-127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altLang="ko-KR" sz="13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  </a:t>
            </a:r>
            <a:r>
              <a:rPr lang="ko-KR" altLang="en-US" sz="13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국내외 학술지 </a:t>
            </a:r>
            <a:r>
              <a:rPr lang="en-US" altLang="ko-KR" sz="13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147,000 </a:t>
            </a:r>
            <a:r>
              <a:rPr lang="ko-KR" altLang="en-US" sz="13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여종 서지 및 원문검색 가능</a:t>
            </a:r>
            <a:endParaRPr lang="en-US" altLang="ko-KR" sz="1300" dirty="0" smtClean="0">
              <a:latin typeface="함초롬돋움" pitchFamily="18" charset="-127"/>
              <a:ea typeface="함초롬돋움" pitchFamily="18" charset="-127"/>
              <a:cs typeface="함초롬돋움" pitchFamily="18" charset="-127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altLang="ko-KR" sz="13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  </a:t>
            </a:r>
            <a:r>
              <a:rPr lang="ko-KR" altLang="en-US" sz="13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국내 학술지 정보의 포괄적인 검색 가능</a:t>
            </a:r>
            <a:endParaRPr lang="ko-KR" altLang="en-US" sz="1300" dirty="0">
              <a:latin typeface="함초롬돋움" pitchFamily="18" charset="-127"/>
              <a:ea typeface="함초롬돋움" pitchFamily="18" charset="-127"/>
              <a:cs typeface="함초롬돋움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41443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>
          <a:xfrm>
            <a:off x="552197" y="476672"/>
            <a:ext cx="25378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◧ </a:t>
            </a:r>
            <a:r>
              <a:rPr lang="ko-KR" altLang="en-US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학술지 </a:t>
            </a:r>
            <a:r>
              <a:rPr lang="en-US" altLang="ko-KR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: RISS </a:t>
            </a:r>
            <a:r>
              <a:rPr lang="ko-KR" altLang="en-US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검색</a:t>
            </a:r>
            <a:r>
              <a:rPr lang="en-US" altLang="ko-KR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2</a:t>
            </a:r>
            <a:endParaRPr lang="ko-KR" altLang="en-US" b="1" dirty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52408" y="5877272"/>
            <a:ext cx="6120586" cy="6924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ko-KR" altLang="en-US" sz="13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회원가입은 필수</a:t>
            </a:r>
            <a:endParaRPr lang="en-US" altLang="ko-KR" sz="1300" dirty="0" smtClean="0">
              <a:latin typeface="함초롬돋움" pitchFamily="18" charset="-127"/>
              <a:ea typeface="함초롬돋움" pitchFamily="18" charset="-127"/>
              <a:cs typeface="함초롬돋움" pitchFamily="18" charset="-127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altLang="ko-KR" sz="13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“RISS </a:t>
            </a:r>
            <a:r>
              <a:rPr lang="ko-KR" altLang="en-US" sz="13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통합검색</a:t>
            </a:r>
            <a:r>
              <a:rPr lang="en-US" altLang="ko-KR" sz="13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”</a:t>
            </a:r>
            <a:r>
              <a:rPr lang="ko-KR" altLang="en-US" sz="13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을 통해 국내학술지 및 연구소 논문을 통합 검색 할 수 있음 </a:t>
            </a:r>
            <a:r>
              <a:rPr lang="en-US" altLang="ko-KR" sz="13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  </a:t>
            </a:r>
            <a:endParaRPr lang="ko-KR" altLang="en-US" sz="1300" dirty="0">
              <a:latin typeface="함초롬돋움" pitchFamily="18" charset="-127"/>
              <a:ea typeface="함초롬돋움" pitchFamily="18" charset="-127"/>
              <a:cs typeface="함초롬돋움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51920" y="548680"/>
            <a:ext cx="41301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http://www.riss.kr/AboutRissLeaflet.do</a:t>
            </a:r>
            <a:endParaRPr lang="ko-KR" altLang="en-US" dirty="0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238984"/>
            <a:ext cx="6555457" cy="42910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1377827"/>
            <a:ext cx="1802494" cy="148150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824051"/>
            <a:ext cx="1600200" cy="44767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982025" y="1054318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smtClean="0">
                <a:solidFill>
                  <a:srgbClr val="FF0000"/>
                </a:solidFill>
              </a:rPr>
              <a:t>1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63214" y="1749246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smtClean="0">
                <a:solidFill>
                  <a:srgbClr val="FF0000"/>
                </a:solidFill>
              </a:rPr>
              <a:t>2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9642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65" b="31696"/>
          <a:stretch/>
        </p:blipFill>
        <p:spPr bwMode="auto">
          <a:xfrm>
            <a:off x="611560" y="1380473"/>
            <a:ext cx="7920880" cy="2909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11560" y="4653136"/>
            <a:ext cx="8136904" cy="15731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4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</a:t>
            </a:r>
            <a:r>
              <a:rPr lang="en-US" altLang="ko-KR" sz="14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※ “Discovery (</a:t>
            </a:r>
            <a:r>
              <a:rPr lang="ko-KR" altLang="en-US" sz="14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통합검색</a:t>
            </a:r>
            <a:r>
              <a:rPr lang="en-US" altLang="ko-KR" sz="14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)”</a:t>
            </a:r>
            <a:r>
              <a:rPr lang="ko-KR" altLang="en-US" sz="14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란</a:t>
            </a:r>
            <a:r>
              <a:rPr lang="en-US" altLang="ko-KR" sz="14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? </a:t>
            </a:r>
            <a:endParaRPr lang="ko-KR" altLang="en-US" sz="1400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4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중앙도서관 소장자료 뿐만 아니라 </a:t>
            </a:r>
            <a:r>
              <a:rPr lang="ko-KR" altLang="en-US" sz="14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구독 중인 국내∙외 </a:t>
            </a:r>
            <a:r>
              <a:rPr lang="ko-KR" altLang="en-US" sz="14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전자자원</a:t>
            </a:r>
            <a:r>
              <a:rPr lang="en-US" altLang="ko-KR" sz="14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(</a:t>
            </a:r>
            <a:r>
              <a:rPr lang="ko-KR" altLang="en-US" sz="14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학술</a:t>
            </a:r>
            <a:r>
              <a:rPr lang="en-US" altLang="ko-KR" sz="14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DB, </a:t>
            </a:r>
            <a:r>
              <a:rPr lang="ko-KR" altLang="en-US" sz="14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전자저널</a:t>
            </a:r>
            <a:r>
              <a:rPr lang="en-US" altLang="ko-KR" sz="14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, eBook</a:t>
            </a:r>
            <a:r>
              <a:rPr lang="en-US" altLang="ko-KR" sz="14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),</a:t>
            </a:r>
            <a:r>
              <a:rPr lang="ko-KR" altLang="en-US" sz="14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</a:t>
            </a:r>
            <a:r>
              <a:rPr lang="ko-KR" altLang="en-US" sz="14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그리고 </a:t>
            </a:r>
            <a:r>
              <a:rPr lang="ko-KR" altLang="en-US" sz="1400" dirty="0" err="1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학술성이</a:t>
            </a:r>
            <a:r>
              <a:rPr lang="ko-KR" altLang="en-US" sz="14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짙은 </a:t>
            </a:r>
            <a:r>
              <a:rPr lang="ko-KR" altLang="en-US" sz="14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국외 </a:t>
            </a:r>
            <a:r>
              <a:rPr lang="ko-KR" altLang="en-US" sz="14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무료 </a:t>
            </a:r>
            <a:r>
              <a:rPr lang="ko-KR" altLang="en-US" sz="1400" dirty="0" err="1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컨텐츠</a:t>
            </a:r>
            <a:r>
              <a:rPr lang="en-US" altLang="ko-KR" sz="14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(Open Access) </a:t>
            </a:r>
            <a:r>
              <a:rPr lang="ko-KR" altLang="en-US" sz="14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까지 </a:t>
            </a:r>
            <a:r>
              <a:rPr lang="ko-KR" altLang="en-US" sz="14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함께 검색이 가능한 </a:t>
            </a:r>
            <a:r>
              <a:rPr lang="ko-KR" altLang="en-US" sz="14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‘</a:t>
            </a:r>
            <a:r>
              <a:rPr lang="ko-KR" altLang="en-US" sz="1400" dirty="0" err="1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아티클</a:t>
            </a:r>
            <a:r>
              <a:rPr lang="ko-KR" altLang="en-US" sz="14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단위</a:t>
            </a:r>
            <a:r>
              <a:rPr lang="ko-KR" altLang="en-US" sz="14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’ 통합검색 </a:t>
            </a:r>
            <a:r>
              <a:rPr lang="ko-KR" altLang="en-US" sz="14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서비스</a:t>
            </a:r>
            <a:endParaRPr lang="en-US" altLang="ko-KR" sz="1400" dirty="0" smtClean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>
              <a:lnSpc>
                <a:spcPct val="150000"/>
              </a:lnSpc>
            </a:pPr>
            <a:endParaRPr lang="en-US" altLang="ko-KR" sz="1000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4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한번에 다양한 도서관의 소장자료 및 전자 </a:t>
            </a:r>
            <a:r>
              <a:rPr lang="ko-KR" altLang="en-US" sz="1400" dirty="0" err="1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컨텐츠를</a:t>
            </a:r>
            <a:r>
              <a:rPr lang="ko-KR" altLang="en-US" sz="14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</a:t>
            </a:r>
            <a:r>
              <a:rPr lang="ko-KR" altLang="en-US" sz="14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검색 활용할 </a:t>
            </a:r>
            <a:r>
              <a:rPr lang="ko-KR" altLang="en-US" sz="14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수 있는 쉽고 편리한 </a:t>
            </a:r>
            <a:r>
              <a:rPr lang="en-US" altLang="ko-KR" sz="14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Research </a:t>
            </a:r>
            <a:r>
              <a:rPr lang="en-US" altLang="ko-KR" sz="14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Tool  </a:t>
            </a:r>
            <a:endParaRPr lang="ko-KR" altLang="en-US" sz="1400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84168" y="887970"/>
            <a:ext cx="21916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>
                <a:solidFill>
                  <a:srgbClr val="00B050"/>
                </a:solidFill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http://lib.daegu.ac.kr</a:t>
            </a:r>
            <a:endParaRPr lang="ko-KR" altLang="en-US" sz="1600" b="1" dirty="0">
              <a:solidFill>
                <a:srgbClr val="00B050"/>
              </a:solidFill>
              <a:latin typeface="함초롬돋움" pitchFamily="18" charset="-127"/>
              <a:ea typeface="함초롬돋움" pitchFamily="18" charset="-127"/>
              <a:cs typeface="함초롬돋움" pitchFamily="18" charset="-127"/>
            </a:endParaRPr>
          </a:p>
        </p:txBody>
      </p:sp>
      <p:pic>
        <p:nvPicPr>
          <p:cNvPr id="7" name="그림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432" y="839809"/>
            <a:ext cx="1294130" cy="386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032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>
          <a:xfrm>
            <a:off x="552197" y="476672"/>
            <a:ext cx="25378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◧ </a:t>
            </a:r>
            <a:r>
              <a:rPr lang="ko-KR" altLang="en-US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학술지 </a:t>
            </a:r>
            <a:r>
              <a:rPr lang="en-US" altLang="ko-KR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: RISS </a:t>
            </a:r>
            <a:r>
              <a:rPr lang="ko-KR" altLang="en-US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검색</a:t>
            </a:r>
            <a:r>
              <a:rPr lang="en-US" altLang="ko-KR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3</a:t>
            </a:r>
            <a:endParaRPr lang="ko-KR" altLang="en-US" b="1" dirty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03896" y="5721320"/>
            <a:ext cx="6703438" cy="99257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ko-KR" altLang="en-US" sz="13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회원가입은 필수</a:t>
            </a:r>
            <a:endParaRPr lang="en-US" altLang="ko-KR" sz="1300" dirty="0" smtClean="0">
              <a:latin typeface="함초롬돋움" pitchFamily="18" charset="-127"/>
              <a:ea typeface="함초롬돋움" pitchFamily="18" charset="-127"/>
              <a:cs typeface="함초롬돋움" pitchFamily="18" charset="-127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altLang="ko-KR" sz="13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RISS </a:t>
            </a:r>
            <a:r>
              <a:rPr lang="ko-KR" altLang="en-US" sz="13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통합검색을 통해 국내학술지 및 연구소 논문을 통합 검색 할 수 있음 </a:t>
            </a:r>
            <a:endParaRPr lang="en-US" altLang="ko-KR" sz="1300" dirty="0" smtClean="0">
              <a:latin typeface="함초롬돋움" pitchFamily="18" charset="-127"/>
              <a:ea typeface="함초롬돋움" pitchFamily="18" charset="-127"/>
              <a:cs typeface="함초롬돋움" pitchFamily="18" charset="-127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altLang="ko-KR" sz="1300" b="1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“</a:t>
            </a:r>
            <a:r>
              <a:rPr lang="ko-KR" altLang="en-US" sz="1300" b="1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해외</a:t>
            </a:r>
            <a:r>
              <a:rPr lang="en-US" altLang="ko-KR" sz="1300" b="1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 DB </a:t>
            </a:r>
            <a:r>
              <a:rPr lang="ko-KR" altLang="en-US" sz="1300" b="1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통합검색</a:t>
            </a:r>
            <a:r>
              <a:rPr lang="en-US" altLang="ko-KR" sz="1300" b="1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”</a:t>
            </a:r>
            <a:r>
              <a:rPr lang="ko-KR" altLang="en-US" sz="1300" b="1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을 통해 국외 </a:t>
            </a:r>
            <a:r>
              <a:rPr lang="en-US" altLang="ko-KR" sz="1300" b="1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Web DB</a:t>
            </a:r>
            <a:r>
              <a:rPr lang="ko-KR" altLang="en-US" sz="1300" b="1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를 통합 검색 할 수 있음</a:t>
            </a:r>
            <a:r>
              <a:rPr lang="en-US" altLang="ko-KR" sz="1300" b="1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  </a:t>
            </a:r>
            <a:endParaRPr lang="ko-KR" altLang="en-US" sz="1300" b="1" dirty="0">
              <a:latin typeface="함초롬돋움" pitchFamily="18" charset="-127"/>
              <a:ea typeface="함초롬돋움" pitchFamily="18" charset="-127"/>
              <a:cs typeface="함초롬돋움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51920" y="548680"/>
            <a:ext cx="41301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http://www.riss.kr/AboutRissLeaflet.do</a:t>
            </a:r>
            <a:endParaRPr lang="ko-KR" altLang="en-US" dirty="0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238984"/>
            <a:ext cx="6555457" cy="42910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1377827"/>
            <a:ext cx="1802494" cy="148150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6945" y="1844824"/>
            <a:ext cx="1704975" cy="390525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1377827"/>
            <a:ext cx="1802494" cy="148150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7982025" y="1054318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smtClean="0">
                <a:solidFill>
                  <a:srgbClr val="FF0000"/>
                </a:solidFill>
              </a:rPr>
              <a:t>1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63214" y="1749246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smtClean="0">
                <a:solidFill>
                  <a:srgbClr val="FF0000"/>
                </a:solidFill>
              </a:rPr>
              <a:t>2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34204" y="1831406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smtClean="0">
                <a:solidFill>
                  <a:srgbClr val="FF0000"/>
                </a:solidFill>
              </a:rPr>
              <a:t>3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350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>
          <a:xfrm>
            <a:off x="552197" y="476672"/>
            <a:ext cx="25378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◧ </a:t>
            </a:r>
            <a:r>
              <a:rPr lang="ko-KR" altLang="en-US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학술지 </a:t>
            </a:r>
            <a:r>
              <a:rPr lang="en-US" altLang="ko-KR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: RISS </a:t>
            </a:r>
            <a:r>
              <a:rPr lang="ko-KR" altLang="en-US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검색</a:t>
            </a:r>
            <a:r>
              <a:rPr lang="en-US" altLang="ko-KR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4</a:t>
            </a:r>
            <a:endParaRPr lang="ko-KR" altLang="en-US" b="1" dirty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60927" y="5875698"/>
            <a:ext cx="6920484" cy="3924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3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 </a:t>
            </a:r>
            <a:r>
              <a:rPr lang="ko-KR" altLang="en-US" sz="1300" b="1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해외 </a:t>
            </a:r>
            <a:r>
              <a:rPr lang="en-US" altLang="ko-KR" sz="1300" b="1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DB </a:t>
            </a:r>
            <a:r>
              <a:rPr lang="ko-KR" altLang="en-US" sz="1300" b="1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이용권한 보기 </a:t>
            </a:r>
            <a:r>
              <a:rPr lang="en-US" altLang="ko-KR" sz="13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: </a:t>
            </a:r>
            <a:r>
              <a:rPr lang="ko-KR" altLang="en-US" sz="13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 당일 오후</a:t>
            </a:r>
            <a:r>
              <a:rPr lang="en-US" altLang="ko-KR" sz="13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4</a:t>
            </a:r>
            <a:r>
              <a:rPr lang="ko-KR" altLang="en-US" sz="13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시 부터 익일 오전 </a:t>
            </a:r>
            <a:r>
              <a:rPr lang="en-US" altLang="ko-KR" sz="13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9</a:t>
            </a:r>
            <a:r>
              <a:rPr lang="ko-KR" altLang="en-US" sz="13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시까지 이용 할 수 있는 </a:t>
            </a:r>
            <a:r>
              <a:rPr lang="en-US" altLang="ko-KR" sz="13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DB check!! </a:t>
            </a: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238984"/>
            <a:ext cx="6555457" cy="42910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직사각형 15"/>
          <p:cNvSpPr/>
          <p:nvPr/>
        </p:nvSpPr>
        <p:spPr>
          <a:xfrm>
            <a:off x="1259632" y="4930774"/>
            <a:ext cx="1224136" cy="28107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37884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>
          <a:xfrm>
            <a:off x="552197" y="476672"/>
            <a:ext cx="25378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◧ </a:t>
            </a:r>
            <a:r>
              <a:rPr lang="ko-KR" altLang="en-US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학술지 </a:t>
            </a:r>
            <a:r>
              <a:rPr lang="en-US" altLang="ko-KR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: RISS </a:t>
            </a:r>
            <a:r>
              <a:rPr lang="ko-KR" altLang="en-US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검색</a:t>
            </a:r>
            <a:r>
              <a:rPr lang="en-US" altLang="ko-KR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5</a:t>
            </a:r>
            <a:endParaRPr lang="ko-KR" altLang="en-US" b="1" dirty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pic>
        <p:nvPicPr>
          <p:cNvPr id="12" name="그림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124743"/>
            <a:ext cx="7920880" cy="5328593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직사각형 12"/>
          <p:cNvSpPr/>
          <p:nvPr/>
        </p:nvSpPr>
        <p:spPr>
          <a:xfrm>
            <a:off x="755576" y="2060848"/>
            <a:ext cx="6984776" cy="43204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직사각형 13"/>
          <p:cNvSpPr/>
          <p:nvPr/>
        </p:nvSpPr>
        <p:spPr>
          <a:xfrm>
            <a:off x="755576" y="2852936"/>
            <a:ext cx="6984776" cy="115212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04211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490790"/>
            <a:ext cx="6912768" cy="6367210"/>
          </a:xfrm>
          <a:prstGeom prst="rect">
            <a:avLst/>
          </a:prstGeom>
        </p:spPr>
      </p:pic>
      <p:sp>
        <p:nvSpPr>
          <p:cNvPr id="9" name="직사각형 8"/>
          <p:cNvSpPr/>
          <p:nvPr/>
        </p:nvSpPr>
        <p:spPr>
          <a:xfrm>
            <a:off x="552197" y="476672"/>
            <a:ext cx="25378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◧ </a:t>
            </a:r>
            <a:r>
              <a:rPr lang="ko-KR" altLang="en-US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학술지 </a:t>
            </a:r>
            <a:r>
              <a:rPr lang="en-US" altLang="ko-KR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: RISS </a:t>
            </a:r>
            <a:r>
              <a:rPr lang="ko-KR" altLang="en-US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검색</a:t>
            </a:r>
            <a:r>
              <a:rPr lang="en-US" altLang="ko-KR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6</a:t>
            </a:r>
            <a:endParaRPr lang="ko-KR" altLang="en-US" b="1" dirty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2843809" y="490790"/>
            <a:ext cx="5904656" cy="185809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2843809" y="3573016"/>
            <a:ext cx="5904656" cy="72008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2850840" y="5445224"/>
            <a:ext cx="5904656" cy="115212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60326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98168" y="2780928"/>
            <a:ext cx="5004047" cy="373801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5" y="1239746"/>
            <a:ext cx="8208912" cy="9192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직사각형 7"/>
          <p:cNvSpPr/>
          <p:nvPr/>
        </p:nvSpPr>
        <p:spPr>
          <a:xfrm>
            <a:off x="3635897" y="1628800"/>
            <a:ext cx="936104" cy="35833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/>
          <p:cNvSpPr/>
          <p:nvPr/>
        </p:nvSpPr>
        <p:spPr>
          <a:xfrm>
            <a:off x="6444208" y="1916832"/>
            <a:ext cx="1008112" cy="28632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아래쪽 화살표 9"/>
          <p:cNvSpPr/>
          <p:nvPr/>
        </p:nvSpPr>
        <p:spPr>
          <a:xfrm>
            <a:off x="6732240" y="2348880"/>
            <a:ext cx="504056" cy="432048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364202" y="3356992"/>
            <a:ext cx="4032448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altLang="ko-KR" sz="13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   e-Contents / </a:t>
            </a:r>
            <a:r>
              <a:rPr lang="ko-KR" altLang="en-US" sz="1300" b="1" dirty="0" smtClean="0">
                <a:solidFill>
                  <a:schemeClr val="accent2"/>
                </a:solidFill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학위논문 원문검색</a:t>
            </a:r>
            <a:endParaRPr lang="en-US" altLang="ko-KR" sz="1300" b="1" dirty="0" smtClean="0">
              <a:solidFill>
                <a:schemeClr val="accent2"/>
              </a:solidFill>
              <a:latin typeface="함초롬돋움" pitchFamily="18" charset="-127"/>
              <a:ea typeface="함초롬돋움" pitchFamily="18" charset="-127"/>
              <a:cs typeface="함초롬돋움" pitchFamily="18" charset="-127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endParaRPr lang="en-US" altLang="ko-KR" sz="1300" dirty="0" smtClean="0">
              <a:latin typeface="함초롬돋움" pitchFamily="18" charset="-127"/>
              <a:ea typeface="함초롬돋움" pitchFamily="18" charset="-127"/>
              <a:cs typeface="함초롬돋움" pitchFamily="18" charset="-127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altLang="ko-KR" sz="13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  </a:t>
            </a:r>
            <a:r>
              <a:rPr lang="ko-KR" altLang="en-US" sz="13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교내 </a:t>
            </a:r>
            <a:r>
              <a:rPr lang="ko-KR" altLang="en-US" sz="1300" dirty="0" err="1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석박사</a:t>
            </a:r>
            <a:r>
              <a:rPr lang="ko-KR" altLang="en-US" sz="13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 학위논문 원문 검색 가능</a:t>
            </a:r>
            <a:endParaRPr lang="en-US" altLang="ko-KR" sz="1300" dirty="0" smtClean="0">
              <a:latin typeface="함초롬돋움" pitchFamily="18" charset="-127"/>
              <a:ea typeface="함초롬돋움" pitchFamily="18" charset="-127"/>
              <a:cs typeface="함초롬돋움" pitchFamily="18" charset="-127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endParaRPr lang="en-US" altLang="ko-KR" sz="1300" dirty="0" smtClean="0">
              <a:latin typeface="함초롬돋움" pitchFamily="18" charset="-127"/>
              <a:ea typeface="함초롬돋움" pitchFamily="18" charset="-127"/>
              <a:cs typeface="함초롬돋움" pitchFamily="18" charset="-127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altLang="ko-KR" sz="13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  </a:t>
            </a:r>
            <a:r>
              <a:rPr lang="ko-KR" altLang="en-US" sz="13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국내 </a:t>
            </a:r>
            <a:r>
              <a:rPr lang="en-US" altLang="ko-KR" sz="13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150</a:t>
            </a:r>
            <a:r>
              <a:rPr lang="ko-KR" altLang="en-US" sz="13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여 대학</a:t>
            </a:r>
            <a:r>
              <a:rPr lang="en-US" altLang="ko-KR" sz="13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 </a:t>
            </a:r>
            <a:r>
              <a:rPr lang="ko-KR" altLang="en-US" sz="13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학위논문 통합검색 가능</a:t>
            </a:r>
            <a:endParaRPr lang="en-US" altLang="ko-KR" sz="1300" dirty="0" smtClean="0">
              <a:latin typeface="함초롬돋움" pitchFamily="18" charset="-127"/>
              <a:ea typeface="함초롬돋움" pitchFamily="18" charset="-127"/>
              <a:cs typeface="함초롬돋움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3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     (</a:t>
            </a:r>
            <a:r>
              <a:rPr lang="ko-KR" altLang="en-US" sz="13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일부 원문 이용 가능</a:t>
            </a:r>
            <a:r>
              <a:rPr lang="en-US" altLang="ko-KR" sz="13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)</a:t>
            </a:r>
          </a:p>
        </p:txBody>
      </p:sp>
      <p:sp>
        <p:nvSpPr>
          <p:cNvPr id="12" name="직사각형 11"/>
          <p:cNvSpPr/>
          <p:nvPr/>
        </p:nvSpPr>
        <p:spPr>
          <a:xfrm>
            <a:off x="552197" y="476672"/>
            <a:ext cx="24994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◧ </a:t>
            </a:r>
            <a:r>
              <a:rPr lang="ko-KR" altLang="en-US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학위논문 </a:t>
            </a:r>
            <a:r>
              <a:rPr lang="en-US" altLang="ko-KR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: </a:t>
            </a:r>
            <a:r>
              <a:rPr lang="ko-KR" altLang="en-US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원문검색</a:t>
            </a:r>
            <a:endParaRPr lang="ko-KR" altLang="en-US" b="1" dirty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467" y="2932559"/>
            <a:ext cx="5217789" cy="510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467" y="3645024"/>
            <a:ext cx="5217789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96" t="3550" b="15834"/>
          <a:stretch/>
        </p:blipFill>
        <p:spPr bwMode="auto">
          <a:xfrm>
            <a:off x="1658467" y="1340768"/>
            <a:ext cx="5338415" cy="1461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직사각형 5"/>
          <p:cNvSpPr/>
          <p:nvPr/>
        </p:nvSpPr>
        <p:spPr>
          <a:xfrm>
            <a:off x="4788024" y="4437262"/>
            <a:ext cx="3908611" cy="39241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marL="285750" indent="-285750"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Char char="ü"/>
            </a:pPr>
            <a:r>
              <a:rPr lang="en-US" altLang="ko-KR" sz="13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e-Contents / Web DB / </a:t>
            </a:r>
            <a:r>
              <a:rPr lang="ko-KR" altLang="en-US" sz="13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국외 </a:t>
            </a:r>
            <a:r>
              <a:rPr lang="en-US" altLang="ko-KR" sz="13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Web</a:t>
            </a:r>
            <a:r>
              <a:rPr lang="ko-KR" altLang="en-US" sz="13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</a:t>
            </a:r>
            <a:r>
              <a:rPr lang="en-US" altLang="ko-KR" sz="13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DB </a:t>
            </a:r>
            <a:r>
              <a:rPr lang="ko-KR" altLang="en-US" sz="13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이동</a:t>
            </a:r>
            <a:endParaRPr lang="en-US" altLang="ko-KR" sz="1300" b="1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552197" y="476672"/>
            <a:ext cx="24994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◧ </a:t>
            </a:r>
            <a:r>
              <a:rPr lang="ko-KR" altLang="en-US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학위논문 </a:t>
            </a:r>
            <a:r>
              <a:rPr lang="en-US" altLang="ko-KR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: </a:t>
            </a:r>
            <a:r>
              <a:rPr lang="ko-KR" altLang="en-US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원문검색</a:t>
            </a:r>
            <a:endParaRPr lang="ko-KR" altLang="en-US" b="1" dirty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19697" y="5085184"/>
            <a:ext cx="6604693" cy="129266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altLang="ko-KR" sz="13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  </a:t>
            </a:r>
            <a:r>
              <a:rPr lang="ko-KR" altLang="en-US" sz="13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주제분야 </a:t>
            </a:r>
            <a:r>
              <a:rPr lang="en-US" altLang="ko-KR" sz="13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: </a:t>
            </a:r>
            <a:r>
              <a:rPr lang="ko-KR" altLang="en-US" sz="13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전주제분야</a:t>
            </a:r>
            <a:endParaRPr lang="en-US" altLang="ko-KR" sz="1300" dirty="0" smtClean="0">
              <a:latin typeface="함초롬돋움" pitchFamily="18" charset="-127"/>
              <a:ea typeface="함초롬돋움" pitchFamily="18" charset="-127"/>
              <a:cs typeface="함초롬돋움" pitchFamily="18" charset="-127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altLang="ko-KR" sz="1300" dirty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 </a:t>
            </a:r>
            <a:r>
              <a:rPr lang="en-US" altLang="ko-KR" sz="13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 </a:t>
            </a:r>
            <a:r>
              <a:rPr lang="ko-KR" altLang="en-US" sz="13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제공범위 </a:t>
            </a:r>
            <a:r>
              <a:rPr lang="en-US" altLang="ko-KR" sz="13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: 1861</a:t>
            </a:r>
            <a:r>
              <a:rPr lang="ko-KR" altLang="en-US" sz="13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년 </a:t>
            </a:r>
            <a:r>
              <a:rPr lang="en-US" altLang="ko-KR" sz="13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– </a:t>
            </a:r>
            <a:r>
              <a:rPr lang="ko-KR" altLang="en-US" sz="13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현재</a:t>
            </a:r>
            <a:r>
              <a:rPr lang="en-US" altLang="ko-KR" sz="13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(</a:t>
            </a:r>
            <a:r>
              <a:rPr lang="ko-KR" altLang="en-US" sz="13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학위논문 약 </a:t>
            </a:r>
            <a:r>
              <a:rPr lang="en-US" altLang="ko-KR" sz="13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270</a:t>
            </a:r>
            <a:r>
              <a:rPr lang="ko-KR" altLang="en-US" sz="13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여 만 건의 색인</a:t>
            </a:r>
            <a:r>
              <a:rPr lang="en-US" altLang="ko-KR" sz="13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/</a:t>
            </a:r>
            <a:r>
              <a:rPr lang="ko-KR" altLang="en-US" sz="13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초록 제공</a:t>
            </a:r>
            <a:r>
              <a:rPr lang="en-US" altLang="ko-KR" sz="13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)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altLang="ko-KR" sz="1300" dirty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 </a:t>
            </a:r>
            <a:r>
              <a:rPr lang="en-US" altLang="ko-KR" sz="13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 </a:t>
            </a:r>
            <a:r>
              <a:rPr lang="ko-KR" altLang="en-US" sz="13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제공내용 </a:t>
            </a:r>
            <a:r>
              <a:rPr lang="en-US" altLang="ko-KR" sz="13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: </a:t>
            </a:r>
            <a:r>
              <a:rPr lang="ko-KR" altLang="en-US" sz="13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북미</a:t>
            </a:r>
            <a:r>
              <a:rPr lang="en-US" altLang="ko-KR" sz="13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, </a:t>
            </a:r>
            <a:r>
              <a:rPr lang="ko-KR" altLang="en-US" sz="13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유럽 및 아시아 주요 대학 </a:t>
            </a:r>
            <a:r>
              <a:rPr lang="ko-KR" altLang="en-US" sz="1300" dirty="0" err="1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석박사</a:t>
            </a:r>
            <a:r>
              <a:rPr lang="ko-KR" altLang="en-US" sz="1300" dirty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 </a:t>
            </a:r>
            <a:r>
              <a:rPr lang="ko-KR" altLang="en-US" sz="13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학위논문 정보 제공</a:t>
            </a:r>
            <a:endParaRPr lang="en-US" altLang="ko-KR" sz="1300" dirty="0" smtClean="0">
              <a:latin typeface="함초롬돋움" pitchFamily="18" charset="-127"/>
              <a:ea typeface="함초롬돋움" pitchFamily="18" charset="-127"/>
              <a:cs typeface="함초롬돋움" pitchFamily="18" charset="-127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ko-KR" altLang="en-US" sz="13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  기 타 </a:t>
            </a:r>
            <a:r>
              <a:rPr lang="en-US" altLang="ko-KR" sz="13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: </a:t>
            </a:r>
            <a:r>
              <a:rPr lang="ko-KR" altLang="en-US" sz="13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원문 </a:t>
            </a:r>
            <a:r>
              <a:rPr lang="en-US" altLang="ko-KR" sz="13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24</a:t>
            </a:r>
            <a:r>
              <a:rPr lang="ko-KR" altLang="en-US" sz="13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페이 무료 조회 가능</a:t>
            </a:r>
            <a:r>
              <a:rPr lang="en-US" altLang="ko-KR" sz="13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(1997</a:t>
            </a:r>
            <a:r>
              <a:rPr lang="ko-KR" altLang="en-US" sz="13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년 이후 자료</a:t>
            </a:r>
            <a:r>
              <a:rPr lang="en-US" altLang="ko-KR" sz="13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), </a:t>
            </a:r>
            <a:r>
              <a:rPr lang="ko-KR" altLang="en-US" sz="13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원문은 비용 지불 후 이용 가능</a:t>
            </a:r>
            <a:endParaRPr lang="ko-KR" altLang="en-US" sz="1300" dirty="0">
              <a:latin typeface="함초롬돋움" pitchFamily="18" charset="-127"/>
              <a:ea typeface="함초롬돋움" pitchFamily="18" charset="-127"/>
              <a:cs typeface="함초롬돋움" pitchFamily="18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32040" y="635663"/>
            <a:ext cx="2266967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ko-KR" altLang="en-US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논문쓰기 전 필수  </a:t>
            </a:r>
            <a:r>
              <a:rPr lang="en-US" altLang="ko-KR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!!</a:t>
            </a:r>
            <a:endParaRPr lang="ko-KR" altLang="en-U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4931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072604"/>
            <a:ext cx="7632848" cy="51490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직사각형 1"/>
          <p:cNvSpPr/>
          <p:nvPr/>
        </p:nvSpPr>
        <p:spPr>
          <a:xfrm>
            <a:off x="552197" y="476672"/>
            <a:ext cx="30556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◧ </a:t>
            </a:r>
            <a:r>
              <a:rPr lang="ko-KR" altLang="en-US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유용한 사이트</a:t>
            </a:r>
            <a:r>
              <a:rPr lang="en-US" altLang="ko-KR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: Scopus1</a:t>
            </a:r>
            <a:endParaRPr lang="ko-KR" altLang="en-US" b="1" dirty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2111675" y="3933056"/>
            <a:ext cx="1556574" cy="32862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359501" y="5517232"/>
            <a:ext cx="6420347" cy="99257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altLang="ko-KR" sz="13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  </a:t>
            </a:r>
            <a:r>
              <a:rPr lang="ko-KR" altLang="en-US" sz="13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주제분야 </a:t>
            </a:r>
            <a:r>
              <a:rPr lang="en-US" altLang="ko-KR" sz="13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: </a:t>
            </a:r>
            <a:r>
              <a:rPr lang="ko-KR" altLang="en-US" sz="13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전주제분야</a:t>
            </a:r>
            <a:endParaRPr lang="en-US" altLang="ko-KR" sz="1300" dirty="0" smtClean="0">
              <a:latin typeface="함초롬돋움" pitchFamily="18" charset="-127"/>
              <a:ea typeface="함초롬돋움" pitchFamily="18" charset="-127"/>
              <a:cs typeface="함초롬돋움" pitchFamily="18" charset="-127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altLang="ko-KR" sz="1300" dirty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 </a:t>
            </a:r>
            <a:r>
              <a:rPr lang="en-US" altLang="ko-KR" sz="13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 </a:t>
            </a:r>
            <a:r>
              <a:rPr lang="ko-KR" altLang="en-US" sz="13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제공내용 </a:t>
            </a:r>
            <a:r>
              <a:rPr lang="en-US" altLang="ko-KR" sz="13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: </a:t>
            </a:r>
            <a:r>
              <a:rPr lang="ko-KR" altLang="en-US" sz="13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전세계 최대 사회과학 및 과학기술 분야 </a:t>
            </a:r>
            <a:r>
              <a:rPr lang="en-US" altLang="ko-KR" sz="13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16,000 </a:t>
            </a:r>
            <a:r>
              <a:rPr lang="ko-KR" altLang="en-US" sz="13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여종 인용 색인 정보 제공</a:t>
            </a:r>
            <a:endParaRPr lang="en-US" altLang="ko-KR" sz="1300" dirty="0" smtClean="0">
              <a:latin typeface="함초롬돋움" pitchFamily="18" charset="-127"/>
              <a:ea typeface="함초롬돋움" pitchFamily="18" charset="-127"/>
              <a:cs typeface="함초롬돋움" pitchFamily="18" charset="-127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altLang="ko-KR" sz="1300" dirty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 </a:t>
            </a:r>
            <a:r>
              <a:rPr lang="en-US" altLang="ko-KR" sz="13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 </a:t>
            </a:r>
            <a:r>
              <a:rPr lang="ko-KR" altLang="en-US" sz="13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이용시간 </a:t>
            </a:r>
            <a:r>
              <a:rPr lang="en-US" altLang="ko-KR" sz="13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: RISS</a:t>
            </a:r>
            <a:r>
              <a:rPr lang="ko-KR" altLang="en-US" sz="13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를 통해 당</a:t>
            </a:r>
            <a:r>
              <a:rPr lang="ko-KR" altLang="en-US" sz="1300" dirty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일 </a:t>
            </a:r>
            <a:r>
              <a:rPr lang="ko-KR" altLang="en-US" sz="13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오후 </a:t>
            </a:r>
            <a:r>
              <a:rPr lang="en-US" altLang="ko-KR" sz="13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4</a:t>
            </a:r>
            <a:r>
              <a:rPr lang="ko-KR" altLang="en-US" sz="13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시부</a:t>
            </a:r>
            <a:r>
              <a:rPr lang="ko-KR" altLang="en-US" sz="1300" dirty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터 </a:t>
            </a:r>
            <a:r>
              <a:rPr lang="ko-KR" altLang="en-US" sz="13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익일 오전 </a:t>
            </a:r>
            <a:r>
              <a:rPr lang="en-US" altLang="ko-KR" sz="13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9</a:t>
            </a:r>
            <a:r>
              <a:rPr lang="ko-KR" altLang="en-US" sz="13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시까지</a:t>
            </a:r>
            <a:endParaRPr lang="en-US" altLang="ko-KR" sz="1300" dirty="0" smtClean="0">
              <a:latin typeface="함초롬돋움" pitchFamily="18" charset="-127"/>
              <a:ea typeface="함초롬돋움" pitchFamily="18" charset="-127"/>
              <a:cs typeface="함초롬돋움" pitchFamily="18" charset="-127"/>
            </a:endParaRPr>
          </a:p>
        </p:txBody>
      </p:sp>
      <p:sp>
        <p:nvSpPr>
          <p:cNvPr id="7" name="아래쪽 화살표 6"/>
          <p:cNvSpPr/>
          <p:nvPr/>
        </p:nvSpPr>
        <p:spPr>
          <a:xfrm>
            <a:off x="2699792" y="4544488"/>
            <a:ext cx="504056" cy="801616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78844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023459"/>
            <a:ext cx="7458075" cy="5210175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직사각형 1"/>
          <p:cNvSpPr/>
          <p:nvPr/>
        </p:nvSpPr>
        <p:spPr>
          <a:xfrm>
            <a:off x="552197" y="476672"/>
            <a:ext cx="30556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◧ </a:t>
            </a:r>
            <a:r>
              <a:rPr lang="ko-KR" altLang="en-US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유용한 사이트</a:t>
            </a:r>
            <a:r>
              <a:rPr lang="en-US" altLang="ko-KR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: Scopus2</a:t>
            </a:r>
            <a:endParaRPr lang="ko-KR" altLang="en-US" b="1" dirty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5061437" y="2924943"/>
            <a:ext cx="1847808" cy="30450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562366" y="5733256"/>
            <a:ext cx="4297666" cy="6924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ko-KR" altLang="en-US" sz="13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검색필드를 </a:t>
            </a:r>
            <a:r>
              <a:rPr lang="en-US" altLang="ko-KR" sz="13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‘Article Title’</a:t>
            </a:r>
            <a:r>
              <a:rPr lang="ko-KR" altLang="en-US" sz="13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로</a:t>
            </a:r>
            <a:r>
              <a:rPr lang="en-US" altLang="ko-KR" sz="13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 </a:t>
            </a:r>
            <a:r>
              <a:rPr lang="ko-KR" altLang="en-US" sz="13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변경</a:t>
            </a:r>
            <a:endParaRPr lang="en-US" altLang="ko-KR" sz="1300" dirty="0" smtClean="0">
              <a:latin typeface="함초롬돋움" pitchFamily="18" charset="-127"/>
              <a:ea typeface="함초롬돋움" pitchFamily="18" charset="-127"/>
              <a:cs typeface="함초롬돋움" pitchFamily="18" charset="-127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ko-KR" altLang="en-US" sz="13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키워드를 </a:t>
            </a:r>
            <a:r>
              <a:rPr lang="en-US" altLang="ko-KR" sz="13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‘marketing policy’ </a:t>
            </a:r>
            <a:r>
              <a:rPr lang="ko-KR" altLang="en-US" sz="13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로 하여 검색</a:t>
            </a:r>
            <a:endParaRPr lang="en-US" altLang="ko-KR" sz="1300" dirty="0" smtClean="0">
              <a:latin typeface="함초롬돋움" pitchFamily="18" charset="-127"/>
              <a:ea typeface="함초롬돋움" pitchFamily="18" charset="-127"/>
              <a:cs typeface="함초롬돋움" pitchFamily="18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1762793" y="2948390"/>
            <a:ext cx="1847808" cy="30450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6909245" y="2892531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smtClean="0">
                <a:solidFill>
                  <a:srgbClr val="FF0000"/>
                </a:solidFill>
              </a:rPr>
              <a:t>1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21054" y="2924943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smtClean="0">
                <a:solidFill>
                  <a:srgbClr val="FF0000"/>
                </a:solidFill>
              </a:rPr>
              <a:t>2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1722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/>
      <p:bldP spid="1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552197" y="476672"/>
            <a:ext cx="30556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◧ </a:t>
            </a:r>
            <a:r>
              <a:rPr lang="ko-KR" altLang="en-US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유용한 사이트</a:t>
            </a:r>
            <a:r>
              <a:rPr lang="en-US" altLang="ko-KR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: Scopus3</a:t>
            </a:r>
            <a:endParaRPr lang="ko-KR" altLang="en-US" b="1" dirty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5061437" y="2924943"/>
            <a:ext cx="1847808" cy="30450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616757" y="5418756"/>
            <a:ext cx="7992888" cy="129266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ko-KR" altLang="en-US" sz="13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해당 </a:t>
            </a:r>
            <a:r>
              <a:rPr lang="ko-KR" altLang="en-US" sz="1300" dirty="0" err="1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아티클이</a:t>
            </a:r>
            <a:r>
              <a:rPr lang="ko-KR" altLang="en-US" sz="13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 인용한</a:t>
            </a:r>
            <a:r>
              <a:rPr lang="en-US" altLang="ko-KR" sz="13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(reference)</a:t>
            </a:r>
            <a:r>
              <a:rPr lang="ko-KR" altLang="en-US" sz="13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 문헌검색 가능</a:t>
            </a:r>
            <a:endParaRPr lang="en-US" altLang="ko-KR" sz="1300" dirty="0" smtClean="0">
              <a:latin typeface="함초롬돋움" pitchFamily="18" charset="-127"/>
              <a:ea typeface="함초롬돋움" pitchFamily="18" charset="-127"/>
              <a:cs typeface="함초롬돋움" pitchFamily="18" charset="-127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ko-KR" altLang="en-US" sz="13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해당 </a:t>
            </a:r>
            <a:r>
              <a:rPr lang="ko-KR" altLang="en-US" sz="1300" dirty="0" err="1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아티클</a:t>
            </a:r>
            <a:r>
              <a:rPr lang="ko-KR" altLang="en-US" sz="1300" dirty="0" err="1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이</a:t>
            </a:r>
            <a:r>
              <a:rPr lang="ko-KR" altLang="en-US" sz="13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 인용되어진</a:t>
            </a:r>
            <a:r>
              <a:rPr lang="en-US" altLang="ko-KR" sz="13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(Cited by)</a:t>
            </a:r>
            <a:r>
              <a:rPr lang="ko-KR" altLang="en-US" sz="13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 문헌검색 가능</a:t>
            </a:r>
            <a:endParaRPr lang="en-US" altLang="ko-KR" sz="1300" dirty="0" smtClean="0">
              <a:latin typeface="함초롬돋움" pitchFamily="18" charset="-127"/>
              <a:ea typeface="함초롬돋움" pitchFamily="18" charset="-127"/>
              <a:cs typeface="함초롬돋움" pitchFamily="18" charset="-127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ko-KR" altLang="en-US" sz="13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키워드가 같은 문헌</a:t>
            </a:r>
            <a:r>
              <a:rPr lang="en-US" altLang="ko-KR" sz="13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, </a:t>
            </a:r>
            <a:r>
              <a:rPr lang="ko-KR" altLang="en-US" sz="13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저작자의 다른 문헌</a:t>
            </a:r>
            <a:r>
              <a:rPr lang="en-US" altLang="ko-KR" sz="13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, </a:t>
            </a:r>
            <a:r>
              <a:rPr lang="ko-KR" altLang="en-US" sz="13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인용문헌이 인용된 다른 문헌</a:t>
            </a:r>
            <a:r>
              <a:rPr lang="en-US" altLang="ko-KR" sz="13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(Related documents)</a:t>
            </a:r>
            <a:r>
              <a:rPr lang="ko-KR" altLang="en-US" sz="13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 확인 가능</a:t>
            </a:r>
            <a:endParaRPr lang="en-US" altLang="ko-KR" sz="1300" dirty="0" smtClean="0">
              <a:latin typeface="함초롬돋움" pitchFamily="18" charset="-127"/>
              <a:ea typeface="함초롬돋움" pitchFamily="18" charset="-127"/>
              <a:cs typeface="함초롬돋움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3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    ☞  </a:t>
            </a:r>
            <a:r>
              <a:rPr lang="ko-KR" altLang="en-US" sz="1300" b="1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찾고자 하는 </a:t>
            </a:r>
            <a:r>
              <a:rPr lang="ko-KR" altLang="en-US" sz="1300" b="1" dirty="0" err="1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아티클</a:t>
            </a:r>
            <a:r>
              <a:rPr lang="ko-KR" altLang="en-US" sz="1300" b="1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 정보를 한꺼번에 얻을 수 있는 </a:t>
            </a:r>
            <a:r>
              <a:rPr lang="en-US" altLang="ko-KR" sz="1300" b="1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DB</a:t>
            </a:r>
            <a:r>
              <a:rPr lang="ko-KR" altLang="en-US" sz="1300" b="1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임</a:t>
            </a:r>
            <a:endParaRPr lang="en-US" altLang="ko-KR" sz="1300" b="1" dirty="0" smtClean="0">
              <a:latin typeface="함초롬돋움" pitchFamily="18" charset="-127"/>
              <a:ea typeface="함초롬돋움" pitchFamily="18" charset="-127"/>
              <a:cs typeface="함초롬돋움" pitchFamily="18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1762793" y="2948390"/>
            <a:ext cx="1847808" cy="30450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7020272" y="2883566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smtClean="0">
                <a:solidFill>
                  <a:srgbClr val="FF0000"/>
                </a:solidFill>
              </a:rPr>
              <a:t>1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11755" y="3675693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smtClean="0">
                <a:solidFill>
                  <a:srgbClr val="FF0000"/>
                </a:solidFill>
              </a:rPr>
              <a:t>2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76634" y="3304421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smtClean="0">
                <a:solidFill>
                  <a:srgbClr val="FF0000"/>
                </a:solidFill>
              </a:rPr>
              <a:t>3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052736"/>
            <a:ext cx="7715250" cy="42100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2" name="직사각형 11"/>
          <p:cNvSpPr/>
          <p:nvPr/>
        </p:nvSpPr>
        <p:spPr>
          <a:xfrm>
            <a:off x="1144567" y="2204864"/>
            <a:ext cx="3384904" cy="36004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직사각형 12"/>
          <p:cNvSpPr/>
          <p:nvPr/>
        </p:nvSpPr>
        <p:spPr>
          <a:xfrm>
            <a:off x="7956376" y="1916832"/>
            <a:ext cx="427115" cy="309634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직사각형 13"/>
          <p:cNvSpPr/>
          <p:nvPr/>
        </p:nvSpPr>
        <p:spPr>
          <a:xfrm>
            <a:off x="4292889" y="3860358"/>
            <a:ext cx="1215215" cy="28872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TextBox 14"/>
          <p:cNvSpPr txBox="1"/>
          <p:nvPr/>
        </p:nvSpPr>
        <p:spPr>
          <a:xfrm>
            <a:off x="4134031" y="2204864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smtClean="0">
                <a:solidFill>
                  <a:srgbClr val="FF0000"/>
                </a:solidFill>
              </a:rPr>
              <a:t>1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638660" y="2010906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smtClean="0">
                <a:solidFill>
                  <a:srgbClr val="FF0000"/>
                </a:solidFill>
              </a:rPr>
              <a:t>2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508104" y="3820052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smtClean="0">
                <a:solidFill>
                  <a:srgbClr val="FF0000"/>
                </a:solidFill>
              </a:rPr>
              <a:t>3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9409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  <p:bldP spid="13" grpId="0" animBg="1"/>
      <p:bldP spid="14" grpId="0" animBg="1"/>
      <p:bldP spid="15" grpId="0"/>
      <p:bldP spid="16" grpId="0"/>
      <p:bldP spid="1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552197" y="476672"/>
            <a:ext cx="73725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◧ </a:t>
            </a:r>
            <a:r>
              <a:rPr lang="ko-KR" altLang="en-US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유용한 사이트</a:t>
            </a:r>
            <a:r>
              <a:rPr lang="en-US" altLang="ko-KR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: NDSL</a:t>
            </a:r>
            <a:r>
              <a:rPr lang="en-US" altLang="ko-KR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(National Discovery for Science Leaders)1</a:t>
            </a:r>
            <a:endParaRPr lang="ko-KR" altLang="en-US" dirty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2197" y="5647498"/>
            <a:ext cx="8081984" cy="99257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ko-KR" altLang="en-US" sz="13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한국과학기술정보연구원</a:t>
            </a:r>
            <a:r>
              <a:rPr lang="en-US" altLang="ko-KR" sz="13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(KISTI)</a:t>
            </a:r>
            <a:r>
              <a:rPr lang="ko-KR" altLang="en-US" sz="13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에서</a:t>
            </a:r>
            <a:r>
              <a:rPr lang="en-US" altLang="ko-KR" sz="1300" dirty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 </a:t>
            </a:r>
            <a:r>
              <a:rPr lang="ko-KR" altLang="en-US" sz="13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제공하는 정보검색 포털 사이트</a:t>
            </a:r>
            <a:endParaRPr lang="en-US" altLang="ko-KR" sz="1300" dirty="0" smtClean="0">
              <a:latin typeface="함초롬돋움" pitchFamily="18" charset="-127"/>
              <a:ea typeface="함초롬돋움" pitchFamily="18" charset="-127"/>
              <a:cs typeface="함초롬돋움" pitchFamily="18" charset="-127"/>
            </a:endParaRP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en-US" altLang="ko-KR" sz="13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7</a:t>
            </a:r>
            <a:r>
              <a:rPr lang="ko-KR" altLang="en-US" sz="13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천 </a:t>
            </a:r>
            <a:r>
              <a:rPr lang="en-US" altLang="ko-KR" sz="13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5</a:t>
            </a:r>
            <a:r>
              <a:rPr lang="ko-KR" altLang="en-US" sz="13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백 만 건의 논문 검색 가능</a:t>
            </a:r>
            <a:endParaRPr lang="en-US" altLang="ko-KR" sz="1300" dirty="0" smtClean="0">
              <a:latin typeface="함초롬돋움" pitchFamily="18" charset="-127"/>
              <a:ea typeface="함초롬돋움" pitchFamily="18" charset="-127"/>
              <a:cs typeface="함초롬돋움" pitchFamily="18" charset="-127"/>
            </a:endParaRP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ko-KR" altLang="en-US" sz="13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국내에서 구독 되는 전자저널의 서지검색 가능</a:t>
            </a:r>
            <a:r>
              <a:rPr lang="en-US" altLang="ko-KR" sz="13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, </a:t>
            </a:r>
            <a:r>
              <a:rPr lang="ko-KR" altLang="en-US" sz="13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단</a:t>
            </a:r>
            <a:r>
              <a:rPr lang="en-US" altLang="ko-KR" sz="13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, </a:t>
            </a:r>
            <a:r>
              <a:rPr lang="ko-KR" altLang="en-US" sz="13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우리대학이 구독하는 전자저널의 경우 원문열람 가능</a:t>
            </a:r>
            <a:endParaRPr lang="en-US" altLang="ko-KR" sz="1300" dirty="0" smtClean="0">
              <a:latin typeface="함초롬돋움" pitchFamily="18" charset="-127"/>
              <a:ea typeface="함초롬돋움" pitchFamily="18" charset="-127"/>
              <a:cs typeface="함초롬돋움" pitchFamily="18" charset="-127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551" y="1124744"/>
            <a:ext cx="7340378" cy="42289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0053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432" y="839809"/>
            <a:ext cx="1294130" cy="386715"/>
          </a:xfrm>
          <a:prstGeom prst="rect">
            <a:avLst/>
          </a:prstGeom>
        </p:spPr>
      </p:pic>
      <p:grpSp>
        <p:nvGrpSpPr>
          <p:cNvPr id="5" name="그룹 4"/>
          <p:cNvGrpSpPr/>
          <p:nvPr/>
        </p:nvGrpSpPr>
        <p:grpSpPr>
          <a:xfrm>
            <a:off x="482111" y="1479203"/>
            <a:ext cx="4765214" cy="4373032"/>
            <a:chOff x="482111" y="1479203"/>
            <a:chExt cx="4765214" cy="4373032"/>
          </a:xfrm>
        </p:grpSpPr>
        <p:grpSp>
          <p:nvGrpSpPr>
            <p:cNvPr id="2" name="그룹 1"/>
            <p:cNvGrpSpPr/>
            <p:nvPr/>
          </p:nvGrpSpPr>
          <p:grpSpPr>
            <a:xfrm>
              <a:off x="482111" y="1499832"/>
              <a:ext cx="4765214" cy="4352403"/>
              <a:chOff x="467544" y="764704"/>
              <a:chExt cx="6121107" cy="5360515"/>
            </a:xfrm>
          </p:grpSpPr>
          <p:pic>
            <p:nvPicPr>
              <p:cNvPr id="1028" name="Picture 4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3601" y="4763144"/>
                <a:ext cx="6115050" cy="1362075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9" name="Picture 5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3601" y="3974629"/>
                <a:ext cx="6115050" cy="800100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30" name="Picture 6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7544" y="764704"/>
                <a:ext cx="6115050" cy="3209925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4" name="TextBox 3"/>
            <p:cNvSpPr txBox="1"/>
            <p:nvPr/>
          </p:nvSpPr>
          <p:spPr>
            <a:xfrm>
              <a:off x="827584" y="1479203"/>
              <a:ext cx="850105" cy="307777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n-US" altLang="ko-KR" sz="1400" dirty="0" smtClean="0">
                  <a:latin typeface="+mj-ea"/>
                  <a:ea typeface="+mj-ea"/>
                </a:rPr>
                <a:t>Web</a:t>
              </a:r>
              <a:r>
                <a:rPr lang="ko-KR" altLang="en-US" sz="1400" dirty="0" smtClean="0">
                  <a:latin typeface="+mj-ea"/>
                  <a:ea typeface="+mj-ea"/>
                </a:rPr>
                <a:t> </a:t>
              </a:r>
              <a:r>
                <a:rPr lang="en-US" altLang="ko-KR" sz="1400" dirty="0" smtClean="0">
                  <a:latin typeface="+mj-ea"/>
                  <a:ea typeface="+mj-ea"/>
                </a:rPr>
                <a:t>DB</a:t>
              </a:r>
              <a:endParaRPr lang="ko-KR" altLang="en-US" sz="1400" dirty="0">
                <a:latin typeface="+mj-ea"/>
                <a:ea typeface="+mj-ea"/>
              </a:endParaRPr>
            </a:p>
          </p:txBody>
        </p:sp>
      </p:grpSp>
      <p:grpSp>
        <p:nvGrpSpPr>
          <p:cNvPr id="6" name="그룹 5"/>
          <p:cNvGrpSpPr/>
          <p:nvPr/>
        </p:nvGrpSpPr>
        <p:grpSpPr>
          <a:xfrm>
            <a:off x="4067944" y="404664"/>
            <a:ext cx="4613695" cy="4182786"/>
            <a:chOff x="4067944" y="404664"/>
            <a:chExt cx="4613695" cy="4182786"/>
          </a:xfrm>
        </p:grpSpPr>
        <p:pic>
          <p:nvPicPr>
            <p:cNvPr id="1035" name="Picture 1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7944" y="404664"/>
              <a:ext cx="4613695" cy="4182786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  <a:extLst/>
          </p:spPr>
        </p:pic>
        <p:sp>
          <p:nvSpPr>
            <p:cNvPr id="16" name="TextBox 15"/>
            <p:cNvSpPr txBox="1"/>
            <p:nvPr/>
          </p:nvSpPr>
          <p:spPr>
            <a:xfrm>
              <a:off x="7652152" y="4083523"/>
              <a:ext cx="902811" cy="307777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ko-KR" altLang="en-US" sz="1400" dirty="0" smtClean="0">
                  <a:latin typeface="+mj-ea"/>
                  <a:ea typeface="+mj-ea"/>
                </a:rPr>
                <a:t>전자저널</a:t>
              </a:r>
              <a:endParaRPr lang="ko-KR" altLang="en-US" sz="1400" dirty="0">
                <a:latin typeface="+mj-ea"/>
                <a:ea typeface="+mj-ea"/>
              </a:endParaRPr>
            </a:p>
          </p:txBody>
        </p:sp>
      </p:grpSp>
      <p:grpSp>
        <p:nvGrpSpPr>
          <p:cNvPr id="7" name="그룹 6"/>
          <p:cNvGrpSpPr/>
          <p:nvPr/>
        </p:nvGrpSpPr>
        <p:grpSpPr>
          <a:xfrm>
            <a:off x="3131840" y="2206853"/>
            <a:ext cx="4396612" cy="2507159"/>
            <a:chOff x="3131840" y="2206853"/>
            <a:chExt cx="4396612" cy="2507159"/>
          </a:xfrm>
        </p:grpSpPr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1840" y="2206853"/>
              <a:ext cx="4396612" cy="2507159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  <a:extLst/>
          </p:spPr>
        </p:pic>
        <p:sp>
          <p:nvSpPr>
            <p:cNvPr id="17" name="TextBox 16"/>
            <p:cNvSpPr txBox="1"/>
            <p:nvPr/>
          </p:nvSpPr>
          <p:spPr>
            <a:xfrm>
              <a:off x="6281054" y="2342168"/>
              <a:ext cx="1144865" cy="307777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ko-KR" altLang="en-US" sz="1400" dirty="0" smtClean="0">
                  <a:latin typeface="+mj-ea"/>
                  <a:ea typeface="+mj-ea"/>
                </a:rPr>
                <a:t>국내 학회지</a:t>
              </a:r>
              <a:endParaRPr lang="ko-KR" altLang="en-US" sz="1400" dirty="0">
                <a:latin typeface="+mj-ea"/>
                <a:ea typeface="+mj-ea"/>
              </a:endParaRPr>
            </a:p>
          </p:txBody>
        </p:sp>
      </p:grp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6107" y="3180731"/>
            <a:ext cx="1743075" cy="2457450"/>
          </a:xfrm>
          <a:prstGeom prst="rect">
            <a:avLst/>
          </a:prstGeom>
          <a:noFill/>
          <a:ln w="28575">
            <a:solidFill>
              <a:schemeClr val="tx2">
                <a:lumMod val="40000"/>
                <a:lumOff val="6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8" name="그룹 7"/>
          <p:cNvGrpSpPr/>
          <p:nvPr/>
        </p:nvGrpSpPr>
        <p:grpSpPr>
          <a:xfrm>
            <a:off x="2003388" y="4869160"/>
            <a:ext cx="6210300" cy="1745751"/>
            <a:chOff x="2003388" y="4869160"/>
            <a:chExt cx="6210300" cy="1745751"/>
          </a:xfrm>
        </p:grpSpPr>
        <p:grpSp>
          <p:nvGrpSpPr>
            <p:cNvPr id="3" name="그룹 2"/>
            <p:cNvGrpSpPr/>
            <p:nvPr/>
          </p:nvGrpSpPr>
          <p:grpSpPr>
            <a:xfrm>
              <a:off x="2003388" y="4869160"/>
              <a:ext cx="6210300" cy="1745751"/>
              <a:chOff x="1259632" y="4967166"/>
              <a:chExt cx="6210300" cy="1745751"/>
            </a:xfrm>
          </p:grpSpPr>
          <p:pic>
            <p:nvPicPr>
              <p:cNvPr id="1033" name="Picture 9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59632" y="4967166"/>
                <a:ext cx="6204384" cy="466725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34" name="Picture 10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59632" y="5407992"/>
                <a:ext cx="6210300" cy="1304925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8" name="TextBox 17"/>
            <p:cNvSpPr txBox="1"/>
            <p:nvPr/>
          </p:nvSpPr>
          <p:spPr>
            <a:xfrm>
              <a:off x="6156176" y="5852235"/>
              <a:ext cx="1745991" cy="307777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ko-KR" altLang="en-US" sz="1400" smtClean="0">
                  <a:latin typeface="+mj-ea"/>
                  <a:ea typeface="+mj-ea"/>
                </a:rPr>
                <a:t>해외 무료 전자저널</a:t>
              </a:r>
              <a:endParaRPr lang="ko-KR" altLang="en-US" sz="1400" dirty="0">
                <a:latin typeface="+mj-ea"/>
                <a:ea typeface="+mj-ea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2428493" y="839809"/>
            <a:ext cx="7232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b="1" dirty="0" err="1" smtClean="0">
                <a:solidFill>
                  <a:srgbClr val="00B050"/>
                </a:solidFill>
                <a:latin typeface="+mn-ea"/>
              </a:rPr>
              <a:t>컨텐츠</a:t>
            </a:r>
            <a:endParaRPr lang="ko-KR" altLang="en-US" sz="1400" b="1" dirty="0">
              <a:solidFill>
                <a:srgbClr val="00B050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85319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955627"/>
            <a:ext cx="6450050" cy="538266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직사각형 1"/>
          <p:cNvSpPr/>
          <p:nvPr/>
        </p:nvSpPr>
        <p:spPr>
          <a:xfrm>
            <a:off x="552197" y="476672"/>
            <a:ext cx="73725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◧ </a:t>
            </a:r>
            <a:r>
              <a:rPr lang="ko-KR" altLang="en-US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유용한 사이트</a:t>
            </a:r>
            <a:r>
              <a:rPr lang="en-US" altLang="ko-KR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: NDSL</a:t>
            </a:r>
            <a:r>
              <a:rPr lang="en-US" altLang="ko-KR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(National Discovery for Science Leaders)2</a:t>
            </a:r>
            <a:endParaRPr lang="ko-KR" altLang="en-US" dirty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1228297" y="4149080"/>
            <a:ext cx="3384904" cy="36004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TextBox 14"/>
          <p:cNvSpPr txBox="1"/>
          <p:nvPr/>
        </p:nvSpPr>
        <p:spPr>
          <a:xfrm>
            <a:off x="6690223" y="1409171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smtClean="0">
                <a:solidFill>
                  <a:srgbClr val="FF0000"/>
                </a:solidFill>
              </a:rPr>
              <a:t>1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652120" y="3023783"/>
            <a:ext cx="3258616" cy="99257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altLang="ko-KR" sz="13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“</a:t>
            </a:r>
            <a:r>
              <a:rPr lang="ko-KR" altLang="en-US" sz="13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상세검색</a:t>
            </a:r>
            <a:r>
              <a:rPr lang="en-US" altLang="ko-KR" sz="13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” </a:t>
            </a:r>
            <a:r>
              <a:rPr lang="ko-KR" altLang="en-US" sz="13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클릭</a:t>
            </a:r>
            <a:endParaRPr lang="en-US" altLang="ko-KR" sz="1300" dirty="0" smtClean="0">
              <a:latin typeface="함초롬돋움" pitchFamily="18" charset="-127"/>
              <a:ea typeface="함초롬돋움" pitchFamily="18" charset="-127"/>
              <a:cs typeface="함초롬돋움" pitchFamily="18" charset="-127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ko-KR" altLang="en-US" sz="13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검색필드 </a:t>
            </a:r>
            <a:r>
              <a:rPr lang="ko-KR" altLang="en-US" sz="1300" dirty="0" err="1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논문명에</a:t>
            </a:r>
            <a:r>
              <a:rPr lang="ko-KR" altLang="en-US" sz="13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 키워 </a:t>
            </a:r>
            <a:r>
              <a:rPr lang="ko-KR" altLang="en-US" sz="1300" dirty="0" err="1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드</a:t>
            </a:r>
            <a:r>
              <a:rPr lang="ko-KR" altLang="en-US" sz="13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 </a:t>
            </a:r>
            <a:r>
              <a:rPr lang="en-US" altLang="ko-KR" sz="13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”marketing policy” </a:t>
            </a:r>
            <a:r>
              <a:rPr lang="ko-KR" altLang="en-US" sz="13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로 검색 </a:t>
            </a:r>
            <a:endParaRPr lang="en-US" altLang="ko-KR" sz="1300" dirty="0" smtClean="0">
              <a:latin typeface="함초롬돋움" pitchFamily="18" charset="-127"/>
              <a:ea typeface="함초롬돋움" pitchFamily="18" charset="-127"/>
              <a:cs typeface="함초롬돋움" pitchFamily="18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49109" y="1394000"/>
            <a:ext cx="1764704" cy="35278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1300" b="1" dirty="0" smtClean="0">
                <a:solidFill>
                  <a:srgbClr val="FF0000"/>
                </a:solidFill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회원가입은 필수 </a:t>
            </a:r>
            <a:r>
              <a:rPr lang="en-US" altLang="ko-KR" sz="1300" b="1" dirty="0" smtClean="0">
                <a:solidFill>
                  <a:srgbClr val="FF0000"/>
                </a:solidFill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!!</a:t>
            </a:r>
          </a:p>
        </p:txBody>
      </p:sp>
      <p:sp>
        <p:nvSpPr>
          <p:cNvPr id="9" name="직사각형 8"/>
          <p:cNvSpPr/>
          <p:nvPr/>
        </p:nvSpPr>
        <p:spPr>
          <a:xfrm>
            <a:off x="6054047" y="1485825"/>
            <a:ext cx="636176" cy="21602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4218037" y="4139788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smtClean="0">
                <a:solidFill>
                  <a:srgbClr val="FF0000"/>
                </a:solidFill>
              </a:rPr>
              <a:t>2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61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/>
      <p:bldP spid="18" grpId="0" animBg="1"/>
      <p:bldP spid="8" grpId="0" animBg="1"/>
      <p:bldP spid="9" grpId="0" animBg="1"/>
      <p:bldP spid="1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152567"/>
            <a:ext cx="6145271" cy="51845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직사각형 1"/>
          <p:cNvSpPr/>
          <p:nvPr/>
        </p:nvSpPr>
        <p:spPr>
          <a:xfrm>
            <a:off x="552197" y="476672"/>
            <a:ext cx="73725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◧ </a:t>
            </a:r>
            <a:r>
              <a:rPr lang="ko-KR" altLang="en-US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유용한 사이트</a:t>
            </a:r>
            <a:r>
              <a:rPr lang="en-US" altLang="ko-KR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: NDSL</a:t>
            </a:r>
            <a:r>
              <a:rPr lang="en-US" altLang="ko-KR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(National Discovery for Science Leaders)3</a:t>
            </a:r>
            <a:endParaRPr lang="ko-KR" altLang="en-US" dirty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4932040" y="3440987"/>
            <a:ext cx="811863" cy="27918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TextBox 14"/>
          <p:cNvSpPr txBox="1"/>
          <p:nvPr/>
        </p:nvSpPr>
        <p:spPr>
          <a:xfrm>
            <a:off x="4266089" y="1960471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smtClean="0">
                <a:solidFill>
                  <a:srgbClr val="FF0000"/>
                </a:solidFill>
              </a:rPr>
              <a:t>1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3701921" y="2037125"/>
            <a:ext cx="564168" cy="21602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5743903" y="3395911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smtClean="0">
                <a:solidFill>
                  <a:srgbClr val="FF0000"/>
                </a:solidFill>
              </a:rPr>
              <a:t>2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3528" y="5661248"/>
            <a:ext cx="8208912" cy="992579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ko-KR" altLang="en-US" sz="13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검색결과에서 </a:t>
            </a:r>
            <a:r>
              <a:rPr lang="en-US" altLang="ko-KR" sz="13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“</a:t>
            </a:r>
            <a:r>
              <a:rPr lang="ko-KR" altLang="en-US" sz="13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원문보기</a:t>
            </a:r>
            <a:r>
              <a:rPr lang="en-US" altLang="ko-KR" sz="13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”</a:t>
            </a:r>
            <a:r>
              <a:rPr lang="ko-KR" altLang="en-US" sz="13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는 우리대학이 구독하는 전자저널임</a:t>
            </a:r>
            <a:endParaRPr lang="en-US" altLang="ko-KR" sz="1300" dirty="0" smtClean="0">
              <a:latin typeface="함초롬돋움" pitchFamily="18" charset="-127"/>
              <a:ea typeface="함초롬돋움" pitchFamily="18" charset="-127"/>
              <a:cs typeface="함초롬돋움" pitchFamily="18" charset="-127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ko-KR" altLang="en-US" sz="13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원문보기가 활성화 되지 않는 자료는 </a:t>
            </a:r>
            <a:r>
              <a:rPr lang="ko-KR" altLang="en-US" sz="1300" dirty="0" err="1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비구독</a:t>
            </a:r>
            <a:r>
              <a:rPr lang="ko-KR" altLang="en-US" sz="13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 자료이며 </a:t>
            </a:r>
            <a:r>
              <a:rPr lang="en-US" altLang="ko-KR" sz="13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“</a:t>
            </a:r>
            <a:r>
              <a:rPr lang="ko-KR" altLang="en-US" sz="13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원문복사신청</a:t>
            </a:r>
            <a:r>
              <a:rPr lang="en-US" altLang="ko-KR" sz="13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”</a:t>
            </a:r>
            <a:r>
              <a:rPr lang="ko-KR" altLang="en-US" sz="13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시 우리대학 도서관에서 제공함</a:t>
            </a:r>
            <a:r>
              <a:rPr lang="en-US" altLang="ko-KR" sz="13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altLang="ko-KR" sz="1300" dirty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 </a:t>
            </a:r>
            <a:r>
              <a:rPr lang="en-US" altLang="ko-KR" sz="13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      </a:t>
            </a:r>
            <a:r>
              <a:rPr lang="ko-KR" altLang="en-US" sz="13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단</a:t>
            </a:r>
            <a:r>
              <a:rPr lang="en-US" altLang="ko-KR" sz="13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, </a:t>
            </a:r>
            <a:r>
              <a:rPr lang="ko-KR" altLang="en-US" sz="13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복사비용은 본인이 부담함</a:t>
            </a:r>
            <a:endParaRPr lang="en-US" altLang="ko-KR" sz="1300" dirty="0" smtClean="0">
              <a:latin typeface="함초롬돋움" pitchFamily="18" charset="-127"/>
              <a:ea typeface="함초롬돋움" pitchFamily="18" charset="-127"/>
              <a:cs typeface="함초롬돋움" pitchFamily="18" charset="-127"/>
            </a:endParaRPr>
          </a:p>
        </p:txBody>
      </p:sp>
      <p:pic>
        <p:nvPicPr>
          <p:cNvPr id="13" name="그림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2429"/>
            <a:ext cx="2947033" cy="26481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아래쪽 화살표 13"/>
          <p:cNvSpPr/>
          <p:nvPr/>
        </p:nvSpPr>
        <p:spPr>
          <a:xfrm rot="6654157">
            <a:off x="3144307" y="1435951"/>
            <a:ext cx="363958" cy="665194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83142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/>
      <p:bldP spid="9" grpId="0" animBg="1"/>
      <p:bldP spid="10" grpId="0"/>
      <p:bldP spid="11" grpId="0" animBg="1"/>
      <p:bldP spid="1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04220" y="1628800"/>
            <a:ext cx="5449808" cy="2610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872676" y="4725144"/>
            <a:ext cx="7155707" cy="1224136"/>
          </a:xfrm>
          <a:prstGeom prst="rect">
            <a:avLst/>
          </a:prstGeom>
        </p:spPr>
        <p:txBody>
          <a:bodyPr/>
          <a:lstStyle/>
          <a:p>
            <a:pPr marL="342900" indent="-342900">
              <a:lnSpc>
                <a:spcPct val="150000"/>
              </a:lnSpc>
              <a:spcBef>
                <a:spcPts val="250"/>
              </a:spcBef>
              <a:buClr>
                <a:schemeClr val="accent2"/>
              </a:buClr>
              <a:buSzPct val="80000"/>
              <a:buFont typeface="Wingdings" pitchFamily="2" charset="2"/>
              <a:buChar char="ü"/>
              <a:defRPr/>
            </a:pPr>
            <a:r>
              <a:rPr lang="ko-KR" altLang="en-US" sz="1300" dirty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학술 출판사</a:t>
            </a:r>
            <a:r>
              <a:rPr lang="en-US" altLang="ko-KR" sz="1300" dirty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, </a:t>
            </a:r>
            <a:r>
              <a:rPr lang="ko-KR" altLang="en-US" sz="13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전문학회</a:t>
            </a:r>
            <a:r>
              <a:rPr lang="en-US" altLang="ko-KR" sz="13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, </a:t>
            </a:r>
            <a:r>
              <a:rPr lang="en-US" altLang="ko-KR" sz="1300" dirty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Preprint repositories, </a:t>
            </a:r>
            <a:r>
              <a:rPr lang="ko-KR" altLang="en-US" sz="1300" dirty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대학</a:t>
            </a:r>
            <a:r>
              <a:rPr lang="en-US" altLang="ko-KR" sz="1300" dirty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, </a:t>
            </a:r>
            <a:r>
              <a:rPr lang="ko-KR" altLang="en-US" sz="1300" dirty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학술 조직에서 출판되는 모든 </a:t>
            </a:r>
            <a:r>
              <a:rPr lang="ko-KR" altLang="en-US" sz="13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문헌 </a:t>
            </a:r>
            <a:r>
              <a:rPr lang="ko-KR" altLang="en-US" sz="1300" dirty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검색 </a:t>
            </a:r>
            <a:r>
              <a:rPr lang="ko-KR" altLang="en-US" sz="13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가능</a:t>
            </a:r>
            <a:r>
              <a:rPr lang="en-US" altLang="ko-KR" sz="13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 (</a:t>
            </a:r>
            <a:r>
              <a:rPr lang="en-US" altLang="ko-KR" sz="1300" dirty="0" smtClean="0">
                <a:solidFill>
                  <a:srgbClr val="C00000"/>
                </a:solidFill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http://scholar.google.com)</a:t>
            </a:r>
            <a:endParaRPr lang="en-US" altLang="ko-KR" sz="1300" dirty="0" smtClean="0">
              <a:latin typeface="함초롬돋움" pitchFamily="18" charset="-127"/>
              <a:ea typeface="함초롬돋움" pitchFamily="18" charset="-127"/>
              <a:cs typeface="함초롬돋움" pitchFamily="18" charset="-127"/>
            </a:endParaRPr>
          </a:p>
          <a:p>
            <a:pPr marL="342900" marR="0" lvl="0" indent="-342900" algn="l" defTabSz="914400" rtl="0" eaLnBrk="1" fontAlgn="auto" latinLnBrk="1" hangingPunct="1">
              <a:lnSpc>
                <a:spcPct val="150000"/>
              </a:lnSpc>
              <a:spcBef>
                <a:spcPts val="25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Wingdings" pitchFamily="2" charset="2"/>
              <a:buChar char="ü"/>
              <a:tabLst/>
              <a:defRPr/>
            </a:pPr>
            <a:r>
              <a:rPr kumimoji="0" lang="ko-KR" altLang="en-US" sz="1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현재 우리대학이 구독중인 학술자료인 경우</a:t>
            </a:r>
            <a:r>
              <a:rPr lang="en-US" altLang="ko-KR" sz="1300" dirty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 </a:t>
            </a:r>
            <a:r>
              <a:rPr lang="en-US" altLang="ko-KR" sz="13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Google </a:t>
            </a:r>
            <a:r>
              <a:rPr lang="ko-KR" altLang="en-US" sz="13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에서</a:t>
            </a:r>
            <a:r>
              <a:rPr lang="en-US" altLang="ko-KR" sz="13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 </a:t>
            </a:r>
            <a:r>
              <a:rPr kumimoji="0" lang="ko-KR" altLang="en-US" sz="1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원문 링크 가능</a:t>
            </a:r>
            <a:endParaRPr kumimoji="0" lang="en-US" altLang="ko-KR" sz="13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함초롬돋움" pitchFamily="18" charset="-127"/>
              <a:ea typeface="함초롬돋움" pitchFamily="18" charset="-127"/>
              <a:cs typeface="함초롬돋움" pitchFamily="18" charset="-127"/>
            </a:endParaRPr>
          </a:p>
        </p:txBody>
      </p:sp>
      <p:cxnSp>
        <p:nvCxnSpPr>
          <p:cNvPr id="8" name="직선 연결선 7"/>
          <p:cNvCxnSpPr/>
          <p:nvPr/>
        </p:nvCxnSpPr>
        <p:spPr>
          <a:xfrm>
            <a:off x="1907704" y="4146083"/>
            <a:ext cx="4809298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" name="직사각형 5"/>
          <p:cNvSpPr/>
          <p:nvPr/>
        </p:nvSpPr>
        <p:spPr>
          <a:xfrm>
            <a:off x="552197" y="813718"/>
            <a:ext cx="38074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◧ </a:t>
            </a:r>
            <a:r>
              <a:rPr lang="ko-KR" altLang="en-US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유용한 사이트</a:t>
            </a:r>
            <a:r>
              <a:rPr lang="en-US" altLang="ko-KR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: Google Scholar</a:t>
            </a:r>
            <a:endParaRPr lang="ko-KR" altLang="en-US" b="1" dirty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756754" y="1484784"/>
            <a:ext cx="7819960" cy="4857784"/>
          </a:xfrm>
          <a:prstGeom prst="rect">
            <a:avLst/>
          </a:prstGeom>
        </p:spPr>
        <p:txBody>
          <a:bodyPr/>
          <a:lstStyle/>
          <a:p>
            <a:pPr lvl="0">
              <a:lnSpc>
                <a:spcPct val="150000"/>
              </a:lnSpc>
              <a:spcBef>
                <a:spcPts val="250"/>
              </a:spcBef>
              <a:buClr>
                <a:schemeClr val="accent2"/>
              </a:buClr>
              <a:buSzPct val="80000"/>
              <a:defRPr/>
            </a:pPr>
            <a:r>
              <a:rPr lang="ko-KR" altLang="en-US" sz="1300" dirty="0" smtClean="0">
                <a:solidFill>
                  <a:srgbClr val="C00000"/>
                </a:solidFill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     </a:t>
            </a:r>
            <a:r>
              <a:rPr lang="ko-KR" altLang="en-US" sz="1300" b="1" u="sng" dirty="0" smtClean="0">
                <a:solidFill>
                  <a:srgbClr val="C00000"/>
                </a:solidFill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상호대차</a:t>
            </a:r>
            <a:r>
              <a:rPr lang="en-US" altLang="ko-KR" sz="1300" b="1" u="sng" dirty="0" smtClean="0">
                <a:solidFill>
                  <a:srgbClr val="C00000"/>
                </a:solidFill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/ </a:t>
            </a:r>
            <a:r>
              <a:rPr lang="ko-KR" altLang="en-US" sz="1300" b="1" u="sng" dirty="0" smtClean="0">
                <a:solidFill>
                  <a:srgbClr val="C00000"/>
                </a:solidFill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원문복사 서비스</a:t>
            </a:r>
            <a:r>
              <a:rPr lang="en-US" altLang="ko-KR" sz="1300" b="1" u="sng" dirty="0" smtClean="0">
                <a:solidFill>
                  <a:srgbClr val="C00000"/>
                </a:solidFill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 </a:t>
            </a:r>
            <a:endParaRPr kumimoji="0" lang="en-US" altLang="ko-KR" sz="1300" b="1" i="0" u="sng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함초롬돋움" pitchFamily="18" charset="-127"/>
              <a:ea typeface="함초롬돋움" pitchFamily="18" charset="-127"/>
              <a:cs typeface="함초롬돋움" pitchFamily="18" charset="-127"/>
            </a:endParaRPr>
          </a:p>
          <a:p>
            <a:pPr>
              <a:lnSpc>
                <a:spcPct val="150000"/>
              </a:lnSpc>
            </a:pPr>
            <a:r>
              <a:rPr kumimoji="0" lang="ko-KR" altLang="en-US" sz="1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     </a:t>
            </a:r>
            <a:r>
              <a:rPr lang="ko-KR" altLang="en-US" sz="13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우리 도서관에 없는 자료를 국내</a:t>
            </a:r>
            <a:r>
              <a:rPr lang="en-US" altLang="ko-KR" sz="13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·</a:t>
            </a:r>
            <a:r>
              <a:rPr lang="ko-KR" altLang="en-US" sz="13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외의 다른 도서관에 자료복사 및 대출을 의뢰하여 제공하는 서비스</a:t>
            </a:r>
            <a:endParaRPr lang="en-US" altLang="ko-KR" sz="1300" dirty="0" smtClean="0">
              <a:latin typeface="함초롬돋움" pitchFamily="18" charset="-127"/>
              <a:ea typeface="함초롬돋움" pitchFamily="18" charset="-127"/>
              <a:cs typeface="함초롬돋움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3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     ☞  </a:t>
            </a:r>
            <a:r>
              <a:rPr lang="ko-KR" altLang="en-US" sz="13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이용방법 </a:t>
            </a:r>
            <a:r>
              <a:rPr lang="en-US" altLang="ko-KR" sz="13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: </a:t>
            </a:r>
            <a:r>
              <a:rPr lang="ko-KR" altLang="en-US" sz="13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도서관 홈페이지 →</a:t>
            </a:r>
            <a:r>
              <a:rPr lang="en-US" altLang="ko-KR" sz="13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 </a:t>
            </a:r>
            <a:r>
              <a:rPr lang="ko-KR" altLang="en-US" sz="13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도서관서비스 </a:t>
            </a:r>
            <a:r>
              <a:rPr lang="ko-KR" altLang="en-US" sz="1300" dirty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→</a:t>
            </a:r>
            <a:r>
              <a:rPr lang="en-US" altLang="ko-KR" sz="13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 </a:t>
            </a:r>
            <a:r>
              <a:rPr lang="ko-KR" altLang="en-US" sz="13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상호대차</a:t>
            </a:r>
            <a:r>
              <a:rPr lang="en-US" altLang="ko-KR" sz="13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/</a:t>
            </a:r>
            <a:r>
              <a:rPr lang="ko-KR" altLang="en-US" sz="13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원문복사</a:t>
            </a:r>
            <a:endParaRPr lang="en-US" altLang="ko-KR" sz="1300" dirty="0" smtClean="0">
              <a:latin typeface="함초롬돋움" pitchFamily="18" charset="-127"/>
              <a:ea typeface="함초롬돋움" pitchFamily="18" charset="-127"/>
              <a:cs typeface="함초롬돋움" pitchFamily="18" charset="-127"/>
            </a:endParaRPr>
          </a:p>
          <a:p>
            <a:pPr>
              <a:lnSpc>
                <a:spcPct val="150000"/>
              </a:lnSpc>
            </a:pPr>
            <a:endParaRPr lang="en-US" altLang="ko-KR" sz="1300" dirty="0" smtClean="0">
              <a:latin typeface="함초롬돋움" pitchFamily="18" charset="-127"/>
              <a:ea typeface="함초롬돋움" pitchFamily="18" charset="-127"/>
              <a:cs typeface="함초롬돋움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3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     </a:t>
            </a:r>
            <a:r>
              <a:rPr lang="ko-KR" altLang="en-US" sz="1300" b="1" u="sng" dirty="0" smtClean="0">
                <a:solidFill>
                  <a:srgbClr val="C00000"/>
                </a:solidFill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교외접속 서비스 </a:t>
            </a:r>
            <a:endParaRPr lang="en-US" altLang="ko-KR" sz="1300" b="1" u="sng" dirty="0" smtClean="0">
              <a:solidFill>
                <a:srgbClr val="C00000"/>
              </a:solidFill>
              <a:latin typeface="함초롬돋움" pitchFamily="18" charset="-127"/>
              <a:ea typeface="함초롬돋움" pitchFamily="18" charset="-127"/>
              <a:cs typeface="함초롬돋움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3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     </a:t>
            </a:r>
            <a:r>
              <a:rPr lang="ko-KR" altLang="en-US" sz="13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도서관에서 서비스 중인 전자자원을 교외</a:t>
            </a:r>
            <a:r>
              <a:rPr lang="en-US" altLang="ko-KR" sz="13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(</a:t>
            </a:r>
            <a:r>
              <a:rPr lang="ko-KR" altLang="en-US" sz="13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집</a:t>
            </a:r>
            <a:r>
              <a:rPr lang="en-US" altLang="ko-KR" sz="13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, </a:t>
            </a:r>
            <a:r>
              <a:rPr lang="ko-KR" altLang="en-US" sz="13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출장지</a:t>
            </a:r>
            <a:r>
              <a:rPr lang="en-US" altLang="ko-KR" sz="13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)</a:t>
            </a:r>
            <a:r>
              <a:rPr lang="ko-KR" altLang="en-US" sz="13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에서 언제나 접속하여 이용할 수 있는 서비스</a:t>
            </a:r>
            <a:endParaRPr lang="en-US" altLang="ko-KR" sz="1300" dirty="0" smtClean="0">
              <a:latin typeface="함초롬돋움" pitchFamily="18" charset="-127"/>
              <a:ea typeface="함초롬돋움" pitchFamily="18" charset="-127"/>
              <a:cs typeface="함초롬돋움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3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    ☞  </a:t>
            </a:r>
            <a:r>
              <a:rPr lang="ko-KR" altLang="en-US" sz="13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이용방법 </a:t>
            </a:r>
            <a:r>
              <a:rPr lang="en-US" altLang="ko-KR" sz="13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: </a:t>
            </a:r>
            <a:r>
              <a:rPr lang="ko-KR" altLang="en-US" sz="13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도서관 </a:t>
            </a:r>
            <a:r>
              <a:rPr lang="ko-KR" altLang="en-US" sz="1300" dirty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홈페이지 → </a:t>
            </a:r>
            <a:r>
              <a:rPr lang="en-US" altLang="ko-KR" sz="13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 </a:t>
            </a:r>
            <a:r>
              <a:rPr lang="ko-KR" altLang="en-US" sz="13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통합로그인 →</a:t>
            </a:r>
            <a:r>
              <a:rPr lang="en-US" altLang="ko-KR" sz="13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 e-Contents</a:t>
            </a:r>
          </a:p>
          <a:p>
            <a:pPr>
              <a:lnSpc>
                <a:spcPct val="150000"/>
              </a:lnSpc>
            </a:pPr>
            <a:endParaRPr lang="en-US" altLang="ko-KR" sz="1300" dirty="0" smtClean="0">
              <a:latin typeface="함초롬돋움" pitchFamily="18" charset="-127"/>
              <a:ea typeface="함초롬돋움" pitchFamily="18" charset="-127"/>
              <a:cs typeface="함초롬돋움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300" b="1" dirty="0" smtClean="0">
                <a:solidFill>
                  <a:srgbClr val="00B050"/>
                </a:solidFill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     </a:t>
            </a:r>
            <a:r>
              <a:rPr lang="ko-KR" altLang="en-US" sz="1300" b="1" u="sng" dirty="0" smtClean="0">
                <a:solidFill>
                  <a:srgbClr val="C00000"/>
                </a:solidFill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희망도서 신청 </a:t>
            </a:r>
            <a:r>
              <a:rPr lang="en-US" altLang="ko-KR" sz="1300" b="1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: </a:t>
            </a:r>
            <a:r>
              <a:rPr lang="ko-KR" altLang="en-US" sz="13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도서관에 없는 도서인 경우</a:t>
            </a:r>
            <a:r>
              <a:rPr lang="en-US" altLang="ko-KR" sz="13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, </a:t>
            </a:r>
            <a:r>
              <a:rPr lang="ko-KR" altLang="en-US" sz="1300" dirty="0" err="1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신청시</a:t>
            </a:r>
            <a:r>
              <a:rPr lang="ko-KR" altLang="en-US" sz="13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 구입해 주는 서비스</a:t>
            </a:r>
            <a:endParaRPr lang="en-US" altLang="ko-KR" sz="1300" dirty="0" smtClean="0">
              <a:latin typeface="함초롬돋움" pitchFamily="18" charset="-127"/>
              <a:ea typeface="함초롬돋움" pitchFamily="18" charset="-127"/>
              <a:cs typeface="함초롬돋움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3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    </a:t>
            </a:r>
            <a:r>
              <a:rPr lang="en-US" altLang="ko-KR" sz="1300" dirty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☞ </a:t>
            </a:r>
            <a:r>
              <a:rPr lang="en-US" altLang="ko-KR" sz="13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 </a:t>
            </a:r>
            <a:r>
              <a:rPr lang="ko-KR" altLang="en-US" sz="13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이용방법 </a:t>
            </a:r>
            <a:r>
              <a:rPr lang="en-US" altLang="ko-KR" sz="13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: </a:t>
            </a:r>
            <a:r>
              <a:rPr lang="ko-KR" altLang="en-US" sz="13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도서관 홈페이지</a:t>
            </a:r>
            <a:r>
              <a:rPr lang="ko-KR" altLang="en-US" sz="1300" dirty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 </a:t>
            </a:r>
            <a:r>
              <a:rPr lang="ko-KR" altLang="en-US" sz="13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→  </a:t>
            </a:r>
            <a:r>
              <a:rPr lang="en-US" altLang="ko-KR" sz="13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My Library </a:t>
            </a:r>
            <a:r>
              <a:rPr lang="ko-KR" altLang="en-US" sz="1300" dirty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→ </a:t>
            </a:r>
            <a:r>
              <a:rPr lang="en-US" altLang="ko-KR" sz="13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 </a:t>
            </a:r>
            <a:r>
              <a:rPr lang="ko-KR" altLang="en-US" sz="13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희망도서 신청</a:t>
            </a:r>
            <a:endParaRPr lang="en-US" altLang="ko-KR" sz="1300" dirty="0" smtClean="0">
              <a:latin typeface="함초롬돋움" pitchFamily="18" charset="-127"/>
              <a:ea typeface="함초롬돋움" pitchFamily="18" charset="-127"/>
              <a:cs typeface="함초롬돋움" pitchFamily="18" charset="-127"/>
            </a:endParaRPr>
          </a:p>
          <a:p>
            <a:pPr>
              <a:lnSpc>
                <a:spcPct val="150000"/>
              </a:lnSpc>
            </a:pPr>
            <a:endParaRPr lang="en-US" altLang="ko-KR" sz="1300" dirty="0" smtClean="0">
              <a:latin typeface="함초롬돋움" pitchFamily="18" charset="-127"/>
              <a:ea typeface="함초롬돋움" pitchFamily="18" charset="-127"/>
              <a:cs typeface="함초롬돋움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3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     </a:t>
            </a:r>
            <a:r>
              <a:rPr lang="ko-KR" altLang="en-US" sz="1300" b="1" u="sng" dirty="0" smtClean="0">
                <a:solidFill>
                  <a:srgbClr val="C00000"/>
                </a:solidFill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대출 권 수</a:t>
            </a:r>
            <a:r>
              <a:rPr lang="ko-KR" altLang="en-US" sz="13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 </a:t>
            </a:r>
            <a:r>
              <a:rPr lang="en-US" altLang="ko-KR" sz="13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:  10</a:t>
            </a:r>
            <a:r>
              <a:rPr lang="ko-KR" altLang="en-US" sz="13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책 </a:t>
            </a:r>
            <a:r>
              <a:rPr lang="en-US" altLang="ko-KR" sz="13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30</a:t>
            </a:r>
            <a:r>
              <a:rPr lang="ko-KR" altLang="en-US" sz="13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일</a:t>
            </a:r>
            <a:endParaRPr lang="en-US" altLang="ko-KR" sz="1300" dirty="0" smtClean="0">
              <a:latin typeface="함초롬돋움" pitchFamily="18" charset="-127"/>
              <a:ea typeface="함초롬돋움" pitchFamily="18" charset="-127"/>
              <a:cs typeface="함초롬돋움" pitchFamily="18" charset="-127"/>
            </a:endParaRPr>
          </a:p>
          <a:p>
            <a:pPr>
              <a:lnSpc>
                <a:spcPct val="150000"/>
              </a:lnSpc>
            </a:pPr>
            <a:endParaRPr lang="en-US" altLang="ko-KR" sz="1300" dirty="0" smtClean="0">
              <a:latin typeface="함초롬돋움" pitchFamily="18" charset="-127"/>
              <a:ea typeface="함초롬돋움" pitchFamily="18" charset="-127"/>
              <a:cs typeface="함초롬돋움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3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     </a:t>
            </a:r>
            <a:r>
              <a:rPr lang="ko-KR" altLang="en-US" sz="1300" b="1" u="sng" dirty="0" smtClean="0">
                <a:solidFill>
                  <a:srgbClr val="C00000"/>
                </a:solidFill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자료실 이용시간</a:t>
            </a:r>
            <a:r>
              <a:rPr lang="ko-KR" altLang="en-US" sz="1300" dirty="0" smtClean="0">
                <a:solidFill>
                  <a:srgbClr val="C00000"/>
                </a:solidFill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 </a:t>
            </a:r>
            <a:r>
              <a:rPr lang="en-US" altLang="ko-KR" sz="13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: 09:00- 22:00</a:t>
            </a:r>
          </a:p>
          <a:p>
            <a:pPr>
              <a:lnSpc>
                <a:spcPct val="150000"/>
              </a:lnSpc>
            </a:pPr>
            <a:r>
              <a:rPr lang="en-US" altLang="ko-KR" sz="13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     </a:t>
            </a:r>
          </a:p>
          <a:p>
            <a:pPr>
              <a:lnSpc>
                <a:spcPct val="150000"/>
              </a:lnSpc>
            </a:pPr>
            <a:r>
              <a:rPr lang="en-US" altLang="ko-KR" sz="1300" dirty="0" smtClean="0">
                <a:solidFill>
                  <a:schemeClr val="bg1"/>
                </a:solidFill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   </a:t>
            </a:r>
          </a:p>
        </p:txBody>
      </p:sp>
      <p:sp>
        <p:nvSpPr>
          <p:cNvPr id="6" name="직사각형 5"/>
          <p:cNvSpPr/>
          <p:nvPr/>
        </p:nvSpPr>
        <p:spPr>
          <a:xfrm>
            <a:off x="829251" y="822344"/>
            <a:ext cx="17524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◧  </a:t>
            </a:r>
            <a:r>
              <a:rPr lang="ko-KR" altLang="en-US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제공 서비스</a:t>
            </a:r>
            <a:endParaRPr lang="ko-KR" altLang="en-US" b="1" dirty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0" y="2348880"/>
            <a:ext cx="9144000" cy="208823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2643174" y="2571744"/>
            <a:ext cx="2820003" cy="15927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300" b="1" dirty="0" smtClean="0">
                <a:solidFill>
                  <a:schemeClr val="bg1"/>
                </a:solidFill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교육문의</a:t>
            </a:r>
            <a:endParaRPr lang="en-US" altLang="ko-KR" sz="1300" b="1" dirty="0" smtClean="0">
              <a:solidFill>
                <a:schemeClr val="bg1"/>
              </a:solidFill>
              <a:latin typeface="함초롬돋움" pitchFamily="18" charset="-127"/>
              <a:ea typeface="함초롬돋움" pitchFamily="18" charset="-127"/>
              <a:cs typeface="함초롬돋움" pitchFamily="18" charset="-127"/>
            </a:endParaRPr>
          </a:p>
          <a:p>
            <a:pPr>
              <a:lnSpc>
                <a:spcPct val="150000"/>
              </a:lnSpc>
            </a:pPr>
            <a:endParaRPr lang="en-US" altLang="ko-KR" sz="1300" dirty="0" smtClean="0">
              <a:solidFill>
                <a:srgbClr val="FF0000"/>
              </a:solidFill>
              <a:latin typeface="함초롬돋움" pitchFamily="18" charset="-127"/>
              <a:ea typeface="함초롬돋움" pitchFamily="18" charset="-127"/>
              <a:cs typeface="함초롬돋움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3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황정숙</a:t>
            </a:r>
            <a:endParaRPr lang="en-US" altLang="ko-KR" sz="1300" dirty="0" smtClean="0">
              <a:solidFill>
                <a:schemeClr val="tx2">
                  <a:lumMod val="20000"/>
                  <a:lumOff val="80000"/>
                </a:schemeClr>
              </a:solidFill>
              <a:latin typeface="함초롬돋움" pitchFamily="18" charset="-127"/>
              <a:ea typeface="함초롬돋움" pitchFamily="18" charset="-127"/>
              <a:cs typeface="함초롬돋움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3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중앙도서관 전자정보실 </a:t>
            </a:r>
            <a:r>
              <a:rPr lang="en-US" altLang="ko-KR" sz="13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: 850 - 5455</a:t>
            </a:r>
          </a:p>
          <a:p>
            <a:pPr>
              <a:lnSpc>
                <a:spcPct val="150000"/>
              </a:lnSpc>
            </a:pPr>
            <a:r>
              <a:rPr lang="en-US" altLang="ko-KR" sz="13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E-mail : jswhang@daegu.ac.kr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390954" y="5072074"/>
            <a:ext cx="436209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6000" dirty="0" smtClean="0">
                <a:latin typeface="Bauhaus 93" pitchFamily="82" charset="0"/>
                <a:ea typeface="HY강B" pitchFamily="18" charset="-127"/>
              </a:rPr>
              <a:t>Thank You!!</a:t>
            </a:r>
            <a:endParaRPr lang="ko-KR" altLang="en-US" sz="6000" dirty="0">
              <a:latin typeface="Bauhaus 93" pitchFamily="82" charset="0"/>
              <a:ea typeface="HY강B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60" r="36170"/>
          <a:stretch/>
        </p:blipFill>
        <p:spPr bwMode="auto">
          <a:xfrm>
            <a:off x="409907" y="1847503"/>
            <a:ext cx="7648760" cy="4593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933" b="30793"/>
          <a:stretch/>
        </p:blipFill>
        <p:spPr bwMode="auto">
          <a:xfrm>
            <a:off x="2322713" y="4119093"/>
            <a:ext cx="6209727" cy="2714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907" y="980728"/>
            <a:ext cx="4762500" cy="866775"/>
          </a:xfrm>
          <a:prstGeom prst="rect">
            <a:avLst/>
          </a:prstGeom>
          <a:noFill/>
          <a:ln w="19050">
            <a:solidFill>
              <a:srgbClr val="00B05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" name="그림 7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285" y="404664"/>
            <a:ext cx="1294130" cy="38671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888346" y="404664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b="1" dirty="0" smtClean="0">
                <a:solidFill>
                  <a:srgbClr val="00B050"/>
                </a:solidFill>
                <a:latin typeface="+mn-ea"/>
              </a:rPr>
              <a:t>이용방법</a:t>
            </a:r>
            <a:endParaRPr lang="ko-KR" altLang="en-US" sz="1400" b="1" dirty="0">
              <a:solidFill>
                <a:srgbClr val="00B050"/>
              </a:solidFill>
              <a:latin typeface="+mn-ea"/>
            </a:endParaRPr>
          </a:p>
        </p:txBody>
      </p:sp>
      <p:cxnSp>
        <p:nvCxnSpPr>
          <p:cNvPr id="14" name="AutoShape 101"/>
          <p:cNvCxnSpPr>
            <a:cxnSpLocks noChangeShapeType="1"/>
          </p:cNvCxnSpPr>
          <p:nvPr/>
        </p:nvCxnSpPr>
        <p:spPr bwMode="auto">
          <a:xfrm flipH="1">
            <a:off x="5172407" y="1340768"/>
            <a:ext cx="819150" cy="0"/>
          </a:xfrm>
          <a:prstGeom prst="straightConnector1">
            <a:avLst/>
          </a:prstGeom>
          <a:noFill/>
          <a:ln w="38100">
            <a:solidFill>
              <a:schemeClr val="accent1">
                <a:lumMod val="75000"/>
              </a:schemeClr>
            </a:solidFill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" name="직사각형 2"/>
          <p:cNvSpPr/>
          <p:nvPr/>
        </p:nvSpPr>
        <p:spPr>
          <a:xfrm>
            <a:off x="5427576" y="1160748"/>
            <a:ext cx="1160648" cy="3600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b="1" dirty="0" smtClean="0"/>
              <a:t>검색하기</a:t>
            </a:r>
            <a:endParaRPr lang="ko-KR" altLang="en-US" sz="1400" b="1" dirty="0"/>
          </a:p>
        </p:txBody>
      </p:sp>
      <p:cxnSp>
        <p:nvCxnSpPr>
          <p:cNvPr id="15" name="AutoShape 101"/>
          <p:cNvCxnSpPr>
            <a:cxnSpLocks noChangeShapeType="1"/>
          </p:cNvCxnSpPr>
          <p:nvPr/>
        </p:nvCxnSpPr>
        <p:spPr bwMode="auto">
          <a:xfrm flipH="1">
            <a:off x="7820025" y="8908415"/>
            <a:ext cx="819150" cy="0"/>
          </a:xfrm>
          <a:prstGeom prst="straightConnector1">
            <a:avLst/>
          </a:prstGeom>
          <a:noFill/>
          <a:ln w="38100">
            <a:solidFill>
              <a:schemeClr val="accent1">
                <a:lumMod val="75000"/>
              </a:schemeClr>
            </a:solidFill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" name="직사각형 3"/>
          <p:cNvSpPr/>
          <p:nvPr/>
        </p:nvSpPr>
        <p:spPr>
          <a:xfrm>
            <a:off x="1235351" y="2060848"/>
            <a:ext cx="7513114" cy="175432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atinLnBrk="0">
              <a:lnSpc>
                <a:spcPct val="150000"/>
              </a:lnSpc>
            </a:pPr>
            <a:endParaRPr lang="en-US" altLang="ko-KR" sz="600" dirty="0" smtClean="0">
              <a:solidFill>
                <a:schemeClr val="tx1"/>
              </a:solidFill>
              <a:latin typeface="+mn-ea"/>
            </a:endParaRPr>
          </a:p>
          <a:p>
            <a:pPr latinLnBrk="0">
              <a:lnSpc>
                <a:spcPct val="150000"/>
              </a:lnSpc>
            </a:pPr>
            <a:r>
              <a:rPr lang="en-US" altLang="ko-KR" sz="1200" dirty="0" smtClean="0">
                <a:solidFill>
                  <a:schemeClr val="tx1"/>
                </a:solidFill>
                <a:latin typeface="+mn-ea"/>
              </a:rPr>
              <a:t> </a:t>
            </a:r>
            <a:r>
              <a:rPr lang="ko-KR" altLang="ko-KR" sz="1200" dirty="0" smtClean="0">
                <a:solidFill>
                  <a:schemeClr val="tx1"/>
                </a:solidFill>
                <a:latin typeface="+mn-ea"/>
              </a:rPr>
              <a:t>검색하고자 </a:t>
            </a:r>
            <a:r>
              <a:rPr lang="ko-KR" altLang="ko-KR" sz="1200" dirty="0">
                <a:solidFill>
                  <a:schemeClr val="tx1"/>
                </a:solidFill>
                <a:latin typeface="+mn-ea"/>
              </a:rPr>
              <a:t>하는 키워드를 넣거나 </a:t>
            </a:r>
            <a:r>
              <a:rPr lang="en-AU" altLang="ko-KR" sz="1200" dirty="0">
                <a:solidFill>
                  <a:schemeClr val="tx1"/>
                </a:solidFill>
                <a:latin typeface="+mn-ea"/>
              </a:rPr>
              <a:t>AND / OR / NOT </a:t>
            </a:r>
            <a:r>
              <a:rPr lang="ko-KR" altLang="ko-KR" sz="1200" dirty="0">
                <a:solidFill>
                  <a:schemeClr val="tx1"/>
                </a:solidFill>
                <a:latin typeface="+mn-ea"/>
              </a:rPr>
              <a:t>등의 연산자로 키워드를 조합하여 검색</a:t>
            </a:r>
          </a:p>
          <a:p>
            <a:pPr latinLnBrk="0">
              <a:lnSpc>
                <a:spcPct val="150000"/>
              </a:lnSpc>
            </a:pPr>
            <a:r>
              <a:rPr lang="en-AU" altLang="ko-KR" sz="1200" dirty="0">
                <a:solidFill>
                  <a:schemeClr val="tx1"/>
                </a:solidFill>
                <a:latin typeface="+mn-ea"/>
              </a:rPr>
              <a:t>  </a:t>
            </a:r>
            <a:r>
              <a:rPr lang="ko-KR" altLang="ko-KR" sz="1200" dirty="0">
                <a:solidFill>
                  <a:schemeClr val="tx1"/>
                </a:solidFill>
                <a:latin typeface="+mn-ea"/>
              </a:rPr>
              <a:t>예제</a:t>
            </a:r>
            <a:r>
              <a:rPr lang="en-AU" altLang="ko-KR" sz="1200" dirty="0">
                <a:solidFill>
                  <a:schemeClr val="tx1"/>
                </a:solidFill>
                <a:latin typeface="+mn-ea"/>
              </a:rPr>
              <a:t>)  </a:t>
            </a:r>
            <a:r>
              <a:rPr lang="en-AU" altLang="ko-KR" sz="1200" i="1" u="sng" dirty="0">
                <a:solidFill>
                  <a:schemeClr val="tx1"/>
                </a:solidFill>
                <a:latin typeface="+mn-ea"/>
              </a:rPr>
              <a:t>marketing</a:t>
            </a:r>
            <a:r>
              <a:rPr lang="en-AU" altLang="ko-KR" sz="1200" u="sng" dirty="0">
                <a:solidFill>
                  <a:schemeClr val="tx1"/>
                </a:solidFill>
                <a:latin typeface="+mn-ea"/>
              </a:rPr>
              <a:t> AND </a:t>
            </a:r>
            <a:r>
              <a:rPr lang="en-AU" altLang="ko-KR" sz="1200" i="1" u="sng" dirty="0">
                <a:solidFill>
                  <a:schemeClr val="tx1"/>
                </a:solidFill>
                <a:latin typeface="+mn-ea"/>
              </a:rPr>
              <a:t>business </a:t>
            </a:r>
            <a:r>
              <a:rPr lang="en-AU" altLang="ko-KR" sz="1200" dirty="0">
                <a:solidFill>
                  <a:schemeClr val="tx1"/>
                </a:solidFill>
                <a:latin typeface="+mn-ea"/>
              </a:rPr>
              <a:t>: </a:t>
            </a:r>
            <a:r>
              <a:rPr lang="ko-KR" altLang="ko-KR" sz="1200" dirty="0">
                <a:solidFill>
                  <a:schemeClr val="tx1"/>
                </a:solidFill>
                <a:latin typeface="+mn-ea"/>
              </a:rPr>
              <a:t>순서에 관계없이 </a:t>
            </a:r>
            <a:r>
              <a:rPr lang="en-AU" altLang="ko-KR" sz="1200" i="1" dirty="0">
                <a:solidFill>
                  <a:schemeClr val="tx1"/>
                </a:solidFill>
                <a:latin typeface="+mn-ea"/>
              </a:rPr>
              <a:t>marketing</a:t>
            </a:r>
            <a:r>
              <a:rPr lang="en-AU" altLang="ko-KR" sz="1200" dirty="0">
                <a:solidFill>
                  <a:schemeClr val="tx1"/>
                </a:solidFill>
                <a:latin typeface="+mn-ea"/>
              </a:rPr>
              <a:t> </a:t>
            </a:r>
            <a:r>
              <a:rPr lang="ko-KR" altLang="ko-KR" sz="1200" dirty="0">
                <a:solidFill>
                  <a:schemeClr val="tx1"/>
                </a:solidFill>
                <a:latin typeface="+mn-ea"/>
              </a:rPr>
              <a:t>과 </a:t>
            </a:r>
            <a:r>
              <a:rPr lang="en-AU" altLang="ko-KR" sz="1200" i="1" dirty="0">
                <a:solidFill>
                  <a:schemeClr val="tx1"/>
                </a:solidFill>
                <a:latin typeface="+mn-ea"/>
              </a:rPr>
              <a:t>business</a:t>
            </a:r>
            <a:r>
              <a:rPr lang="en-AU" altLang="ko-KR" sz="1200" dirty="0">
                <a:solidFill>
                  <a:schemeClr val="tx1"/>
                </a:solidFill>
                <a:latin typeface="+mn-ea"/>
              </a:rPr>
              <a:t> </a:t>
            </a:r>
            <a:r>
              <a:rPr lang="ko-KR" altLang="ko-KR" sz="1200" dirty="0">
                <a:solidFill>
                  <a:schemeClr val="tx1"/>
                </a:solidFill>
                <a:latin typeface="+mn-ea"/>
              </a:rPr>
              <a:t>가 모두 포함된 결과 출력 </a:t>
            </a:r>
          </a:p>
          <a:p>
            <a:pPr latinLnBrk="0">
              <a:lnSpc>
                <a:spcPct val="150000"/>
              </a:lnSpc>
            </a:pPr>
            <a:r>
              <a:rPr lang="en-AU" altLang="ko-KR" sz="1200" dirty="0">
                <a:solidFill>
                  <a:schemeClr val="tx1"/>
                </a:solidFill>
                <a:latin typeface="+mn-ea"/>
              </a:rPr>
              <a:t>          </a:t>
            </a:r>
            <a:r>
              <a:rPr lang="en-AU" altLang="ko-KR" sz="1200" i="1" u="sng" dirty="0" smtClean="0">
                <a:solidFill>
                  <a:schemeClr val="tx1"/>
                </a:solidFill>
                <a:latin typeface="+mn-ea"/>
              </a:rPr>
              <a:t>college</a:t>
            </a:r>
            <a:r>
              <a:rPr lang="en-AU" altLang="ko-KR" sz="1200" u="sng" dirty="0" smtClean="0">
                <a:solidFill>
                  <a:schemeClr val="tx1"/>
                </a:solidFill>
                <a:latin typeface="+mn-ea"/>
              </a:rPr>
              <a:t> </a:t>
            </a:r>
            <a:r>
              <a:rPr lang="en-AU" altLang="ko-KR" sz="1200" u="sng" dirty="0">
                <a:solidFill>
                  <a:schemeClr val="tx1"/>
                </a:solidFill>
                <a:latin typeface="+mn-ea"/>
              </a:rPr>
              <a:t>OR </a:t>
            </a:r>
            <a:r>
              <a:rPr lang="en-AU" altLang="ko-KR" sz="1200" i="1" u="sng" dirty="0">
                <a:solidFill>
                  <a:schemeClr val="tx1"/>
                </a:solidFill>
                <a:latin typeface="+mn-ea"/>
              </a:rPr>
              <a:t>university </a:t>
            </a:r>
            <a:r>
              <a:rPr lang="en-AU" altLang="ko-KR" sz="1200" dirty="0">
                <a:solidFill>
                  <a:schemeClr val="tx1"/>
                </a:solidFill>
                <a:latin typeface="+mn-ea"/>
              </a:rPr>
              <a:t>: </a:t>
            </a:r>
            <a:r>
              <a:rPr lang="ko-KR" altLang="ko-KR" sz="1200" dirty="0">
                <a:solidFill>
                  <a:schemeClr val="tx1"/>
                </a:solidFill>
                <a:latin typeface="+mn-ea"/>
              </a:rPr>
              <a:t>순서에 관계없이 </a:t>
            </a:r>
            <a:r>
              <a:rPr lang="en-AU" altLang="ko-KR" sz="1200" i="1" dirty="0">
                <a:solidFill>
                  <a:schemeClr val="tx1"/>
                </a:solidFill>
                <a:latin typeface="+mn-ea"/>
              </a:rPr>
              <a:t>college</a:t>
            </a:r>
            <a:r>
              <a:rPr lang="ko-KR" altLang="ko-KR" sz="1200" dirty="0">
                <a:solidFill>
                  <a:schemeClr val="tx1"/>
                </a:solidFill>
                <a:latin typeface="+mn-ea"/>
              </a:rPr>
              <a:t>나 </a:t>
            </a:r>
            <a:r>
              <a:rPr lang="en-AU" altLang="ko-KR" sz="1200" i="1" dirty="0">
                <a:solidFill>
                  <a:schemeClr val="tx1"/>
                </a:solidFill>
                <a:latin typeface="+mn-ea"/>
              </a:rPr>
              <a:t>university</a:t>
            </a:r>
            <a:r>
              <a:rPr lang="en-AU" altLang="ko-KR" sz="1200" dirty="0">
                <a:solidFill>
                  <a:schemeClr val="tx1"/>
                </a:solidFill>
                <a:latin typeface="+mn-ea"/>
              </a:rPr>
              <a:t> </a:t>
            </a:r>
            <a:r>
              <a:rPr lang="ko-KR" altLang="ko-KR" sz="1200" dirty="0">
                <a:solidFill>
                  <a:schemeClr val="tx1"/>
                </a:solidFill>
                <a:latin typeface="+mn-ea"/>
              </a:rPr>
              <a:t>중 하나 이상 포함된 결과 출력</a:t>
            </a:r>
          </a:p>
          <a:p>
            <a:pPr latinLnBrk="0">
              <a:lnSpc>
                <a:spcPct val="150000"/>
              </a:lnSpc>
            </a:pPr>
            <a:r>
              <a:rPr lang="en-AU" altLang="ko-KR" sz="1200" dirty="0">
                <a:solidFill>
                  <a:schemeClr val="tx1"/>
                </a:solidFill>
                <a:latin typeface="+mn-ea"/>
              </a:rPr>
              <a:t>          </a:t>
            </a:r>
            <a:r>
              <a:rPr lang="en-AU" altLang="ko-KR" sz="1200" i="1" u="sng" dirty="0" smtClean="0">
                <a:solidFill>
                  <a:schemeClr val="tx1"/>
                </a:solidFill>
                <a:latin typeface="+mn-ea"/>
              </a:rPr>
              <a:t>welfare</a:t>
            </a:r>
            <a:r>
              <a:rPr lang="en-AU" altLang="ko-KR" sz="1200" u="sng" dirty="0" smtClean="0">
                <a:solidFill>
                  <a:schemeClr val="tx1"/>
                </a:solidFill>
                <a:latin typeface="+mn-ea"/>
              </a:rPr>
              <a:t> </a:t>
            </a:r>
            <a:r>
              <a:rPr lang="en-AU" altLang="ko-KR" sz="1200" u="sng" dirty="0">
                <a:solidFill>
                  <a:schemeClr val="tx1"/>
                </a:solidFill>
                <a:latin typeface="+mn-ea"/>
              </a:rPr>
              <a:t>NOT </a:t>
            </a:r>
            <a:r>
              <a:rPr lang="en-AU" altLang="ko-KR" sz="1200" i="1" u="sng" dirty="0">
                <a:solidFill>
                  <a:schemeClr val="tx1"/>
                </a:solidFill>
                <a:latin typeface="+mn-ea"/>
              </a:rPr>
              <a:t>public </a:t>
            </a:r>
            <a:r>
              <a:rPr lang="en-AU" altLang="ko-KR" sz="1200" dirty="0">
                <a:solidFill>
                  <a:schemeClr val="tx1"/>
                </a:solidFill>
                <a:latin typeface="+mn-ea"/>
              </a:rPr>
              <a:t>: </a:t>
            </a:r>
            <a:r>
              <a:rPr lang="en-AU" altLang="ko-KR" sz="1200" i="1" dirty="0">
                <a:solidFill>
                  <a:schemeClr val="tx1"/>
                </a:solidFill>
                <a:latin typeface="+mn-ea"/>
              </a:rPr>
              <a:t>welfare</a:t>
            </a:r>
            <a:r>
              <a:rPr lang="en-AU" altLang="ko-KR" sz="1200" dirty="0">
                <a:solidFill>
                  <a:schemeClr val="tx1"/>
                </a:solidFill>
                <a:latin typeface="+mn-ea"/>
              </a:rPr>
              <a:t> </a:t>
            </a:r>
            <a:r>
              <a:rPr lang="ko-KR" altLang="ko-KR" sz="1200" dirty="0">
                <a:solidFill>
                  <a:schemeClr val="tx1"/>
                </a:solidFill>
                <a:latin typeface="+mn-ea"/>
              </a:rPr>
              <a:t>는 포함되지만 </a:t>
            </a:r>
            <a:r>
              <a:rPr lang="en-AU" altLang="ko-KR" sz="1200" i="1" dirty="0">
                <a:solidFill>
                  <a:schemeClr val="tx1"/>
                </a:solidFill>
                <a:latin typeface="+mn-ea"/>
              </a:rPr>
              <a:t>public</a:t>
            </a:r>
            <a:r>
              <a:rPr lang="en-AU" altLang="ko-KR" sz="1200" dirty="0">
                <a:solidFill>
                  <a:schemeClr val="tx1"/>
                </a:solidFill>
                <a:latin typeface="+mn-ea"/>
              </a:rPr>
              <a:t> </a:t>
            </a:r>
            <a:r>
              <a:rPr lang="ko-KR" altLang="ko-KR" sz="1200" dirty="0">
                <a:solidFill>
                  <a:schemeClr val="tx1"/>
                </a:solidFill>
                <a:latin typeface="+mn-ea"/>
              </a:rPr>
              <a:t>은 제외된 결과 출력</a:t>
            </a:r>
            <a:endParaRPr lang="en-US" altLang="ko-KR" sz="1200" dirty="0">
              <a:solidFill>
                <a:schemeClr val="tx1"/>
              </a:solidFill>
              <a:latin typeface="+mn-ea"/>
            </a:endParaRPr>
          </a:p>
          <a:p>
            <a:pPr latinLnBrk="0">
              <a:lnSpc>
                <a:spcPct val="150000"/>
              </a:lnSpc>
            </a:pPr>
            <a:r>
              <a:rPr lang="en-US" altLang="ko-KR" sz="1200" i="1" dirty="0">
                <a:solidFill>
                  <a:schemeClr val="tx1"/>
                </a:solidFill>
                <a:latin typeface="+mn-ea"/>
              </a:rPr>
              <a:t>          </a:t>
            </a:r>
            <a:r>
              <a:rPr lang="en-US" altLang="ko-KR" sz="1200" i="1" u="sng" dirty="0" smtClean="0">
                <a:solidFill>
                  <a:schemeClr val="tx1"/>
                </a:solidFill>
                <a:latin typeface="+mn-ea"/>
              </a:rPr>
              <a:t>“</a:t>
            </a:r>
            <a:r>
              <a:rPr lang="en-US" altLang="ko-KR" sz="1200" i="1" u="sng" dirty="0">
                <a:solidFill>
                  <a:schemeClr val="tx1"/>
                </a:solidFill>
                <a:latin typeface="+mn-ea"/>
              </a:rPr>
              <a:t>global warming” </a:t>
            </a:r>
            <a:r>
              <a:rPr lang="en-US" altLang="ko-KR" sz="1200" u="sng" dirty="0">
                <a:solidFill>
                  <a:schemeClr val="tx1"/>
                </a:solidFill>
                <a:latin typeface="+mn-ea"/>
              </a:rPr>
              <a:t>: global</a:t>
            </a:r>
            <a:r>
              <a:rPr lang="ko-KR" altLang="en-US" sz="1200" u="sng" dirty="0">
                <a:solidFill>
                  <a:schemeClr val="tx1"/>
                </a:solidFill>
                <a:latin typeface="+mn-ea"/>
              </a:rPr>
              <a:t>과 </a:t>
            </a:r>
            <a:r>
              <a:rPr lang="en-US" altLang="ko-KR" sz="1200" u="sng" dirty="0">
                <a:solidFill>
                  <a:schemeClr val="tx1"/>
                </a:solidFill>
                <a:latin typeface="+mn-ea"/>
              </a:rPr>
              <a:t>warming</a:t>
            </a:r>
            <a:r>
              <a:rPr lang="ko-KR" altLang="en-US" sz="1200" u="sng" dirty="0">
                <a:solidFill>
                  <a:schemeClr val="tx1"/>
                </a:solidFill>
                <a:latin typeface="+mn-ea"/>
              </a:rPr>
              <a:t>이 붙어있는 결과 출력</a:t>
            </a:r>
            <a:r>
              <a:rPr lang="en-US" altLang="ko-KR" sz="1200" u="sng" dirty="0">
                <a:solidFill>
                  <a:schemeClr val="tx1"/>
                </a:solidFill>
                <a:latin typeface="+mn-ea"/>
              </a:rPr>
              <a:t>, </a:t>
            </a:r>
            <a:r>
              <a:rPr lang="ko-KR" altLang="en-US" sz="1200" u="sng" dirty="0">
                <a:solidFill>
                  <a:schemeClr val="tx1"/>
                </a:solidFill>
                <a:latin typeface="+mn-ea"/>
              </a:rPr>
              <a:t>가장 정확한 </a:t>
            </a:r>
            <a:r>
              <a:rPr lang="ko-KR" altLang="en-US" sz="1200" u="sng" dirty="0" smtClean="0">
                <a:solidFill>
                  <a:schemeClr val="tx1"/>
                </a:solidFill>
                <a:latin typeface="+mn-ea"/>
              </a:rPr>
              <a:t>검색결과</a:t>
            </a:r>
            <a:endParaRPr lang="en-US" altLang="ko-KR" sz="1200" u="sng" dirty="0" smtClean="0">
              <a:solidFill>
                <a:schemeClr val="tx1"/>
              </a:solidFill>
              <a:latin typeface="+mn-ea"/>
            </a:endParaRPr>
          </a:p>
          <a:p>
            <a:pPr latinLnBrk="0">
              <a:lnSpc>
                <a:spcPct val="150000"/>
              </a:lnSpc>
            </a:pPr>
            <a:endParaRPr lang="en-US" altLang="ko-KR" sz="600" u="sng" dirty="0">
              <a:solidFill>
                <a:schemeClr val="tx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555207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60" r="36170"/>
          <a:stretch/>
        </p:blipFill>
        <p:spPr bwMode="auto">
          <a:xfrm>
            <a:off x="409907" y="1847503"/>
            <a:ext cx="7648760" cy="4593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933" b="30793"/>
          <a:stretch/>
        </p:blipFill>
        <p:spPr bwMode="auto">
          <a:xfrm>
            <a:off x="2322713" y="4119093"/>
            <a:ext cx="6209727" cy="2714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907" y="980728"/>
            <a:ext cx="4762500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그림 7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285" y="404664"/>
            <a:ext cx="1294130" cy="38671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888346" y="404664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b="1" dirty="0" smtClean="0">
                <a:solidFill>
                  <a:srgbClr val="00B050"/>
                </a:solidFill>
                <a:latin typeface="+mn-ea"/>
              </a:rPr>
              <a:t>이용방법</a:t>
            </a:r>
            <a:endParaRPr lang="ko-KR" altLang="en-US" sz="1400" b="1" dirty="0">
              <a:solidFill>
                <a:srgbClr val="00B050"/>
              </a:solidFill>
              <a:latin typeface="+mn-ea"/>
            </a:endParaRPr>
          </a:p>
        </p:txBody>
      </p:sp>
      <p:cxnSp>
        <p:nvCxnSpPr>
          <p:cNvPr id="14" name="AutoShape 101"/>
          <p:cNvCxnSpPr>
            <a:cxnSpLocks noChangeShapeType="1"/>
          </p:cNvCxnSpPr>
          <p:nvPr/>
        </p:nvCxnSpPr>
        <p:spPr bwMode="auto">
          <a:xfrm>
            <a:off x="1069525" y="2751685"/>
            <a:ext cx="0" cy="396044"/>
          </a:xfrm>
          <a:prstGeom prst="straightConnector1">
            <a:avLst/>
          </a:prstGeom>
          <a:noFill/>
          <a:ln w="38100">
            <a:solidFill>
              <a:schemeClr val="accent1">
                <a:lumMod val="75000"/>
              </a:schemeClr>
            </a:solidFill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" name="직사각형 2"/>
          <p:cNvSpPr/>
          <p:nvPr/>
        </p:nvSpPr>
        <p:spPr>
          <a:xfrm>
            <a:off x="409907" y="2571665"/>
            <a:ext cx="1472508" cy="3600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b="1" dirty="0" smtClean="0"/>
              <a:t>검색 제한하기</a:t>
            </a:r>
            <a:endParaRPr lang="ko-KR" altLang="en-US" sz="1400" b="1" dirty="0"/>
          </a:p>
        </p:txBody>
      </p:sp>
      <p:cxnSp>
        <p:nvCxnSpPr>
          <p:cNvPr id="15" name="AutoShape 101"/>
          <p:cNvCxnSpPr>
            <a:cxnSpLocks noChangeShapeType="1"/>
          </p:cNvCxnSpPr>
          <p:nvPr/>
        </p:nvCxnSpPr>
        <p:spPr bwMode="auto">
          <a:xfrm flipH="1">
            <a:off x="7820025" y="8908415"/>
            <a:ext cx="819150" cy="0"/>
          </a:xfrm>
          <a:prstGeom prst="straightConnector1">
            <a:avLst/>
          </a:prstGeom>
          <a:noFill/>
          <a:ln w="38100">
            <a:solidFill>
              <a:schemeClr val="accent1">
                <a:lumMod val="75000"/>
              </a:schemeClr>
            </a:solidFill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" name="직사각형 6"/>
          <p:cNvSpPr/>
          <p:nvPr/>
        </p:nvSpPr>
        <p:spPr>
          <a:xfrm>
            <a:off x="323528" y="3147728"/>
            <a:ext cx="1656184" cy="3377615"/>
          </a:xfrm>
          <a:prstGeom prst="rect">
            <a:avLst/>
          </a:prstGeom>
          <a:noFill/>
          <a:ln w="19050">
            <a:solidFill>
              <a:srgbClr val="00B05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직사각형 18"/>
          <p:cNvSpPr/>
          <p:nvPr/>
        </p:nvSpPr>
        <p:spPr>
          <a:xfrm>
            <a:off x="2483768" y="2935153"/>
            <a:ext cx="5256584" cy="133882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atinLnBrk="0">
              <a:lnSpc>
                <a:spcPct val="150000"/>
              </a:lnSpc>
            </a:pPr>
            <a:r>
              <a:rPr lang="en-US" altLang="ko-KR" sz="1200" dirty="0" smtClean="0">
                <a:latin typeface="+mn-ea"/>
              </a:rPr>
              <a:t>  </a:t>
            </a:r>
            <a:r>
              <a:rPr lang="ko-KR" altLang="ko-KR" sz="1200" dirty="0" smtClean="0">
                <a:latin typeface="+mn-ea"/>
              </a:rPr>
              <a:t>상단의 </a:t>
            </a:r>
            <a:r>
              <a:rPr lang="en-AU" altLang="ko-KR" sz="1200" dirty="0">
                <a:latin typeface="+mn-ea"/>
              </a:rPr>
              <a:t>[</a:t>
            </a:r>
            <a:r>
              <a:rPr lang="ko-KR" altLang="ko-KR" sz="1200" dirty="0">
                <a:latin typeface="+mn-ea"/>
              </a:rPr>
              <a:t>다음으로 제한</a:t>
            </a:r>
            <a:r>
              <a:rPr lang="en-AU" altLang="ko-KR" sz="1200" dirty="0">
                <a:latin typeface="+mn-ea"/>
              </a:rPr>
              <a:t>] </a:t>
            </a:r>
            <a:r>
              <a:rPr lang="ko-KR" altLang="ko-KR" sz="1200" dirty="0">
                <a:latin typeface="+mn-ea"/>
              </a:rPr>
              <a:t>내 원문</a:t>
            </a:r>
            <a:r>
              <a:rPr lang="en-AU" altLang="ko-KR" sz="1200" dirty="0">
                <a:latin typeface="+mn-ea"/>
              </a:rPr>
              <a:t>(Full Text) / </a:t>
            </a:r>
            <a:r>
              <a:rPr lang="ko-KR" altLang="ko-KR" sz="1200" dirty="0">
                <a:latin typeface="+mn-ea"/>
              </a:rPr>
              <a:t>상호평가저널</a:t>
            </a:r>
            <a:r>
              <a:rPr lang="en-AU" altLang="ko-KR" sz="1200" dirty="0">
                <a:latin typeface="+mn-ea"/>
              </a:rPr>
              <a:t>(Peer-Review) / </a:t>
            </a:r>
            <a:r>
              <a:rPr lang="ko-KR" altLang="ko-KR" sz="1200" dirty="0">
                <a:latin typeface="+mn-ea"/>
              </a:rPr>
              <a:t>도서관 소장자료</a:t>
            </a:r>
            <a:r>
              <a:rPr lang="en-AU" altLang="ko-KR" sz="1200" dirty="0">
                <a:latin typeface="+mn-ea"/>
              </a:rPr>
              <a:t>(</a:t>
            </a:r>
            <a:r>
              <a:rPr lang="en-AU" altLang="ko-KR" sz="1200" dirty="0" err="1">
                <a:latin typeface="+mn-ea"/>
              </a:rPr>
              <a:t>Catalog</a:t>
            </a:r>
            <a:r>
              <a:rPr lang="en-AU" altLang="ko-KR" sz="1200" dirty="0">
                <a:latin typeface="+mn-ea"/>
              </a:rPr>
              <a:t>) </a:t>
            </a:r>
            <a:r>
              <a:rPr lang="ko-KR" altLang="ko-KR" sz="1200" dirty="0">
                <a:latin typeface="+mn-ea"/>
              </a:rPr>
              <a:t>및 </a:t>
            </a:r>
            <a:r>
              <a:rPr lang="ko-KR" altLang="ko-KR" sz="1200" dirty="0" smtClean="0">
                <a:latin typeface="+mn-ea"/>
              </a:rPr>
              <a:t>출판연도 </a:t>
            </a:r>
            <a:r>
              <a:rPr lang="ko-KR" altLang="ko-KR" sz="1200" dirty="0">
                <a:latin typeface="+mn-ea"/>
              </a:rPr>
              <a:t>등으로 검색결과</a:t>
            </a:r>
            <a:r>
              <a:rPr lang="en-US" altLang="ko-KR" sz="1200" dirty="0">
                <a:latin typeface="+mn-ea"/>
              </a:rPr>
              <a:t> </a:t>
            </a:r>
            <a:r>
              <a:rPr lang="ko-KR" altLang="en-US" sz="1200" dirty="0">
                <a:latin typeface="+mn-ea"/>
              </a:rPr>
              <a:t>제한</a:t>
            </a:r>
            <a:r>
              <a:rPr lang="en-AU" altLang="ko-KR" sz="1200" dirty="0">
                <a:latin typeface="+mn-ea"/>
              </a:rPr>
              <a:t> </a:t>
            </a:r>
            <a:endParaRPr lang="en-AU" altLang="ko-KR" sz="1200" dirty="0" smtClean="0">
              <a:latin typeface="+mn-ea"/>
            </a:endParaRPr>
          </a:p>
          <a:p>
            <a:pPr latinLnBrk="0">
              <a:lnSpc>
                <a:spcPct val="150000"/>
              </a:lnSpc>
            </a:pPr>
            <a:endParaRPr lang="ko-KR" altLang="ko-KR" sz="600" dirty="0">
              <a:latin typeface="+mn-ea"/>
            </a:endParaRPr>
          </a:p>
          <a:p>
            <a:pPr latinLnBrk="0">
              <a:lnSpc>
                <a:spcPct val="150000"/>
              </a:lnSpc>
            </a:pPr>
            <a:r>
              <a:rPr lang="en-AU" altLang="ko-KR" sz="1200" dirty="0">
                <a:latin typeface="+mn-ea"/>
              </a:rPr>
              <a:t>  </a:t>
            </a:r>
            <a:r>
              <a:rPr lang="en-AU" altLang="ko-KR" sz="1200" dirty="0" smtClean="0">
                <a:latin typeface="+mn-ea"/>
              </a:rPr>
              <a:t>[</a:t>
            </a:r>
            <a:r>
              <a:rPr lang="ko-KR" altLang="ko-KR" sz="1200" dirty="0">
                <a:latin typeface="+mn-ea"/>
              </a:rPr>
              <a:t>자료유형</a:t>
            </a:r>
            <a:r>
              <a:rPr lang="en-AU" altLang="ko-KR" sz="1200" dirty="0">
                <a:latin typeface="+mn-ea"/>
              </a:rPr>
              <a:t>] / [</a:t>
            </a:r>
            <a:r>
              <a:rPr lang="ko-KR" altLang="ko-KR" sz="1200" dirty="0">
                <a:latin typeface="+mn-ea"/>
              </a:rPr>
              <a:t>주제</a:t>
            </a:r>
            <a:r>
              <a:rPr lang="en-AU" altLang="ko-KR" sz="1200" dirty="0">
                <a:latin typeface="+mn-ea"/>
              </a:rPr>
              <a:t>] / [</a:t>
            </a:r>
            <a:r>
              <a:rPr lang="ko-KR" altLang="en-US" sz="1200" dirty="0">
                <a:latin typeface="+mn-ea"/>
              </a:rPr>
              <a:t>저</a:t>
            </a:r>
            <a:r>
              <a:rPr lang="ko-KR" altLang="ko-KR" sz="1200" dirty="0">
                <a:latin typeface="+mn-ea"/>
              </a:rPr>
              <a:t>널</a:t>
            </a:r>
            <a:r>
              <a:rPr lang="en-AU" altLang="ko-KR" sz="1200" dirty="0">
                <a:latin typeface="+mn-ea"/>
              </a:rPr>
              <a:t>] / [</a:t>
            </a:r>
            <a:r>
              <a:rPr lang="ko-KR" altLang="ko-KR" sz="1200" dirty="0">
                <a:latin typeface="+mn-ea"/>
              </a:rPr>
              <a:t>언어</a:t>
            </a:r>
            <a:r>
              <a:rPr lang="en-AU" altLang="ko-KR" sz="1200" dirty="0">
                <a:latin typeface="+mn-ea"/>
              </a:rPr>
              <a:t>] / [</a:t>
            </a:r>
            <a:r>
              <a:rPr lang="ko-KR" altLang="ko-KR" sz="1200" dirty="0" err="1">
                <a:latin typeface="+mn-ea"/>
              </a:rPr>
              <a:t>소장처</a:t>
            </a:r>
            <a:r>
              <a:rPr lang="en-AU" altLang="ko-KR" sz="1200" dirty="0">
                <a:latin typeface="+mn-ea"/>
              </a:rPr>
              <a:t>] / [</a:t>
            </a:r>
            <a:r>
              <a:rPr lang="ko-KR" altLang="ko-KR" sz="1200" dirty="0">
                <a:latin typeface="+mn-ea"/>
              </a:rPr>
              <a:t>수록</a:t>
            </a:r>
            <a:r>
              <a:rPr lang="en-AU" altLang="ko-KR" sz="1200" dirty="0">
                <a:latin typeface="+mn-ea"/>
              </a:rPr>
              <a:t>DB] </a:t>
            </a:r>
            <a:r>
              <a:rPr lang="ko-KR" altLang="ko-KR" sz="1200" dirty="0">
                <a:latin typeface="+mn-ea"/>
              </a:rPr>
              <a:t>등으로 검색 결과</a:t>
            </a:r>
            <a:r>
              <a:rPr lang="en-US" altLang="ko-KR" sz="1200" dirty="0">
                <a:latin typeface="+mn-ea"/>
              </a:rPr>
              <a:t> </a:t>
            </a:r>
            <a:r>
              <a:rPr lang="ko-KR" altLang="en-US" sz="1200" dirty="0">
                <a:latin typeface="+mn-ea"/>
              </a:rPr>
              <a:t>제한</a:t>
            </a:r>
            <a:r>
              <a:rPr lang="en-AU" altLang="ko-KR" sz="1200" dirty="0">
                <a:latin typeface="+mn-ea"/>
              </a:rPr>
              <a:t> </a:t>
            </a:r>
            <a:endParaRPr lang="ko-KR" altLang="ko-KR" sz="12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251243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60" r="36170"/>
          <a:stretch/>
        </p:blipFill>
        <p:spPr bwMode="auto">
          <a:xfrm>
            <a:off x="409907" y="1847503"/>
            <a:ext cx="7648760" cy="4593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933" b="30793"/>
          <a:stretch/>
        </p:blipFill>
        <p:spPr bwMode="auto">
          <a:xfrm>
            <a:off x="2322713" y="4119093"/>
            <a:ext cx="6209727" cy="2714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325824" y="2132856"/>
            <a:ext cx="2952328" cy="720080"/>
          </a:xfrm>
          <a:prstGeom prst="rect">
            <a:avLst/>
          </a:prstGeom>
          <a:noFill/>
          <a:ln w="19050">
            <a:solidFill>
              <a:srgbClr val="00B050"/>
            </a:solidFill>
            <a:prstDash val="sysDot"/>
          </a:ln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907" y="980728"/>
            <a:ext cx="4762500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그림 7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285" y="404664"/>
            <a:ext cx="1294130" cy="38671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888346" y="404664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b="1" dirty="0" smtClean="0">
                <a:solidFill>
                  <a:srgbClr val="00B050"/>
                </a:solidFill>
                <a:latin typeface="+mn-ea"/>
              </a:rPr>
              <a:t>이용방법</a:t>
            </a:r>
            <a:endParaRPr lang="ko-KR" altLang="en-US" sz="1400" b="1" dirty="0">
              <a:solidFill>
                <a:srgbClr val="00B050"/>
              </a:solidFill>
              <a:latin typeface="+mn-e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31839" y="3424232"/>
            <a:ext cx="4926827" cy="720080"/>
          </a:xfrm>
          <a:prstGeom prst="rect">
            <a:avLst/>
          </a:prstGeom>
          <a:noFill/>
          <a:ln w="19050">
            <a:solidFill>
              <a:srgbClr val="00B050"/>
            </a:solidFill>
            <a:prstDash val="sysDot"/>
          </a:ln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627784" y="4509121"/>
            <a:ext cx="4392488" cy="864096"/>
          </a:xfrm>
          <a:prstGeom prst="rect">
            <a:avLst/>
          </a:prstGeom>
          <a:noFill/>
          <a:ln w="19050">
            <a:solidFill>
              <a:srgbClr val="00B050"/>
            </a:solidFill>
            <a:prstDash val="sysDot"/>
          </a:ln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cxnSp>
        <p:nvCxnSpPr>
          <p:cNvPr id="13" name="AutoShape 107"/>
          <p:cNvCxnSpPr>
            <a:cxnSpLocks noChangeShapeType="1"/>
          </p:cNvCxnSpPr>
          <p:nvPr/>
        </p:nvCxnSpPr>
        <p:spPr bwMode="auto">
          <a:xfrm>
            <a:off x="6543548" y="1847503"/>
            <a:ext cx="2545" cy="445135"/>
          </a:xfrm>
          <a:prstGeom prst="straightConnector1">
            <a:avLst/>
          </a:prstGeom>
          <a:noFill/>
          <a:ln w="38100">
            <a:solidFill>
              <a:schemeClr val="accent1">
                <a:lumMod val="75000"/>
              </a:schemeClr>
            </a:solidFill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AutoShape 120"/>
          <p:cNvCxnSpPr>
            <a:cxnSpLocks noChangeShapeType="1"/>
          </p:cNvCxnSpPr>
          <p:nvPr/>
        </p:nvCxnSpPr>
        <p:spPr bwMode="auto">
          <a:xfrm flipH="1">
            <a:off x="6161867" y="1847503"/>
            <a:ext cx="386771" cy="0"/>
          </a:xfrm>
          <a:prstGeom prst="straightConnector1">
            <a:avLst/>
          </a:prstGeom>
          <a:noFill/>
          <a:ln w="38100">
            <a:solidFill>
              <a:schemeClr val="accent1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" name="직사각형 2"/>
          <p:cNvSpPr/>
          <p:nvPr/>
        </p:nvSpPr>
        <p:spPr>
          <a:xfrm>
            <a:off x="4234287" y="1667483"/>
            <a:ext cx="1993897" cy="3600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b="1" dirty="0" smtClean="0"/>
              <a:t>검색 결과 확인하기</a:t>
            </a:r>
            <a:endParaRPr lang="ko-KR" altLang="en-US" sz="1400" b="1" dirty="0"/>
          </a:p>
        </p:txBody>
      </p:sp>
      <p:cxnSp>
        <p:nvCxnSpPr>
          <p:cNvPr id="7" name="직선 연결선 6"/>
          <p:cNvCxnSpPr/>
          <p:nvPr/>
        </p:nvCxnSpPr>
        <p:spPr>
          <a:xfrm>
            <a:off x="3563888" y="5301208"/>
            <a:ext cx="115212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직선 연결선 22"/>
          <p:cNvCxnSpPr/>
          <p:nvPr/>
        </p:nvCxnSpPr>
        <p:spPr>
          <a:xfrm>
            <a:off x="3140224" y="3645024"/>
            <a:ext cx="115212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1243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7" name="AutoShape 101"/>
          <p:cNvCxnSpPr>
            <a:cxnSpLocks noChangeShapeType="1"/>
          </p:cNvCxnSpPr>
          <p:nvPr/>
        </p:nvCxnSpPr>
        <p:spPr bwMode="auto">
          <a:xfrm flipH="1">
            <a:off x="7820025" y="8908415"/>
            <a:ext cx="819150" cy="0"/>
          </a:xfrm>
          <a:prstGeom prst="straightConnector1">
            <a:avLst/>
          </a:prstGeom>
          <a:noFill/>
          <a:ln w="38100">
            <a:solidFill>
              <a:schemeClr val="accent1">
                <a:lumMod val="75000"/>
              </a:schemeClr>
            </a:solidFill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3150" name="그룹 3149"/>
          <p:cNvGrpSpPr/>
          <p:nvPr/>
        </p:nvGrpSpPr>
        <p:grpSpPr>
          <a:xfrm>
            <a:off x="683568" y="1052736"/>
            <a:ext cx="7769869" cy="4324350"/>
            <a:chOff x="683568" y="1052736"/>
            <a:chExt cx="7769869" cy="4324350"/>
          </a:xfrm>
        </p:grpSpPr>
        <p:pic>
          <p:nvPicPr>
            <p:cNvPr id="3158" name="Picture 8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568" y="1160537"/>
              <a:ext cx="1647825" cy="2238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59" name="Picture 8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82577" y="1190625"/>
              <a:ext cx="4984514" cy="3318495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  <a:extLst/>
          </p:spPr>
        </p:pic>
        <p:pic>
          <p:nvPicPr>
            <p:cNvPr id="3160" name="Picture 8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86612" y="1052736"/>
              <a:ext cx="1266825" cy="4324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2" name="그림 7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285" y="404664"/>
            <a:ext cx="1294130" cy="386715"/>
          </a:xfrm>
          <a:prstGeom prst="rect">
            <a:avLst/>
          </a:prstGeom>
        </p:spPr>
      </p:pic>
      <p:sp>
        <p:nvSpPr>
          <p:cNvPr id="73" name="TextBox 72"/>
          <p:cNvSpPr txBox="1"/>
          <p:nvPr/>
        </p:nvSpPr>
        <p:spPr>
          <a:xfrm>
            <a:off x="1888346" y="404664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b="1" dirty="0" smtClean="0">
                <a:solidFill>
                  <a:srgbClr val="00B050"/>
                </a:solidFill>
                <a:latin typeface="+mn-ea"/>
              </a:rPr>
              <a:t>이용방법</a:t>
            </a:r>
            <a:endParaRPr lang="ko-KR" altLang="en-US" sz="1400" b="1" dirty="0">
              <a:solidFill>
                <a:srgbClr val="00B050"/>
              </a:solidFill>
              <a:latin typeface="+mn-ea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7167091" y="1050367"/>
            <a:ext cx="1472084" cy="4326719"/>
          </a:xfrm>
          <a:prstGeom prst="rect">
            <a:avLst/>
          </a:prstGeom>
          <a:noFill/>
          <a:ln w="19050">
            <a:solidFill>
              <a:srgbClr val="00B050"/>
            </a:solidFill>
            <a:prstDash val="sysDot"/>
          </a:ln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sp>
        <p:nvSpPr>
          <p:cNvPr id="76" name="TextBox 75"/>
          <p:cNvSpPr txBox="1"/>
          <p:nvPr/>
        </p:nvSpPr>
        <p:spPr>
          <a:xfrm>
            <a:off x="436607" y="1844824"/>
            <a:ext cx="2044862" cy="578916"/>
          </a:xfrm>
          <a:prstGeom prst="rect">
            <a:avLst/>
          </a:prstGeom>
          <a:noFill/>
          <a:ln w="19050">
            <a:solidFill>
              <a:srgbClr val="00B050"/>
            </a:solidFill>
            <a:prstDash val="sysDot"/>
          </a:ln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sp>
        <p:nvSpPr>
          <p:cNvPr id="77" name="직사각형 76"/>
          <p:cNvSpPr/>
          <p:nvPr/>
        </p:nvSpPr>
        <p:spPr>
          <a:xfrm>
            <a:off x="4355976" y="853057"/>
            <a:ext cx="1993897" cy="3600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b="1" dirty="0" smtClean="0"/>
              <a:t>원문이용 및 활용하기</a:t>
            </a:r>
            <a:endParaRPr lang="ko-KR" altLang="en-US" sz="1400" b="1" dirty="0"/>
          </a:p>
        </p:txBody>
      </p:sp>
      <p:grpSp>
        <p:nvGrpSpPr>
          <p:cNvPr id="3151" name="그룹 3150"/>
          <p:cNvGrpSpPr/>
          <p:nvPr/>
        </p:nvGrpSpPr>
        <p:grpSpPr>
          <a:xfrm>
            <a:off x="1171933" y="4005064"/>
            <a:ext cx="4180991" cy="2304256"/>
            <a:chOff x="1459038" y="3933056"/>
            <a:chExt cx="4180991" cy="2304256"/>
          </a:xfrm>
        </p:grpSpPr>
        <p:pic>
          <p:nvPicPr>
            <p:cNvPr id="78" name="그림 77"/>
            <p:cNvPicPr/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9038" y="3933056"/>
              <a:ext cx="4180991" cy="2304256"/>
            </a:xfrm>
            <a:prstGeom prst="rect">
              <a:avLst/>
            </a:prstGeom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</p:pic>
        <p:pic>
          <p:nvPicPr>
            <p:cNvPr id="79" name="그림 78" descr="endnote에 대한 이미지 검색결과"/>
            <p:cNvPicPr/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37459" y="5626134"/>
              <a:ext cx="1150563" cy="361821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81" name="직선 연결선 80"/>
          <p:cNvCxnSpPr/>
          <p:nvPr/>
        </p:nvCxnSpPr>
        <p:spPr>
          <a:xfrm>
            <a:off x="7327069" y="3982143"/>
            <a:ext cx="115212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AutoShape 107"/>
          <p:cNvCxnSpPr>
            <a:cxnSpLocks noChangeShapeType="1"/>
          </p:cNvCxnSpPr>
          <p:nvPr/>
        </p:nvCxnSpPr>
        <p:spPr bwMode="auto">
          <a:xfrm flipH="1">
            <a:off x="5220072" y="5229200"/>
            <a:ext cx="722625" cy="0"/>
          </a:xfrm>
          <a:prstGeom prst="straightConnector1">
            <a:avLst/>
          </a:prstGeom>
          <a:noFill/>
          <a:ln w="12700">
            <a:solidFill>
              <a:srgbClr val="FF0000"/>
            </a:solidFill>
            <a:prstDash val="sysDot"/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6" name="AutoShape 107"/>
          <p:cNvCxnSpPr>
            <a:cxnSpLocks noChangeShapeType="1"/>
          </p:cNvCxnSpPr>
          <p:nvPr/>
        </p:nvCxnSpPr>
        <p:spPr bwMode="auto">
          <a:xfrm>
            <a:off x="5942697" y="3861048"/>
            <a:ext cx="1384372" cy="0"/>
          </a:xfrm>
          <a:prstGeom prst="straightConnector1">
            <a:avLst/>
          </a:prstGeom>
          <a:noFill/>
          <a:ln w="12700">
            <a:solidFill>
              <a:srgbClr val="FF0000"/>
            </a:solidFill>
            <a:prstDash val="sysDot"/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9" name="AutoShape 120"/>
          <p:cNvCxnSpPr>
            <a:cxnSpLocks noChangeShapeType="1"/>
          </p:cNvCxnSpPr>
          <p:nvPr/>
        </p:nvCxnSpPr>
        <p:spPr bwMode="auto">
          <a:xfrm flipH="1">
            <a:off x="5942697" y="3861048"/>
            <a:ext cx="1" cy="1368152"/>
          </a:xfrm>
          <a:prstGeom prst="straightConnector1">
            <a:avLst/>
          </a:prstGeom>
          <a:noFill/>
          <a:ln w="12700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311889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710" y="903296"/>
            <a:ext cx="7920000" cy="434349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직사각형 7"/>
          <p:cNvSpPr/>
          <p:nvPr/>
        </p:nvSpPr>
        <p:spPr>
          <a:xfrm>
            <a:off x="725434" y="5703629"/>
            <a:ext cx="7344816" cy="3727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Char char="ü"/>
            </a:pPr>
            <a:r>
              <a:rPr lang="en-US" altLang="ko-KR" sz="14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 </a:t>
            </a:r>
            <a:r>
              <a:rPr lang="ko-KR" altLang="en-US" sz="14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중앙도서관 홈페이지 </a:t>
            </a:r>
            <a:r>
              <a:rPr lang="ko-KR" altLang="en-US" sz="1400" b="1" dirty="0" smtClean="0">
                <a:solidFill>
                  <a:schemeClr val="accent3">
                    <a:lumMod val="50000"/>
                  </a:schemeClr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통합로그인</a:t>
            </a:r>
            <a:r>
              <a:rPr lang="en-US" altLang="ko-KR" sz="14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→ </a:t>
            </a:r>
            <a:r>
              <a:rPr lang="ko-KR" altLang="en-US" sz="14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소장자료검색 </a:t>
            </a:r>
            <a:r>
              <a:rPr lang="en-US" altLang="ko-KR" sz="14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→ </a:t>
            </a:r>
            <a:r>
              <a:rPr lang="ko-KR" altLang="en-US" sz="1400" b="1" u="sng" dirty="0" smtClean="0">
                <a:solidFill>
                  <a:schemeClr val="accent2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전체 </a:t>
            </a:r>
            <a:r>
              <a:rPr lang="en-US" altLang="ko-KR" sz="14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→ ‘</a:t>
            </a:r>
            <a:r>
              <a:rPr lang="ko-KR" altLang="en-US" sz="14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마케팅</a:t>
            </a:r>
            <a:r>
              <a:rPr lang="en-US" altLang="ko-KR" sz="14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’ </a:t>
            </a:r>
            <a:r>
              <a:rPr lang="ko-KR" altLang="en-US" sz="14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클릭 </a:t>
            </a:r>
            <a:endParaRPr lang="en-US" altLang="ko-KR" sz="1400" b="1" u="sng" dirty="0" smtClean="0">
              <a:solidFill>
                <a:schemeClr val="accent2"/>
              </a:solidFill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2771800" y="980728"/>
            <a:ext cx="840812" cy="21602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755576" y="2348880"/>
            <a:ext cx="432048" cy="2880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600596" y="1110801"/>
            <a:ext cx="1408038" cy="36077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직사각형 1"/>
          <p:cNvSpPr/>
          <p:nvPr/>
        </p:nvSpPr>
        <p:spPr>
          <a:xfrm>
            <a:off x="562730" y="366681"/>
            <a:ext cx="24753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◧ </a:t>
            </a:r>
            <a:r>
              <a:rPr lang="ko-KR" altLang="en-US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학술지 </a:t>
            </a:r>
            <a:r>
              <a:rPr lang="en-US" altLang="ko-KR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:</a:t>
            </a:r>
            <a:r>
              <a:rPr lang="ko-KR" altLang="en-US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전체검색</a:t>
            </a:r>
            <a:r>
              <a:rPr lang="en-US" altLang="ko-KR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1</a:t>
            </a:r>
            <a:endParaRPr lang="ko-KR" altLang="en-US" b="1" dirty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2939998" y="2996952"/>
            <a:ext cx="1604712" cy="28855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74145"/>
            <a:ext cx="7884368" cy="579322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직사각형 1"/>
          <p:cNvSpPr/>
          <p:nvPr/>
        </p:nvSpPr>
        <p:spPr>
          <a:xfrm>
            <a:off x="552198" y="375307"/>
            <a:ext cx="24016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◧ </a:t>
            </a:r>
            <a:r>
              <a:rPr lang="ko-KR" altLang="en-US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학술지 </a:t>
            </a:r>
            <a:r>
              <a:rPr lang="en-US" altLang="ko-KR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:</a:t>
            </a:r>
            <a:r>
              <a:rPr lang="ko-KR" altLang="en-US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전체검색</a:t>
            </a:r>
            <a:r>
              <a:rPr lang="en-US" altLang="ko-KR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2</a:t>
            </a:r>
            <a:endParaRPr lang="ko-KR" altLang="en-US" b="1" dirty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2339752" y="3357516"/>
            <a:ext cx="288032" cy="28855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직사각형 13"/>
          <p:cNvSpPr/>
          <p:nvPr/>
        </p:nvSpPr>
        <p:spPr>
          <a:xfrm>
            <a:off x="2339752" y="5589240"/>
            <a:ext cx="288032" cy="2880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775977"/>
            <a:ext cx="5218712" cy="2409889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그림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1" y="3635314"/>
            <a:ext cx="5000777" cy="2625080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21" name="직선 연결선 20"/>
          <p:cNvCxnSpPr/>
          <p:nvPr/>
        </p:nvCxnSpPr>
        <p:spPr>
          <a:xfrm>
            <a:off x="4427984" y="1772816"/>
            <a:ext cx="36004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직선 연결선 22"/>
          <p:cNvCxnSpPr/>
          <p:nvPr/>
        </p:nvCxnSpPr>
        <p:spPr>
          <a:xfrm>
            <a:off x="4643887" y="4437112"/>
            <a:ext cx="64819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아래쪽 화살표 12"/>
          <p:cNvSpPr/>
          <p:nvPr/>
        </p:nvSpPr>
        <p:spPr>
          <a:xfrm rot="13739399">
            <a:off x="2736751" y="2785483"/>
            <a:ext cx="434134" cy="633489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아래쪽 화살표 15"/>
          <p:cNvSpPr/>
          <p:nvPr/>
        </p:nvSpPr>
        <p:spPr>
          <a:xfrm rot="14503935">
            <a:off x="2926524" y="4880480"/>
            <a:ext cx="406830" cy="870585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34408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3" grpId="0" animBg="1"/>
      <p:bldP spid="16" grpId="0" animBg="1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3667</TotalTime>
  <Words>1149</Words>
  <Application>Microsoft Office PowerPoint</Application>
  <PresentationFormat>화면 슬라이드 쇼(4:3)</PresentationFormat>
  <Paragraphs>209</Paragraphs>
  <Slides>34</Slides>
  <Notes>15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34</vt:i4>
      </vt:variant>
    </vt:vector>
  </HeadingPairs>
  <TitlesOfParts>
    <vt:vector size="35" baseType="lpstr">
      <vt:lpstr>Office 테마</vt:lpstr>
      <vt:lpstr>학술정보 이용 안내  학술지 · 학위논문 · 유용한 사이트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학술 정보 이용 안내</dc:title>
  <dc:creator>sec</dc:creator>
  <cp:lastModifiedBy>user</cp:lastModifiedBy>
  <cp:revision>429</cp:revision>
  <dcterms:created xsi:type="dcterms:W3CDTF">2010-02-26T02:36:23Z</dcterms:created>
  <dcterms:modified xsi:type="dcterms:W3CDTF">2015-03-06T00:07:44Z</dcterms:modified>
</cp:coreProperties>
</file>