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43"/>
  </p:notesMasterIdLst>
  <p:handoutMasterIdLst>
    <p:handoutMasterId r:id="rId44"/>
  </p:handoutMasterIdLst>
  <p:sldIdLst>
    <p:sldId id="256" r:id="rId2"/>
    <p:sldId id="257" r:id="rId3"/>
    <p:sldId id="258" r:id="rId4"/>
    <p:sldId id="259" r:id="rId5"/>
    <p:sldId id="260" r:id="rId6"/>
    <p:sldId id="261" r:id="rId7"/>
    <p:sldId id="282" r:id="rId8"/>
    <p:sldId id="262" r:id="rId9"/>
    <p:sldId id="263" r:id="rId10"/>
    <p:sldId id="264" r:id="rId11"/>
    <p:sldId id="283" r:id="rId12"/>
    <p:sldId id="284" r:id="rId13"/>
    <p:sldId id="265" r:id="rId14"/>
    <p:sldId id="281" r:id="rId15"/>
    <p:sldId id="267" r:id="rId16"/>
    <p:sldId id="266" r:id="rId17"/>
    <p:sldId id="274" r:id="rId18"/>
    <p:sldId id="275" r:id="rId19"/>
    <p:sldId id="276" r:id="rId20"/>
    <p:sldId id="279" r:id="rId21"/>
    <p:sldId id="280" r:id="rId22"/>
    <p:sldId id="277" r:id="rId23"/>
    <p:sldId id="278" r:id="rId24"/>
    <p:sldId id="285" r:id="rId25"/>
    <p:sldId id="286" r:id="rId26"/>
    <p:sldId id="287" r:id="rId27"/>
    <p:sldId id="288" r:id="rId28"/>
    <p:sldId id="289" r:id="rId29"/>
    <p:sldId id="290" r:id="rId30"/>
    <p:sldId id="291" r:id="rId31"/>
    <p:sldId id="292" r:id="rId32"/>
    <p:sldId id="299" r:id="rId33"/>
    <p:sldId id="300" r:id="rId34"/>
    <p:sldId id="298" r:id="rId35"/>
    <p:sldId id="293" r:id="rId36"/>
    <p:sldId id="301" r:id="rId37"/>
    <p:sldId id="302" r:id="rId38"/>
    <p:sldId id="303" r:id="rId39"/>
    <p:sldId id="304" r:id="rId40"/>
    <p:sldId id="305" r:id="rId41"/>
    <p:sldId id="306" r:id="rId42"/>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188" y="-4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60"/>
    </p:cViewPr>
  </p:sorterViewPr>
  <p:notesViewPr>
    <p:cSldViewPr>
      <p:cViewPr varScale="1">
        <p:scale>
          <a:sx n="59" d="100"/>
          <a:sy n="59" d="100"/>
        </p:scale>
        <p:origin x="-250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ko-KR"/>
          </a:p>
        </p:txBody>
      </p:sp>
      <p:sp>
        <p:nvSpPr>
          <p:cNvPr id="28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783EC76D-8B4F-47E9-9D87-337AA11520C6}" type="datetimeFigureOut">
              <a:rPr lang="ko-KR" altLang="en-US"/>
              <a:pPr>
                <a:defRPr/>
              </a:pPr>
              <a:t>2010-06-01</a:t>
            </a:fld>
            <a:endParaRPr lang="en-US" altLang="ko-KR"/>
          </a:p>
        </p:txBody>
      </p:sp>
      <p:sp>
        <p:nvSpPr>
          <p:cNvPr id="28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ko-KR"/>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FE5D411B-97C4-4118-B50E-96F0F703ACD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ko-KR"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942A2BE-7CB6-48B8-9C2F-C4192A4EBD92}" type="datetimeFigureOut">
              <a:rPr lang="ko-KR" altLang="en-US"/>
              <a:pPr>
                <a:defRPr/>
              </a:pPr>
              <a:t>2010-06-01</a:t>
            </a:fld>
            <a:endParaRPr lang="ko-KR"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ko-KR" alt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endParaRPr lang="ko-KR" alt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ko-KR"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9A1A786-C282-40ED-8509-6FCD31257811}"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03B10BC-9C88-43A7-B310-197014DFA8C5}" type="slidenum">
              <a:rPr lang="en-US" altLang="ko-KR" smtClean="0"/>
              <a:pPr/>
              <a:t>27</a:t>
            </a:fld>
            <a:endParaRPr lang="en-US" altLang="ko-KR" smtClean="0"/>
          </a:p>
        </p:txBody>
      </p:sp>
      <p:sp>
        <p:nvSpPr>
          <p:cNvPr id="52227" name="Rectangle 2"/>
          <p:cNvSpPr>
            <a:spLocks noRo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altLang="ko-KR" smtClean="0">
                <a:latin typeface="Times New Roman" pitchFamily="18" charset="0"/>
              </a:rPr>
              <a:t>However, previous multivariate tree methods have limitations for their data type of response, that is, only continuous or binary responses can be analyzed.</a:t>
            </a:r>
          </a:p>
          <a:p>
            <a:pPr eaLnBrk="1" hangingPunct="1"/>
            <a:endParaRPr lang="en-US" altLang="ko-KR" smtClean="0">
              <a:latin typeface="Times New Roman" pitchFamily="18" charset="0"/>
            </a:endParaRPr>
          </a:p>
          <a:p>
            <a:pPr eaLnBrk="1" hangingPunct="1"/>
            <a:r>
              <a:rPr lang="en-US" altLang="ko-KR" smtClean="0">
                <a:latin typeface="Times New Roman" pitchFamily="18" charset="0"/>
              </a:rPr>
              <a:t>Also, for polytomous or ordinal responses, the implementation for likelihood requires computational effort.</a:t>
            </a:r>
          </a:p>
          <a:p>
            <a:pPr eaLnBrk="1" hangingPunct="1"/>
            <a:r>
              <a:rPr lang="en-US" altLang="ko-KR" smtClean="0">
                <a:latin typeface="Times New Roman" pitchFamily="18" charset="0"/>
              </a:rPr>
              <a:t> </a:t>
            </a:r>
          </a:p>
          <a:p>
            <a:pPr eaLnBrk="1" hangingPunct="1">
              <a:lnSpc>
                <a:spcPct val="110000"/>
              </a:lnSpc>
            </a:pPr>
            <a:r>
              <a:rPr lang="en-US" altLang="ko-KR" smtClean="0">
                <a:latin typeface="Times New Roman" pitchFamily="18" charset="0"/>
              </a:rPr>
              <a:t>So, for alternatives of above two methods, I will consider the decision tree tree using Generalized Estimating Equations in the view of finding best split.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ko-KR" alt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0CEE0D-E68C-4B0A-9A65-380401F1C4D1}" type="slidenum">
              <a:rPr lang="ko-KR" altLang="en-US" smtClean="0"/>
              <a:pPr/>
              <a:t>31</a:t>
            </a:fld>
            <a:endParaRPr lang="en-US" altLang="ko-K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ko-KR" alt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39860E-D219-4E47-A2C3-2FD9FC5ADB48}" type="slidenum">
              <a:rPr lang="ko-KR" altLang="en-US" smtClean="0"/>
              <a:pPr/>
              <a:t>32</a:t>
            </a:fld>
            <a:endParaRPr lang="en-US" altLang="ko-K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61168D9-73D0-4798-8119-48F89BCB1028}" type="slidenum">
              <a:rPr lang="en-US" altLang="ko-KR" smtClean="0"/>
              <a:pPr/>
              <a:t>33</a:t>
            </a:fld>
            <a:endParaRPr lang="en-US" altLang="ko-KR" smtClean="0"/>
          </a:p>
        </p:txBody>
      </p:sp>
      <p:sp>
        <p:nvSpPr>
          <p:cNvPr id="55299" name="Rectangle 2"/>
          <p:cNvSpPr>
            <a:spLocks noRo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ko-KR" altLang="ko-K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ko-KR" alt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2C4099-EA26-4FC9-A411-7436B7CCCDE6}" type="slidenum">
              <a:rPr lang="ko-KR" altLang="en-US" smtClean="0"/>
              <a:pPr/>
              <a:t>34</a:t>
            </a:fld>
            <a:endParaRPr lang="en-US" altLang="ko-K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ko-KR" alt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06F271-2FF6-4C57-B07A-8B2C1950DDEC}" type="slidenum">
              <a:rPr lang="ko-KR" altLang="en-US" smtClean="0"/>
              <a:pPr/>
              <a:t>35</a:t>
            </a:fld>
            <a:endParaRPr lang="en-US" altLang="ko-K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ko-KR" alt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D5BA6A-7C04-49D5-9559-24A190374677}" type="slidenum">
              <a:rPr lang="ko-KR" altLang="en-US" smtClean="0"/>
              <a:pPr/>
              <a:t>36</a:t>
            </a:fld>
            <a:endParaRPr lang="en-US" altLang="ko-K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bwMode="auto">
          <a:xfrm>
            <a:off x="1152525" y="692150"/>
            <a:ext cx="4554538" cy="3416300"/>
          </a:xfrm>
          <a:noFill/>
          <a:ln>
            <a:solidFill>
              <a:srgbClr val="000000"/>
            </a:solidFill>
            <a:miter lim="800000"/>
            <a:headEnd/>
            <a:tailEnd/>
          </a:ln>
        </p:spPr>
      </p:sp>
      <p:sp>
        <p:nvSpPr>
          <p:cNvPr id="5939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r>
              <a:rPr lang="en-US" altLang="ko-KR" b="1" smtClean="0">
                <a:ea typeface="굴림" pitchFamily="50" charset="-127"/>
              </a:rPr>
              <a:t>Stage 5:</a:t>
            </a:r>
            <a:r>
              <a:rPr lang="en-US" altLang="ko-KR" smtClean="0">
                <a:ea typeface="굴림" pitchFamily="50" charset="-127"/>
              </a:rPr>
              <a:t>	Full-blown analytical competitors have high degrees of each of the model</a:t>
            </a:r>
            <a:r>
              <a:rPr lang="en-US" altLang="ko-KR" smtClean="0">
                <a:latin typeface="Arial" charset="0"/>
                <a:ea typeface="굴림" pitchFamily="50" charset="-127"/>
              </a:rPr>
              <a:t>’</a:t>
            </a:r>
            <a:r>
              <a:rPr lang="en-US" altLang="ko-KR" smtClean="0">
                <a:ea typeface="굴림" pitchFamily="50" charset="-127"/>
              </a:rPr>
              <a:t>s four factors. </a:t>
            </a:r>
          </a:p>
          <a:p>
            <a:pPr eaLnBrk="1" hangingPunct="1">
              <a:spcBef>
                <a:spcPct val="0"/>
              </a:spcBef>
            </a:pPr>
            <a:r>
              <a:rPr lang="en-US" altLang="ko-KR" b="1" smtClean="0">
                <a:ea typeface="굴림" pitchFamily="50" charset="-127"/>
              </a:rPr>
              <a:t>Stage 4:</a:t>
            </a:r>
            <a:r>
              <a:rPr lang="en-US" altLang="ko-KR" smtClean="0">
                <a:ea typeface="굴림" pitchFamily="50" charset="-127"/>
              </a:rPr>
              <a:t>	Analytical companies are on the verge of analytical competition, but still face a few minor hurdles to get there in full measure. </a:t>
            </a:r>
          </a:p>
          <a:p>
            <a:pPr eaLnBrk="1" hangingPunct="1">
              <a:spcBef>
                <a:spcPct val="0"/>
              </a:spcBef>
            </a:pPr>
            <a:r>
              <a:rPr lang="en-US" altLang="ko-KR" b="1" smtClean="0">
                <a:ea typeface="굴림" pitchFamily="50" charset="-127"/>
              </a:rPr>
              <a:t>Stage 3:</a:t>
            </a:r>
            <a:r>
              <a:rPr lang="en-US" altLang="ko-KR" smtClean="0">
                <a:ea typeface="굴림" pitchFamily="50" charset="-127"/>
              </a:rPr>
              <a:t>	Organizations that grasp the value and the promise of analytical competition, but face major capability hurdles. </a:t>
            </a:r>
          </a:p>
          <a:p>
            <a:pPr eaLnBrk="1" hangingPunct="1">
              <a:spcBef>
                <a:spcPct val="0"/>
              </a:spcBef>
            </a:pPr>
            <a:r>
              <a:rPr lang="en-US" altLang="ko-KR" b="1" smtClean="0">
                <a:ea typeface="굴림" pitchFamily="50" charset="-127"/>
              </a:rPr>
              <a:t>Stage 2:</a:t>
            </a:r>
            <a:r>
              <a:rPr lang="en-US" altLang="ko-KR" smtClean="0">
                <a:ea typeface="굴림" pitchFamily="50" charset="-127"/>
              </a:rPr>
              <a:t>	Organizations that do analytical work, but have no intention of competing on it. </a:t>
            </a:r>
          </a:p>
          <a:p>
            <a:pPr eaLnBrk="1" hangingPunct="1">
              <a:spcBef>
                <a:spcPct val="0"/>
              </a:spcBef>
            </a:pPr>
            <a:r>
              <a:rPr lang="en-US" altLang="ko-KR" b="1" smtClean="0">
                <a:ea typeface="굴림" pitchFamily="50" charset="-127"/>
              </a:rPr>
              <a:t>Stage 1:</a:t>
            </a:r>
            <a:r>
              <a:rPr lang="en-US" altLang="ko-KR" smtClean="0">
                <a:ea typeface="굴림" pitchFamily="50" charset="-127"/>
              </a:rPr>
              <a:t>	Organizations with some desire to become more analytical, but thus far lack both the will and skill to do so.</a:t>
            </a:r>
          </a:p>
          <a:p>
            <a:pPr eaLnBrk="1" hangingPunct="1">
              <a:spcBef>
                <a:spcPct val="0"/>
              </a:spcBef>
            </a:pPr>
            <a:endParaRPr lang="ko-KR" altLang="en-US" smtClean="0">
              <a:ea typeface="굴림" pitchFamily="50"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Rot="1" noChangeArrowheads="1" noTextEdit="1"/>
          </p:cNvSpPr>
          <p:nvPr>
            <p:ph type="sldImg"/>
          </p:nvPr>
        </p:nvSpPr>
        <p:spPr bwMode="auto">
          <a:xfrm>
            <a:off x="1150938" y="692150"/>
            <a:ext cx="4557712" cy="3417888"/>
          </a:xfrm>
          <a:noFill/>
          <a:ln>
            <a:solidFill>
              <a:srgbClr val="000000"/>
            </a:solidFill>
            <a:miter lim="800000"/>
            <a:headEnd/>
            <a:tailEnd/>
          </a:ln>
        </p:spPr>
      </p:sp>
      <p:sp>
        <p:nvSpPr>
          <p:cNvPr id="60419"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r>
              <a:rPr lang="en-US" altLang="ko-KR" sz="1000" b="1" smtClean="0">
                <a:ea typeface="굴림" pitchFamily="50" charset="-127"/>
              </a:rPr>
              <a:t>Distinctive Capability:</a:t>
            </a:r>
            <a:r>
              <a:rPr lang="en-US" altLang="ko-KR" sz="1000" smtClean="0">
                <a:ea typeface="굴림" pitchFamily="50" charset="-127"/>
              </a:rPr>
              <a:t> It stands to reason that if analytics are to support competitive strategy, they must be in support of an important and distinctive capability. We define distinctive capabilities as the integrated business processes and capabilities that together serve customers in ways that are differentiated from competitors and that create an organization</a:t>
            </a:r>
            <a:r>
              <a:rPr lang="en-US" altLang="ko-KR" sz="1000" smtClean="0">
                <a:latin typeface="Arial" charset="0"/>
                <a:ea typeface="굴림" pitchFamily="50" charset="-127"/>
              </a:rPr>
              <a:t>’</a:t>
            </a:r>
            <a:r>
              <a:rPr lang="en-US" altLang="ko-KR" sz="1000" smtClean="0">
                <a:ea typeface="굴림" pitchFamily="50" charset="-127"/>
              </a:rPr>
              <a:t>s formula for business success. </a:t>
            </a:r>
          </a:p>
          <a:p>
            <a:pPr eaLnBrk="1" hangingPunct="1">
              <a:spcBef>
                <a:spcPct val="0"/>
              </a:spcBef>
            </a:pPr>
            <a:endParaRPr lang="en-US" altLang="ko-KR" sz="1000" smtClean="0">
              <a:ea typeface="굴림" pitchFamily="50" charset="-127"/>
            </a:endParaRPr>
          </a:p>
          <a:p>
            <a:pPr eaLnBrk="1" hangingPunct="1">
              <a:spcBef>
                <a:spcPct val="0"/>
              </a:spcBef>
            </a:pPr>
            <a:r>
              <a:rPr lang="en-US" altLang="ko-KR" sz="1000" b="1" smtClean="0">
                <a:ea typeface="굴림" pitchFamily="50" charset="-127"/>
              </a:rPr>
              <a:t>Enterprise-Wide: </a:t>
            </a:r>
            <a:r>
              <a:rPr lang="en-US" altLang="ko-KR" sz="1000" smtClean="0">
                <a:ea typeface="굴림" pitchFamily="50" charset="-127"/>
              </a:rPr>
              <a:t>Companies and organizations that compete analytically don</a:t>
            </a:r>
            <a:r>
              <a:rPr lang="en-US" altLang="ko-KR" sz="1000" smtClean="0">
                <a:latin typeface="Arial" charset="0"/>
                <a:ea typeface="굴림" pitchFamily="50" charset="-127"/>
              </a:rPr>
              <a:t>’</a:t>
            </a:r>
            <a:r>
              <a:rPr lang="en-US" altLang="ko-KR" sz="1000" smtClean="0">
                <a:ea typeface="굴림" pitchFamily="50" charset="-127"/>
              </a:rPr>
              <a:t>t entrust analytical activities just to one group within the company or to a collection of disparate employees across the organization. They manage analytics as an organization or enterprise, and ensure that no process or business unit is optimized at the expense of another unless it is strategically important to do so. </a:t>
            </a:r>
          </a:p>
          <a:p>
            <a:pPr eaLnBrk="1" hangingPunct="1">
              <a:spcBef>
                <a:spcPct val="0"/>
              </a:spcBef>
            </a:pPr>
            <a:endParaRPr lang="en-US" altLang="ko-KR" sz="1000" smtClean="0">
              <a:ea typeface="굴림" pitchFamily="50" charset="-127"/>
            </a:endParaRPr>
          </a:p>
          <a:p>
            <a:pPr eaLnBrk="1" hangingPunct="1">
              <a:spcBef>
                <a:spcPct val="0"/>
              </a:spcBef>
            </a:pPr>
            <a:r>
              <a:rPr lang="en-US" altLang="ko-KR" sz="1000" b="1" smtClean="0">
                <a:ea typeface="굴림" pitchFamily="50" charset="-127"/>
              </a:rPr>
              <a:t>C-Suite Commitment: </a:t>
            </a:r>
            <a:r>
              <a:rPr lang="en-US" altLang="ko-KR" sz="1000" smtClean="0">
                <a:ea typeface="굴림" pitchFamily="50" charset="-127"/>
              </a:rPr>
              <a:t>The adoption of a broad analytical approach to business requires changes in culture, process, behavior, and skills for multiple employees. Such changes don</a:t>
            </a:r>
            <a:r>
              <a:rPr lang="en-US" altLang="ko-KR" sz="1000" smtClean="0">
                <a:latin typeface="Arial" charset="0"/>
                <a:ea typeface="굴림" pitchFamily="50" charset="-127"/>
              </a:rPr>
              <a:t>’</a:t>
            </a:r>
            <a:r>
              <a:rPr lang="en-US" altLang="ko-KR" sz="1000" smtClean="0">
                <a:ea typeface="굴림" pitchFamily="50" charset="-127"/>
              </a:rPr>
              <a:t>t happen by accident; they must be led by senior executives with a passion for analytics and fact-based decision-making. </a:t>
            </a:r>
          </a:p>
          <a:p>
            <a:pPr eaLnBrk="1" hangingPunct="1">
              <a:spcBef>
                <a:spcPct val="0"/>
              </a:spcBef>
            </a:pPr>
            <a:endParaRPr lang="en-US" altLang="ko-KR" sz="1000" smtClean="0">
              <a:ea typeface="굴림" pitchFamily="50" charset="-127"/>
            </a:endParaRPr>
          </a:p>
          <a:p>
            <a:pPr eaLnBrk="1" hangingPunct="1">
              <a:spcBef>
                <a:spcPct val="0"/>
              </a:spcBef>
            </a:pPr>
            <a:r>
              <a:rPr lang="en-US" altLang="ko-KR" sz="1000" b="1" smtClean="0">
                <a:ea typeface="굴림" pitchFamily="50" charset="-127"/>
              </a:rPr>
              <a:t>Large Scale Ambition:</a:t>
            </a:r>
            <a:r>
              <a:rPr lang="en-US" altLang="ko-KR" sz="1000" smtClean="0">
                <a:ea typeface="굴림" pitchFamily="50" charset="-127"/>
              </a:rPr>
              <a:t> A final way to define analytical competitors is by the results they aspire to achieve. The analytical competitors we studied had bet their future success on analytics-based strategies.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latinLnBrk="0">
              <a:defRPr/>
            </a:pPr>
            <a:endParaRPr kumimoji="0"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latin typeface="굴림" charset="-127"/>
                <a:ea typeface="굴림" charset="-127"/>
              </a:endParaRPr>
            </a:p>
          </p:txBody>
        </p:sp>
        <p:sp>
          <p:nvSpPr>
            <p:cNvPr id="7" name="Freeform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kumimoji="0" lang="en-US">
                <a:latin typeface="굴림" charset="-127"/>
                <a:ea typeface="굴림" charset="-127"/>
              </a:endParaRPr>
            </a:p>
          </p:txBody>
        </p:sp>
        <p:sp>
          <p:nvSpPr>
            <p:cNvPr id="8" name="Freeform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latinLnBrk="0">
                <a:defRPr/>
              </a:pPr>
              <a:endParaRPr kumimoji="0" lang="en-US"/>
            </a:p>
          </p:txBody>
        </p:sp>
        <p:cxnSp>
          <p:nvCxnSpPr>
            <p:cNvPr id="10" name="Straight Connector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ltLang="ko-KR"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ko-KR"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92485673-3A82-4C58-8E8F-33E99B01F597}" type="datetime1">
              <a:rPr lang="ko-KR" altLang="en-US"/>
              <a:pPr>
                <a:defRPr/>
              </a:pPr>
              <a:t>2010-06-01</a:t>
            </a:fld>
            <a:endParaRPr lang="ko-KR" alt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ko-KR" alt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05A6D1E7-187B-44A2-A885-FF41EA46B02D}" type="slidenum">
              <a:rPr lang="ko-KR" altLang="en-US"/>
              <a:pPr>
                <a:defRPr/>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ko-KR"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9888D2-FB45-4C4B-98F0-D4B267C64D87}" type="datetime1">
              <a:rPr lang="ko-KR" altLang="en-US"/>
              <a:pPr>
                <a:defRPr/>
              </a:pPr>
              <a:t>2010-06-01</a:t>
            </a:fld>
            <a:endParaRPr lang="ko-KR" altLang="en-US"/>
          </a:p>
        </p:txBody>
      </p:sp>
      <p:sp>
        <p:nvSpPr>
          <p:cNvPr id="5" name="Footer Placeholder 21"/>
          <p:cNvSpPr>
            <a:spLocks noGrp="1"/>
          </p:cNvSpPr>
          <p:nvPr>
            <p:ph type="ftr" sz="quarter" idx="11"/>
          </p:nvPr>
        </p:nvSpPr>
        <p:spPr/>
        <p:txBody>
          <a:bodyPr/>
          <a:lstStyle>
            <a:lvl1pPr>
              <a:defRPr/>
            </a:lvl1pPr>
          </a:lstStyle>
          <a:p>
            <a:pPr>
              <a:defRPr/>
            </a:pPr>
            <a:endParaRPr lang="ko-KR" altLang="en-US"/>
          </a:p>
        </p:txBody>
      </p:sp>
      <p:sp>
        <p:nvSpPr>
          <p:cNvPr id="6" name="Slide Number Placeholder 17"/>
          <p:cNvSpPr>
            <a:spLocks noGrp="1"/>
          </p:cNvSpPr>
          <p:nvPr>
            <p:ph type="sldNum" sz="quarter" idx="12"/>
          </p:nvPr>
        </p:nvSpPr>
        <p:spPr/>
        <p:txBody>
          <a:bodyPr/>
          <a:lstStyle>
            <a:lvl1pPr>
              <a:defRPr/>
            </a:lvl1pPr>
          </a:lstStyle>
          <a:p>
            <a:pPr>
              <a:defRPr/>
            </a:pPr>
            <a:fld id="{F96DE02E-485D-4EB9-8C1A-567A3BE2CD92}" type="slidenum">
              <a:rPr lang="ko-KR" altLang="en-US"/>
              <a:pPr>
                <a:defRPr/>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altLang="ko-KR"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D740FD5-6885-445E-B7AB-17F13927B164}" type="datetime1">
              <a:rPr lang="ko-KR" altLang="en-US"/>
              <a:pPr>
                <a:defRPr/>
              </a:pPr>
              <a:t>2010-06-01</a:t>
            </a:fld>
            <a:endParaRPr lang="ko-KR" altLang="en-US"/>
          </a:p>
        </p:txBody>
      </p:sp>
      <p:sp>
        <p:nvSpPr>
          <p:cNvPr id="5" name="Footer Placeholder 21"/>
          <p:cNvSpPr>
            <a:spLocks noGrp="1"/>
          </p:cNvSpPr>
          <p:nvPr>
            <p:ph type="ftr" sz="quarter" idx="11"/>
          </p:nvPr>
        </p:nvSpPr>
        <p:spPr/>
        <p:txBody>
          <a:bodyPr/>
          <a:lstStyle>
            <a:lvl1pPr>
              <a:defRPr/>
            </a:lvl1pPr>
          </a:lstStyle>
          <a:p>
            <a:pPr>
              <a:defRPr/>
            </a:pPr>
            <a:endParaRPr lang="ko-KR" altLang="en-US"/>
          </a:p>
        </p:txBody>
      </p:sp>
      <p:sp>
        <p:nvSpPr>
          <p:cNvPr id="6" name="Slide Number Placeholder 17"/>
          <p:cNvSpPr>
            <a:spLocks noGrp="1"/>
          </p:cNvSpPr>
          <p:nvPr>
            <p:ph type="sldNum" sz="quarter" idx="12"/>
          </p:nvPr>
        </p:nvSpPr>
        <p:spPr/>
        <p:txBody>
          <a:bodyPr/>
          <a:lstStyle>
            <a:lvl1pPr>
              <a:defRPr/>
            </a:lvl1pPr>
          </a:lstStyle>
          <a:p>
            <a:pPr>
              <a:defRPr/>
            </a:pPr>
            <a:fld id="{02D0EB8D-00C3-49D1-9B6F-E1E74459E87A}" type="slidenum">
              <a:rPr lang="ko-KR" altLang="en-US"/>
              <a:pPr>
                <a:defRPr/>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7" name="Title 6"/>
          <p:cNvSpPr>
            <a:spLocks noGrp="1"/>
          </p:cNvSpPr>
          <p:nvPr>
            <p:ph type="title"/>
          </p:nvPr>
        </p:nvSpPr>
        <p:spPr/>
        <p:txBody>
          <a:bodyPr rtlCol="0"/>
          <a:lstStyle>
            <a:extLst/>
          </a:lstStyle>
          <a:p>
            <a:r>
              <a:rPr lang="en-US" altLang="ko-KR"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35BBDF56-4E3C-4B0D-B968-7AD6ABD4FF8F}" type="datetime1">
              <a:rPr lang="ko-KR" altLang="en-US"/>
              <a:pPr>
                <a:defRPr/>
              </a:pPr>
              <a:t>2010-06-01</a:t>
            </a:fld>
            <a:endParaRPr lang="ko-KR" altLang="en-US"/>
          </a:p>
        </p:txBody>
      </p:sp>
      <p:sp>
        <p:nvSpPr>
          <p:cNvPr id="5" name="Footer Placeholder 21"/>
          <p:cNvSpPr>
            <a:spLocks noGrp="1"/>
          </p:cNvSpPr>
          <p:nvPr>
            <p:ph type="ftr" sz="quarter" idx="11"/>
          </p:nvPr>
        </p:nvSpPr>
        <p:spPr/>
        <p:txBody>
          <a:bodyPr/>
          <a:lstStyle>
            <a:lvl1pPr>
              <a:defRPr/>
            </a:lvl1pPr>
          </a:lstStyle>
          <a:p>
            <a:pPr>
              <a:defRPr/>
            </a:pPr>
            <a:endParaRPr lang="ko-KR" altLang="en-US"/>
          </a:p>
        </p:txBody>
      </p:sp>
      <p:sp>
        <p:nvSpPr>
          <p:cNvPr id="6" name="Slide Number Placeholder 17"/>
          <p:cNvSpPr>
            <a:spLocks noGrp="1"/>
          </p:cNvSpPr>
          <p:nvPr>
            <p:ph type="sldNum" sz="quarter" idx="12"/>
          </p:nvPr>
        </p:nvSpPr>
        <p:spPr/>
        <p:txBody>
          <a:bodyPr/>
          <a:lstStyle>
            <a:lvl1pPr>
              <a:defRPr/>
            </a:lvl1pPr>
          </a:lstStyle>
          <a:p>
            <a:pPr>
              <a:defRPr/>
            </a:pPr>
            <a:fld id="{C4991947-566C-4ED5-8541-9F97E9BAD37A}" type="slidenum">
              <a:rPr lang="ko-KR" altLang="en-US"/>
              <a:pPr>
                <a:defRPr/>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latinLnBrk="0">
              <a:defRPr/>
            </a:pPr>
            <a:endParaRPr kumimoji="0" lang="en-US"/>
          </a:p>
        </p:txBody>
      </p:sp>
      <p:sp>
        <p:nvSpPr>
          <p:cNvPr id="5" name="Chevron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latinLnBrk="0">
              <a:defRPr/>
            </a:pPr>
            <a:endParaRPr kumimoji="0"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ltLang="ko-KR"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ko-KR"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E7B591A8-7EAF-48A0-A282-F5BE5F5AEC1D}" type="datetime1">
              <a:rPr lang="ko-KR" altLang="en-US"/>
              <a:pPr>
                <a:defRPr/>
              </a:pPr>
              <a:t>2010-06-01</a:t>
            </a:fld>
            <a:endParaRPr lang="ko-KR" altLang="en-US"/>
          </a:p>
        </p:txBody>
      </p:sp>
      <p:sp>
        <p:nvSpPr>
          <p:cNvPr id="7" name="Footer Placeholder 4"/>
          <p:cNvSpPr>
            <a:spLocks noGrp="1"/>
          </p:cNvSpPr>
          <p:nvPr>
            <p:ph type="ftr" sz="quarter" idx="11"/>
          </p:nvPr>
        </p:nvSpPr>
        <p:spPr/>
        <p:txBody>
          <a:bodyPr/>
          <a:lstStyle>
            <a:lvl1pPr>
              <a:defRPr/>
            </a:lvl1pPr>
            <a:extLst/>
          </a:lstStyle>
          <a:p>
            <a:pPr>
              <a:defRPr/>
            </a:pPr>
            <a:endParaRPr lang="ko-KR" altLang="en-US"/>
          </a:p>
        </p:txBody>
      </p:sp>
      <p:sp>
        <p:nvSpPr>
          <p:cNvPr id="8" name="Slide Number Placeholder 5"/>
          <p:cNvSpPr>
            <a:spLocks noGrp="1"/>
          </p:cNvSpPr>
          <p:nvPr>
            <p:ph type="sldNum" sz="quarter" idx="12"/>
          </p:nvPr>
        </p:nvSpPr>
        <p:spPr/>
        <p:txBody>
          <a:bodyPr/>
          <a:lstStyle>
            <a:lvl1pPr>
              <a:defRPr/>
            </a:lvl1pPr>
            <a:extLst/>
          </a:lstStyle>
          <a:p>
            <a:pPr>
              <a:defRPr/>
            </a:pPr>
            <a:fld id="{3EB68AB6-11B0-420D-AFC5-F4BEBE0B4D07}" type="slidenum">
              <a:rPr lang="ko-KR" altLang="en-US"/>
              <a:pPr>
                <a:defRPr/>
              </a:pPr>
              <a:t>‹#›</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8" name="Title 7"/>
          <p:cNvSpPr>
            <a:spLocks noGrp="1"/>
          </p:cNvSpPr>
          <p:nvPr>
            <p:ph type="title"/>
          </p:nvPr>
        </p:nvSpPr>
        <p:spPr/>
        <p:txBody>
          <a:bodyPr rtlCol="0"/>
          <a:lstStyle>
            <a:extLst/>
          </a:lstStyle>
          <a:p>
            <a:r>
              <a:rPr lang="en-US" altLang="ko-KR"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A250E49-F6DD-4A2C-8861-83623DD789D3}" type="datetime1">
              <a:rPr lang="ko-KR" altLang="en-US"/>
              <a:pPr>
                <a:defRPr/>
              </a:pPr>
              <a:t>2010-06-01</a:t>
            </a:fld>
            <a:endParaRPr lang="ko-KR" altLang="en-US"/>
          </a:p>
        </p:txBody>
      </p:sp>
      <p:sp>
        <p:nvSpPr>
          <p:cNvPr id="6" name="Footer Placeholder 5"/>
          <p:cNvSpPr>
            <a:spLocks noGrp="1"/>
          </p:cNvSpPr>
          <p:nvPr>
            <p:ph type="ftr" sz="quarter" idx="11"/>
          </p:nvPr>
        </p:nvSpPr>
        <p:spPr/>
        <p:txBody>
          <a:bodyPr/>
          <a:lstStyle>
            <a:lvl1pPr>
              <a:defRPr/>
            </a:lvl1pPr>
            <a:extLst/>
          </a:lstStyle>
          <a:p>
            <a:pPr>
              <a:defRPr/>
            </a:pPr>
            <a:endParaRPr lang="ko-KR" altLang="en-US"/>
          </a:p>
        </p:txBody>
      </p:sp>
      <p:sp>
        <p:nvSpPr>
          <p:cNvPr id="7" name="Slide Number Placeholder 6"/>
          <p:cNvSpPr>
            <a:spLocks noGrp="1"/>
          </p:cNvSpPr>
          <p:nvPr>
            <p:ph type="sldNum" sz="quarter" idx="12"/>
          </p:nvPr>
        </p:nvSpPr>
        <p:spPr/>
        <p:txBody>
          <a:bodyPr/>
          <a:lstStyle>
            <a:lvl1pPr>
              <a:defRPr/>
            </a:lvl1pPr>
            <a:extLst/>
          </a:lstStyle>
          <a:p>
            <a:pPr>
              <a:defRPr/>
            </a:pPr>
            <a:fld id="{869E1494-FF27-4288-A1BE-2DD071FCAB18}" type="slidenum">
              <a:rPr lang="ko-KR" altLang="en-US"/>
              <a:pPr>
                <a:defRPr/>
              </a:pPr>
              <a:t>‹#›</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ltLang="ko-KR"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ltLang="ko-KR"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ltLang="ko-KR"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EC9B4BB3-2E7F-47FD-BE74-A7F325289E7F}" type="datetime1">
              <a:rPr lang="ko-KR" altLang="en-US"/>
              <a:pPr>
                <a:defRPr/>
              </a:pPr>
              <a:t>2010-06-01</a:t>
            </a:fld>
            <a:endParaRPr lang="ko-KR" altLang="en-US"/>
          </a:p>
        </p:txBody>
      </p:sp>
      <p:sp>
        <p:nvSpPr>
          <p:cNvPr id="8" name="Footer Placeholder 7"/>
          <p:cNvSpPr>
            <a:spLocks noGrp="1"/>
          </p:cNvSpPr>
          <p:nvPr>
            <p:ph type="ftr" sz="quarter" idx="11"/>
          </p:nvPr>
        </p:nvSpPr>
        <p:spPr/>
        <p:txBody>
          <a:bodyPr/>
          <a:lstStyle>
            <a:lvl1pPr>
              <a:defRPr/>
            </a:lvl1pPr>
            <a:extLst/>
          </a:lstStyle>
          <a:p>
            <a:pPr>
              <a:defRPr/>
            </a:pPr>
            <a:endParaRPr lang="ko-KR" altLang="en-US"/>
          </a:p>
        </p:txBody>
      </p:sp>
      <p:sp>
        <p:nvSpPr>
          <p:cNvPr id="9" name="Slide Number Placeholder 8"/>
          <p:cNvSpPr>
            <a:spLocks noGrp="1"/>
          </p:cNvSpPr>
          <p:nvPr>
            <p:ph type="sldNum" sz="quarter" idx="12"/>
          </p:nvPr>
        </p:nvSpPr>
        <p:spPr/>
        <p:txBody>
          <a:bodyPr/>
          <a:lstStyle>
            <a:lvl1pPr>
              <a:defRPr/>
            </a:lvl1pPr>
            <a:extLst/>
          </a:lstStyle>
          <a:p>
            <a:pPr>
              <a:defRPr/>
            </a:pPr>
            <a:fld id="{04F8C929-907B-4CFE-85BD-4BC6EE21A26D}" type="slidenum">
              <a:rPr lang="ko-KR" altLang="en-US"/>
              <a:pPr>
                <a:defRPr/>
              </a:pPr>
              <a:t>‹#›</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altLang="ko-KR"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4AA5985A-07F6-4AE5-BE71-FC48ED7C36FC}" type="datetime1">
              <a:rPr lang="ko-KR" altLang="en-US"/>
              <a:pPr>
                <a:defRPr/>
              </a:pPr>
              <a:t>2010-06-01</a:t>
            </a:fld>
            <a:endParaRPr lang="ko-KR" altLang="en-US"/>
          </a:p>
        </p:txBody>
      </p:sp>
      <p:sp>
        <p:nvSpPr>
          <p:cNvPr id="4" name="Footer Placeholder 3"/>
          <p:cNvSpPr>
            <a:spLocks noGrp="1"/>
          </p:cNvSpPr>
          <p:nvPr>
            <p:ph type="ftr" sz="quarter" idx="11"/>
          </p:nvPr>
        </p:nvSpPr>
        <p:spPr/>
        <p:txBody>
          <a:bodyPr/>
          <a:lstStyle>
            <a:lvl1pPr>
              <a:defRPr/>
            </a:lvl1pPr>
            <a:extLst/>
          </a:lstStyle>
          <a:p>
            <a:pPr>
              <a:defRPr/>
            </a:pPr>
            <a:endParaRPr lang="ko-KR" altLang="en-US"/>
          </a:p>
        </p:txBody>
      </p:sp>
      <p:sp>
        <p:nvSpPr>
          <p:cNvPr id="5" name="Slide Number Placeholder 4"/>
          <p:cNvSpPr>
            <a:spLocks noGrp="1"/>
          </p:cNvSpPr>
          <p:nvPr>
            <p:ph type="sldNum" sz="quarter" idx="12"/>
          </p:nvPr>
        </p:nvSpPr>
        <p:spPr/>
        <p:txBody>
          <a:bodyPr/>
          <a:lstStyle>
            <a:lvl1pPr>
              <a:defRPr/>
            </a:lvl1pPr>
            <a:extLst/>
          </a:lstStyle>
          <a:p>
            <a:pPr>
              <a:defRPr/>
            </a:pPr>
            <a:fld id="{880A424E-AA91-4E57-85B8-A9650EDD6B18}" type="slidenum">
              <a:rPr lang="ko-KR" altLang="en-US"/>
              <a:pPr>
                <a:defRPr/>
              </a:pPr>
              <a:t>‹#›</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7779399-4B65-45A1-9C49-BEADA625A291}" type="datetime1">
              <a:rPr lang="ko-KR" altLang="en-US"/>
              <a:pPr>
                <a:defRPr/>
              </a:pPr>
              <a:t>2010-06-01</a:t>
            </a:fld>
            <a:endParaRPr lang="ko-KR" altLang="en-US"/>
          </a:p>
        </p:txBody>
      </p:sp>
      <p:sp>
        <p:nvSpPr>
          <p:cNvPr id="3" name="Footer Placeholder 21"/>
          <p:cNvSpPr>
            <a:spLocks noGrp="1"/>
          </p:cNvSpPr>
          <p:nvPr>
            <p:ph type="ftr" sz="quarter" idx="11"/>
          </p:nvPr>
        </p:nvSpPr>
        <p:spPr/>
        <p:txBody>
          <a:bodyPr/>
          <a:lstStyle>
            <a:lvl1pPr>
              <a:defRPr/>
            </a:lvl1pPr>
          </a:lstStyle>
          <a:p>
            <a:pPr>
              <a:defRPr/>
            </a:pPr>
            <a:endParaRPr lang="ko-KR" altLang="en-US"/>
          </a:p>
        </p:txBody>
      </p:sp>
      <p:sp>
        <p:nvSpPr>
          <p:cNvPr id="4" name="Slide Number Placeholder 17"/>
          <p:cNvSpPr>
            <a:spLocks noGrp="1"/>
          </p:cNvSpPr>
          <p:nvPr>
            <p:ph type="sldNum" sz="quarter" idx="12"/>
          </p:nvPr>
        </p:nvSpPr>
        <p:spPr/>
        <p:txBody>
          <a:bodyPr/>
          <a:lstStyle>
            <a:lvl1pPr>
              <a:defRPr/>
            </a:lvl1pPr>
          </a:lstStyle>
          <a:p>
            <a:pPr>
              <a:defRPr/>
            </a:pPr>
            <a:fld id="{7030F0B1-F6DC-4BFB-AC15-E26A1AF48647}" type="slidenum">
              <a:rPr lang="ko-KR" altLang="en-US"/>
              <a:pPr>
                <a:defRPr/>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ltLang="ko-KR"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ltLang="ko-KR"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D5D5C8F3-AA76-4D0F-A267-BB526FA39563}" type="datetime1">
              <a:rPr lang="ko-KR" altLang="en-US"/>
              <a:pPr>
                <a:defRPr/>
              </a:pPr>
              <a:t>2010-06-01</a:t>
            </a:fld>
            <a:endParaRPr lang="ko-KR" altLang="en-US"/>
          </a:p>
        </p:txBody>
      </p:sp>
      <p:sp>
        <p:nvSpPr>
          <p:cNvPr id="6" name="Footer Placeholder 5"/>
          <p:cNvSpPr>
            <a:spLocks noGrp="1"/>
          </p:cNvSpPr>
          <p:nvPr>
            <p:ph type="ftr" sz="quarter" idx="11"/>
          </p:nvPr>
        </p:nvSpPr>
        <p:spPr/>
        <p:txBody>
          <a:bodyPr/>
          <a:lstStyle>
            <a:lvl1pPr>
              <a:defRPr/>
            </a:lvl1pPr>
            <a:extLst/>
          </a:lstStyle>
          <a:p>
            <a:pPr>
              <a:defRPr/>
            </a:pPr>
            <a:endParaRPr lang="ko-KR" altLang="en-US"/>
          </a:p>
        </p:txBody>
      </p:sp>
      <p:sp>
        <p:nvSpPr>
          <p:cNvPr id="7" name="Slide Number Placeholder 6"/>
          <p:cNvSpPr>
            <a:spLocks noGrp="1"/>
          </p:cNvSpPr>
          <p:nvPr>
            <p:ph type="sldNum" sz="quarter" idx="12"/>
          </p:nvPr>
        </p:nvSpPr>
        <p:spPr/>
        <p:txBody>
          <a:bodyPr/>
          <a:lstStyle>
            <a:lvl1pPr>
              <a:defRPr/>
            </a:lvl1pPr>
            <a:extLst/>
          </a:lstStyle>
          <a:p>
            <a:pPr>
              <a:defRPr/>
            </a:pPr>
            <a:fld id="{80A1C6AC-6E31-41D4-ABE0-9AFF707049DD}" type="slidenum">
              <a:rPr lang="ko-KR" altLang="en-US"/>
              <a:pPr>
                <a:defRPr/>
              </a:pPr>
              <a:t>‹#›</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latin typeface="굴림" charset="-127"/>
              <a:ea typeface="굴림" charset="-127"/>
            </a:endParaRPr>
          </a:p>
        </p:txBody>
      </p:sp>
      <p:sp>
        <p:nvSpPr>
          <p:cNvPr id="6" name="Freeform 1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kumimoji="0" lang="en-US">
              <a:latin typeface="굴림" charset="-127"/>
              <a:ea typeface="굴림" charset="-127"/>
            </a:endParaRPr>
          </a:p>
        </p:txBody>
      </p:sp>
      <p:sp>
        <p:nvSpPr>
          <p:cNvPr id="7" name="Right Triangle 1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latinLnBrk="0">
              <a:defRPr/>
            </a:pPr>
            <a:endParaRPr kumimoji="0" lang="en-US"/>
          </a:p>
        </p:txBody>
      </p:sp>
      <p:cxnSp>
        <p:nvCxnSpPr>
          <p:cNvPr id="8" name="Straight Connector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latinLnBrk="0">
              <a:defRPr/>
            </a:pPr>
            <a:endParaRPr kumimoji="0" lang="en-US"/>
          </a:p>
        </p:txBody>
      </p:sp>
      <p:sp>
        <p:nvSpPr>
          <p:cNvPr id="10" name="Chevron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latinLnBrk="0">
              <a:defRPr/>
            </a:pPr>
            <a:endParaRPr kumimoji="0"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ltLang="ko-KR"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altLang="ko-KR"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ltLang="ko-KR"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43F2DE46-A0CB-42DF-A119-415E1C32C903}" type="datetime1">
              <a:rPr lang="ko-KR" altLang="en-US"/>
              <a:pPr>
                <a:defRPr/>
              </a:pPr>
              <a:t>2010-06-01</a:t>
            </a:fld>
            <a:endParaRPr lang="ko-KR" alt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ko-KR" alt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6FEE714-76C5-41A5-97CB-FDB4AF4F590B}" type="slidenum">
              <a:rPr lang="ko-KR" altLang="en-US"/>
              <a:pPr>
                <a:defRPr/>
              </a:pPr>
              <a:t>‹#›</a:t>
            </a:fld>
            <a:endParaRPr lang="ko-KR"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latin typeface="굴림" charset="-127"/>
              <a:ea typeface="굴림" charset="-127"/>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kumimoji="0" lang="en-US">
              <a:latin typeface="굴림" charset="-127"/>
              <a:ea typeface="굴림" charset="-127"/>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latinLnBrk="0">
              <a:defRPr/>
            </a:pPr>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altLang="ko-KR"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굴림" charset="-127"/>
                <a:ea typeface="굴림" charset="-127"/>
              </a:defRPr>
            </a:lvl1pPr>
            <a:extLst/>
          </a:lstStyle>
          <a:p>
            <a:pPr>
              <a:defRPr/>
            </a:pPr>
            <a:fld id="{9392A3A3-0B97-48B8-AE4D-740BB58AEE45}" type="datetime1">
              <a:rPr lang="ko-KR" altLang="en-US"/>
              <a:pPr>
                <a:defRPr/>
              </a:pPr>
              <a:t>2010-06-01</a:t>
            </a:fld>
            <a:endParaRPr lang="ko-KR" alt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굴림" charset="-127"/>
                <a:ea typeface="굴림" charset="-127"/>
              </a:defRPr>
            </a:lvl1pPr>
            <a:extLst/>
          </a:lstStyle>
          <a:p>
            <a:pPr>
              <a:defRPr/>
            </a:pPr>
            <a:endParaRPr lang="ko-KR" alt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굴림" charset="-127"/>
                <a:ea typeface="굴림" charset="-127"/>
              </a:defRPr>
            </a:lvl1pPr>
            <a:extLst/>
          </a:lstStyle>
          <a:p>
            <a:pPr>
              <a:defRPr/>
            </a:pPr>
            <a:fld id="{5FE7ACAA-AE91-4326-8C35-6F1EA793A5DD}"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sldLayoutIdLst>
    <p:sldLayoutId id="2147483842" r:id="rId1"/>
    <p:sldLayoutId id="2147483838" r:id="rId2"/>
    <p:sldLayoutId id="2147483843" r:id="rId3"/>
    <p:sldLayoutId id="2147483844" r:id="rId4"/>
    <p:sldLayoutId id="2147483845" r:id="rId5"/>
    <p:sldLayoutId id="2147483846" r:id="rId6"/>
    <p:sldLayoutId id="2147483839" r:id="rId7"/>
    <p:sldLayoutId id="2147483847" r:id="rId8"/>
    <p:sldLayoutId id="2147483848" r:id="rId9"/>
    <p:sldLayoutId id="2147483840" r:id="rId10"/>
    <p:sldLayoutId id="2147483841" r:id="rId11"/>
  </p:sldLayoutIdLst>
  <p:hf hdr="0" ftr="0" dt="0"/>
  <p:txStyles>
    <p:titleStyle>
      <a:lvl1pPr algn="l" rtl="0" eaLnBrk="0" fontAlgn="base" latinLnBrk="1"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latinLnBrk="1" hangingPunct="0">
        <a:spcBef>
          <a:spcPct val="0"/>
        </a:spcBef>
        <a:spcAft>
          <a:spcPct val="0"/>
        </a:spcAft>
        <a:defRPr sz="4100" b="1">
          <a:solidFill>
            <a:schemeClr val="tx2"/>
          </a:solidFill>
          <a:latin typeface="Lucida Sans Unicode" pitchFamily="34" charset="0"/>
          <a:ea typeface="맑은 고딕" charset="-127"/>
        </a:defRPr>
      </a:lvl2pPr>
      <a:lvl3pPr algn="l" rtl="0" eaLnBrk="0" fontAlgn="base" latinLnBrk="1" hangingPunct="0">
        <a:spcBef>
          <a:spcPct val="0"/>
        </a:spcBef>
        <a:spcAft>
          <a:spcPct val="0"/>
        </a:spcAft>
        <a:defRPr sz="4100" b="1">
          <a:solidFill>
            <a:schemeClr val="tx2"/>
          </a:solidFill>
          <a:latin typeface="Lucida Sans Unicode" pitchFamily="34" charset="0"/>
          <a:ea typeface="맑은 고딕" charset="-127"/>
        </a:defRPr>
      </a:lvl3pPr>
      <a:lvl4pPr algn="l" rtl="0" eaLnBrk="0" fontAlgn="base" latinLnBrk="1" hangingPunct="0">
        <a:spcBef>
          <a:spcPct val="0"/>
        </a:spcBef>
        <a:spcAft>
          <a:spcPct val="0"/>
        </a:spcAft>
        <a:defRPr sz="4100" b="1">
          <a:solidFill>
            <a:schemeClr val="tx2"/>
          </a:solidFill>
          <a:latin typeface="Lucida Sans Unicode" pitchFamily="34" charset="0"/>
          <a:ea typeface="맑은 고딕" charset="-127"/>
        </a:defRPr>
      </a:lvl4pPr>
      <a:lvl5pPr algn="l" rtl="0" eaLnBrk="0" fontAlgn="base" latinLnBrk="1" hangingPunct="0">
        <a:spcBef>
          <a:spcPct val="0"/>
        </a:spcBef>
        <a:spcAft>
          <a:spcPct val="0"/>
        </a:spcAft>
        <a:defRPr sz="4100" b="1">
          <a:solidFill>
            <a:schemeClr val="tx2"/>
          </a:solidFill>
          <a:latin typeface="Lucida Sans Unicode" pitchFamily="34" charset="0"/>
          <a:ea typeface="맑은 고딕" charset="-127"/>
        </a:defRPr>
      </a:lvl5pPr>
      <a:lvl6pPr marL="457200" algn="l" rtl="0" fontAlgn="base" latinLnBrk="1">
        <a:spcBef>
          <a:spcPct val="0"/>
        </a:spcBef>
        <a:spcAft>
          <a:spcPct val="0"/>
        </a:spcAft>
        <a:defRPr sz="4100" b="1">
          <a:solidFill>
            <a:schemeClr val="tx2"/>
          </a:solidFill>
          <a:latin typeface="Lucida Sans Unicode" pitchFamily="34" charset="0"/>
          <a:ea typeface="맑은 고딕" charset="-127"/>
        </a:defRPr>
      </a:lvl6pPr>
      <a:lvl7pPr marL="914400" algn="l" rtl="0" fontAlgn="base" latinLnBrk="1">
        <a:spcBef>
          <a:spcPct val="0"/>
        </a:spcBef>
        <a:spcAft>
          <a:spcPct val="0"/>
        </a:spcAft>
        <a:defRPr sz="4100" b="1">
          <a:solidFill>
            <a:schemeClr val="tx2"/>
          </a:solidFill>
          <a:latin typeface="Lucida Sans Unicode" pitchFamily="34" charset="0"/>
          <a:ea typeface="맑은 고딕" charset="-127"/>
        </a:defRPr>
      </a:lvl7pPr>
      <a:lvl8pPr marL="1371600" algn="l" rtl="0" fontAlgn="base" latinLnBrk="1">
        <a:spcBef>
          <a:spcPct val="0"/>
        </a:spcBef>
        <a:spcAft>
          <a:spcPct val="0"/>
        </a:spcAft>
        <a:defRPr sz="4100" b="1">
          <a:solidFill>
            <a:schemeClr val="tx2"/>
          </a:solidFill>
          <a:latin typeface="Lucida Sans Unicode" pitchFamily="34" charset="0"/>
          <a:ea typeface="맑은 고딕" charset="-127"/>
        </a:defRPr>
      </a:lvl8pPr>
      <a:lvl9pPr marL="1828800" algn="l" rtl="0" fontAlgn="base" latinLnBrk="1">
        <a:spcBef>
          <a:spcPct val="0"/>
        </a:spcBef>
        <a:spcAft>
          <a:spcPct val="0"/>
        </a:spcAft>
        <a:defRPr sz="4100" b="1">
          <a:solidFill>
            <a:schemeClr val="tx2"/>
          </a:solidFill>
          <a:latin typeface="Lucida Sans Unicode" pitchFamily="34" charset="0"/>
          <a:ea typeface="맑은 고딕" charset="-127"/>
        </a:defRPr>
      </a:lvl9pPr>
      <a:extLst/>
    </p:titleStyle>
    <p:bodyStyle>
      <a:lvl1pPr marL="365125" indent="-255588" algn="l" rtl="0" eaLnBrk="0" fontAlgn="base" latinLnBrk="1"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latinLnBrk="1"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latinLnBrk="1"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latinLnBrk="1"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latinLnBrk="1"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1"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1"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1"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1"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928671"/>
            <a:ext cx="7772400" cy="1143007"/>
          </a:xfrm>
        </p:spPr>
        <p:txBody>
          <a:bodyPr/>
          <a:lstStyle/>
          <a:p>
            <a:pPr eaLnBrk="1" fontAlgn="auto" hangingPunct="1">
              <a:spcAft>
                <a:spcPts val="0"/>
              </a:spcAft>
              <a:defRPr/>
            </a:pPr>
            <a:r>
              <a:rPr lang="ko-KR" altLang="en-US" dirty="0" smtClean="0"/>
              <a:t>혼돈과 질서의 만남</a:t>
            </a:r>
            <a:endParaRPr lang="ko-KR" altLang="en-US" dirty="0"/>
          </a:p>
        </p:txBody>
      </p:sp>
      <p:sp>
        <p:nvSpPr>
          <p:cNvPr id="3" name="부제목 2"/>
          <p:cNvSpPr>
            <a:spLocks noGrp="1"/>
          </p:cNvSpPr>
          <p:nvPr>
            <p:ph type="subTitle" idx="1"/>
          </p:nvPr>
        </p:nvSpPr>
        <p:spPr>
          <a:xfrm>
            <a:off x="685800" y="2357430"/>
            <a:ext cx="7772400" cy="1357321"/>
          </a:xfrm>
        </p:spPr>
        <p:txBody>
          <a:bodyPr rtlCol="0">
            <a:normAutofit/>
          </a:bodyPr>
          <a:lstStyle/>
          <a:p>
            <a:pPr eaLnBrk="1" fontAlgn="auto" hangingPunct="1">
              <a:spcAft>
                <a:spcPts val="0"/>
              </a:spcAft>
              <a:buFont typeface="Arial"/>
              <a:buNone/>
              <a:defRPr/>
            </a:pPr>
            <a:r>
              <a:rPr lang="ko-KR" alt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확률법칙을 사용하여</a:t>
            </a:r>
            <a:endParaRPr lang="en-US" altLang="ko-KR"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eaLnBrk="1" fontAlgn="auto" hangingPunct="1">
              <a:spcAft>
                <a:spcPts val="0"/>
              </a:spcAft>
              <a:buFont typeface="Arial"/>
              <a:buNone/>
              <a:defRPr/>
            </a:pPr>
            <a:r>
              <a:rPr lang="ko-KR" alt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불확실성 길들이기</a:t>
            </a:r>
            <a:endParaRPr lang="ko-KR" alt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244" name="TextBox 3"/>
          <p:cNvSpPr txBox="1">
            <a:spLocks noChangeArrowheads="1"/>
          </p:cNvSpPr>
          <p:nvPr/>
        </p:nvSpPr>
        <p:spPr bwMode="auto">
          <a:xfrm>
            <a:off x="5572125" y="3929063"/>
            <a:ext cx="3571875" cy="1016000"/>
          </a:xfrm>
          <a:prstGeom prst="rect">
            <a:avLst/>
          </a:prstGeom>
          <a:noFill/>
          <a:ln w="9525">
            <a:noFill/>
            <a:miter lim="800000"/>
            <a:headEnd/>
            <a:tailEnd/>
          </a:ln>
        </p:spPr>
        <p:txBody>
          <a:bodyPr>
            <a:spAutoFit/>
          </a:bodyPr>
          <a:lstStyle/>
          <a:p>
            <a:r>
              <a:rPr lang="ko-KR" altLang="en-US" sz="2000">
                <a:latin typeface="맑은 고딕" pitchFamily="50" charset="-127"/>
                <a:ea typeface="맑은 고딕" pitchFamily="50" charset="-127"/>
              </a:rPr>
              <a:t>대구대학교를 위한 강의</a:t>
            </a:r>
            <a:endParaRPr lang="en-US" altLang="ko-KR" sz="2000">
              <a:latin typeface="맑은 고딕" pitchFamily="50" charset="-127"/>
              <a:ea typeface="맑은 고딕" pitchFamily="50" charset="-127"/>
            </a:endParaRPr>
          </a:p>
          <a:p>
            <a:r>
              <a:rPr lang="en-US" altLang="ko-KR" sz="2000">
                <a:latin typeface="맑은 고딕" pitchFamily="50" charset="-127"/>
                <a:ea typeface="맑은 고딕" pitchFamily="50" charset="-127"/>
              </a:rPr>
              <a:t>     2010.06.08</a:t>
            </a:r>
          </a:p>
          <a:p>
            <a:r>
              <a:rPr lang="ko-KR" altLang="en-US" sz="2000">
                <a:latin typeface="맑은 고딕" pitchFamily="50" charset="-127"/>
                <a:ea typeface="맑은 고딕" pitchFamily="50" charset="-127"/>
              </a:rPr>
              <a:t>   고려대학교 이재창</a:t>
            </a:r>
          </a:p>
        </p:txBody>
      </p:sp>
      <p:sp>
        <p:nvSpPr>
          <p:cNvPr id="1024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C42801B-0B82-4E8D-8627-E3E973E1A66B}" type="slidenum">
              <a:rPr lang="ko-KR" altLang="en-US" smtClean="0">
                <a:latin typeface="굴림" pitchFamily="50" charset="-127"/>
                <a:ea typeface="굴림" pitchFamily="50" charset="-127"/>
              </a:rPr>
              <a:pPr/>
              <a:t>1</a:t>
            </a:fld>
            <a:endParaRPr lang="en-US" altLang="ko-KR" smtClean="0">
              <a:latin typeface="굴림" pitchFamily="50" charset="-127"/>
              <a:ea typeface="굴림" pitchFamily="50" charset="-127"/>
            </a:endParaRPr>
          </a:p>
        </p:txBody>
      </p:sp>
    </p:spTree>
  </p:cSld>
  <p:clrMapOvr>
    <a:masterClrMapping/>
  </p:clrMapOvr>
  <p:transition advTm="241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a:xfrm>
            <a:off x="457200" y="1857375"/>
            <a:ext cx="8229600" cy="4149725"/>
          </a:xfrm>
        </p:spPr>
        <p:txBody>
          <a:bodyPr/>
          <a:lstStyle/>
          <a:p>
            <a:pPr eaLnBrk="1" hangingPunct="1">
              <a:buFont typeface="Wingdings 3" pitchFamily="18" charset="2"/>
              <a:buNone/>
            </a:pPr>
            <a:r>
              <a:rPr lang="ko-KR" altLang="en-US" sz="2400" smtClean="0"/>
              <a:t>응답하기 거북한 질문</a:t>
            </a:r>
            <a:r>
              <a:rPr lang="en-US" altLang="ko-KR" sz="2400" smtClean="0"/>
              <a:t> </a:t>
            </a:r>
            <a:r>
              <a:rPr lang="ko-KR" altLang="en-US" sz="2400" smtClean="0"/>
              <a:t>또는 민감한 질문의 경우</a:t>
            </a:r>
            <a:endParaRPr lang="en-US" altLang="ko-KR" sz="2400" smtClean="0"/>
          </a:p>
          <a:p>
            <a:pPr eaLnBrk="1" hangingPunct="1">
              <a:buFont typeface="Wingdings 3" pitchFamily="18" charset="2"/>
              <a:buNone/>
            </a:pPr>
            <a:r>
              <a:rPr lang="ko-KR" altLang="en-US" sz="2400" smtClean="0"/>
              <a:t>응답자에게 비밀을 보장하는 방법</a:t>
            </a:r>
            <a:endParaRPr lang="en-US" altLang="ko-KR" sz="2400" smtClean="0"/>
          </a:p>
          <a:p>
            <a:pPr eaLnBrk="1" hangingPunct="1">
              <a:buFont typeface="Wingdings 3" pitchFamily="18" charset="2"/>
              <a:buNone/>
            </a:pPr>
            <a:endParaRPr lang="ko-KR" altLang="en-US" smtClean="0"/>
          </a:p>
        </p:txBody>
      </p:sp>
      <p:sp>
        <p:nvSpPr>
          <p:cNvPr id="3" name="Title 2"/>
          <p:cNvSpPr>
            <a:spLocks noGrp="1"/>
          </p:cNvSpPr>
          <p:nvPr>
            <p:ph type="title"/>
          </p:nvPr>
        </p:nvSpPr>
        <p:spPr>
          <a:xfrm>
            <a:off x="457200" y="274638"/>
            <a:ext cx="8229600" cy="1439850"/>
          </a:xfrm>
        </p:spPr>
        <p:txBody>
          <a:bodyPr/>
          <a:lstStyle/>
          <a:p>
            <a:pPr eaLnBrk="1" hangingPunct="1">
              <a:defRPr/>
            </a:pPr>
            <a:r>
              <a:rPr lang="en-US" altLang="ko-KR" sz="3600" u="sng" dirty="0" smtClean="0"/>
              <a:t>Random Number</a:t>
            </a:r>
            <a:r>
              <a:rPr lang="ko-KR" altLang="en-US" sz="3600" u="sng" dirty="0" smtClean="0"/>
              <a:t>의 응용 </a:t>
            </a:r>
            <a:r>
              <a:rPr lang="en-US" altLang="ko-KR" sz="3600" u="sng" dirty="0" smtClean="0"/>
              <a:t>(2)</a:t>
            </a:r>
            <a:r>
              <a:rPr lang="en-US" altLang="ko-KR" sz="3600" dirty="0" smtClean="0"/>
              <a:t/>
            </a:r>
            <a:br>
              <a:rPr lang="en-US" altLang="ko-KR" sz="3600" dirty="0" smtClean="0"/>
            </a:br>
            <a:r>
              <a:rPr lang="en-US" altLang="ko-KR" sz="2400" dirty="0" smtClean="0"/>
              <a:t>Warner Scheme</a:t>
            </a:r>
            <a:br>
              <a:rPr lang="en-US" altLang="ko-KR" sz="2400" dirty="0" smtClean="0"/>
            </a:br>
            <a:r>
              <a:rPr lang="en-US" altLang="ko-KR" sz="2400" dirty="0" smtClean="0"/>
              <a:t>(Randomized Response Model)</a:t>
            </a:r>
            <a:endParaRPr lang="ko-KR" altLang="en-US" sz="2400" dirty="0"/>
          </a:p>
        </p:txBody>
      </p:sp>
      <p:sp>
        <p:nvSpPr>
          <p:cNvPr id="19460" name="TextBox 3"/>
          <p:cNvSpPr txBox="1">
            <a:spLocks noChangeArrowheads="1"/>
          </p:cNvSpPr>
          <p:nvPr/>
        </p:nvSpPr>
        <p:spPr bwMode="auto">
          <a:xfrm>
            <a:off x="500063" y="3105150"/>
            <a:ext cx="1000125" cy="647700"/>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  </a:t>
            </a:r>
            <a:r>
              <a:rPr lang="ko-KR" altLang="en-US" b="1">
                <a:latin typeface="맑은 고딕" pitchFamily="50" charset="-127"/>
                <a:ea typeface="맑은 고딕" pitchFamily="50" charset="-127"/>
              </a:rPr>
              <a:t>동전</a:t>
            </a:r>
            <a:endParaRPr lang="en-US" altLang="ko-KR" b="1">
              <a:latin typeface="맑은 고딕" pitchFamily="50" charset="-127"/>
              <a:ea typeface="맑은 고딕" pitchFamily="50" charset="-127"/>
            </a:endParaRPr>
          </a:p>
          <a:p>
            <a:r>
              <a:rPr lang="ko-KR" altLang="en-US" b="1">
                <a:latin typeface="맑은 고딕" pitchFamily="50" charset="-127"/>
                <a:ea typeface="맑은 고딕" pitchFamily="50" charset="-127"/>
              </a:rPr>
              <a:t>던지기</a:t>
            </a:r>
          </a:p>
        </p:txBody>
      </p:sp>
      <p:sp>
        <p:nvSpPr>
          <p:cNvPr id="5" name="TextBox 4"/>
          <p:cNvSpPr txBox="1"/>
          <p:nvPr/>
        </p:nvSpPr>
        <p:spPr>
          <a:xfrm>
            <a:off x="2320925" y="2786063"/>
            <a:ext cx="4502150" cy="369887"/>
          </a:xfrm>
          <a:prstGeom prst="rect">
            <a:avLst/>
          </a:prstGeom>
          <a:noFill/>
        </p:spPr>
        <p:txBody>
          <a:bodyPr>
            <a:spAutoFit/>
          </a:bodyPr>
          <a:lstStyle/>
          <a:p>
            <a:pPr>
              <a:defRPr/>
            </a:pPr>
            <a:r>
              <a:rPr lang="ko-KR" altLang="en-US" b="1" dirty="0">
                <a:latin typeface="+mn-ea"/>
                <a:ea typeface="+mn-ea"/>
              </a:rPr>
              <a:t>앞면 → 당신은 마리화나를 피웁니까</a:t>
            </a:r>
            <a:r>
              <a:rPr lang="en-US" altLang="ko-KR" b="1" dirty="0">
                <a:latin typeface="+mn-ea"/>
                <a:ea typeface="+mn-ea"/>
              </a:rPr>
              <a:t>? (a)</a:t>
            </a:r>
            <a:endParaRPr lang="ko-KR" altLang="en-US" b="1" dirty="0">
              <a:latin typeface="+mn-ea"/>
              <a:ea typeface="+mn-ea"/>
            </a:endParaRPr>
          </a:p>
        </p:txBody>
      </p:sp>
      <p:sp>
        <p:nvSpPr>
          <p:cNvPr id="19462" name="TextBox 5"/>
          <p:cNvSpPr txBox="1">
            <a:spLocks noChangeArrowheads="1"/>
          </p:cNvSpPr>
          <p:nvPr/>
        </p:nvSpPr>
        <p:spPr bwMode="auto">
          <a:xfrm>
            <a:off x="2286000" y="3929063"/>
            <a:ext cx="4214813" cy="369887"/>
          </a:xfrm>
          <a:prstGeom prst="rect">
            <a:avLst/>
          </a:prstGeom>
          <a:noFill/>
          <a:ln w="9525">
            <a:noFill/>
            <a:miter lim="800000"/>
            <a:headEnd/>
            <a:tailEnd/>
          </a:ln>
        </p:spPr>
        <p:txBody>
          <a:bodyPr>
            <a:spAutoFit/>
          </a:bodyPr>
          <a:lstStyle/>
          <a:p>
            <a:r>
              <a:rPr lang="ko-KR" altLang="en-US" b="1">
                <a:latin typeface="맑은 고딕" pitchFamily="50" charset="-127"/>
                <a:ea typeface="맑은 고딕" pitchFamily="50" charset="-127"/>
              </a:rPr>
              <a:t>뒷면 → 당신의 생일은 짝수 입니까</a:t>
            </a:r>
            <a:r>
              <a:rPr lang="en-US" altLang="ko-KR" b="1">
                <a:latin typeface="맑은 고딕" pitchFamily="50" charset="-127"/>
                <a:ea typeface="맑은 고딕" pitchFamily="50" charset="-127"/>
              </a:rPr>
              <a:t>? (b)</a:t>
            </a:r>
            <a:endParaRPr lang="ko-KR" altLang="en-US" b="1">
              <a:latin typeface="맑은 고딕" pitchFamily="50" charset="-127"/>
              <a:ea typeface="맑은 고딕" pitchFamily="50" charset="-127"/>
            </a:endParaRPr>
          </a:p>
        </p:txBody>
      </p:sp>
      <p:sp>
        <p:nvSpPr>
          <p:cNvPr id="7" name="TextBox 6"/>
          <p:cNvSpPr txBox="1"/>
          <p:nvPr/>
        </p:nvSpPr>
        <p:spPr>
          <a:xfrm>
            <a:off x="7143750" y="2428875"/>
            <a:ext cx="857250" cy="369888"/>
          </a:xfrm>
          <a:prstGeom prst="rect">
            <a:avLst/>
          </a:prstGeom>
          <a:noFill/>
        </p:spPr>
        <p:txBody>
          <a:bodyPr>
            <a:spAutoFit/>
          </a:bodyPr>
          <a:lstStyle/>
          <a:p>
            <a:pPr>
              <a:defRPr/>
            </a:pPr>
            <a:r>
              <a:rPr lang="ko-KR" altLang="en-US" dirty="0">
                <a:latin typeface="+mn-ea"/>
                <a:ea typeface="+mn-ea"/>
              </a:rPr>
              <a:t>예</a:t>
            </a:r>
          </a:p>
        </p:txBody>
      </p:sp>
      <p:sp>
        <p:nvSpPr>
          <p:cNvPr id="19464" name="TextBox 7"/>
          <p:cNvSpPr txBox="1">
            <a:spLocks noChangeArrowheads="1"/>
          </p:cNvSpPr>
          <p:nvPr/>
        </p:nvSpPr>
        <p:spPr bwMode="auto">
          <a:xfrm>
            <a:off x="7143750" y="3059113"/>
            <a:ext cx="1071563" cy="369887"/>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아니오</a:t>
            </a:r>
          </a:p>
        </p:txBody>
      </p:sp>
      <p:sp>
        <p:nvSpPr>
          <p:cNvPr id="19465" name="TextBox 8"/>
          <p:cNvSpPr txBox="1">
            <a:spLocks noChangeArrowheads="1"/>
          </p:cNvSpPr>
          <p:nvPr/>
        </p:nvSpPr>
        <p:spPr bwMode="auto">
          <a:xfrm>
            <a:off x="7143750" y="3714750"/>
            <a:ext cx="857250" cy="369888"/>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예</a:t>
            </a:r>
          </a:p>
        </p:txBody>
      </p:sp>
      <p:sp>
        <p:nvSpPr>
          <p:cNvPr id="19466" name="TextBox 9"/>
          <p:cNvSpPr txBox="1">
            <a:spLocks noChangeArrowheads="1"/>
          </p:cNvSpPr>
          <p:nvPr/>
        </p:nvSpPr>
        <p:spPr bwMode="auto">
          <a:xfrm>
            <a:off x="7143750" y="4286250"/>
            <a:ext cx="1143000" cy="369888"/>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아니오</a:t>
            </a:r>
          </a:p>
        </p:txBody>
      </p:sp>
      <p:cxnSp>
        <p:nvCxnSpPr>
          <p:cNvPr id="12" name="Straight Arrow Connector 11"/>
          <p:cNvCxnSpPr>
            <a:stCxn id="19460" idx="3"/>
          </p:cNvCxnSpPr>
          <p:nvPr/>
        </p:nvCxnSpPr>
        <p:spPr>
          <a:xfrm flipV="1">
            <a:off x="1500188" y="3000375"/>
            <a:ext cx="785812" cy="4286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a:stCxn id="19460" idx="3"/>
            <a:endCxn id="19462" idx="1"/>
          </p:cNvCxnSpPr>
          <p:nvPr/>
        </p:nvCxnSpPr>
        <p:spPr>
          <a:xfrm>
            <a:off x="1500188" y="3429000"/>
            <a:ext cx="785812" cy="68421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a:stCxn id="5" idx="3"/>
            <a:endCxn id="7" idx="1"/>
          </p:cNvCxnSpPr>
          <p:nvPr/>
        </p:nvCxnSpPr>
        <p:spPr>
          <a:xfrm flipV="1">
            <a:off x="6823075" y="2613025"/>
            <a:ext cx="320675" cy="3571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a:stCxn id="5" idx="3"/>
            <a:endCxn id="19464" idx="1"/>
          </p:cNvCxnSpPr>
          <p:nvPr/>
        </p:nvCxnSpPr>
        <p:spPr>
          <a:xfrm>
            <a:off x="6823075" y="2970213"/>
            <a:ext cx="320675" cy="2746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flipV="1">
            <a:off x="6643688" y="3929063"/>
            <a:ext cx="428625" cy="21431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6643688" y="4143375"/>
            <a:ext cx="428625" cy="2857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473" name="TextBox 22"/>
          <p:cNvSpPr txBox="1">
            <a:spLocks noChangeArrowheads="1"/>
          </p:cNvSpPr>
          <p:nvPr/>
        </p:nvSpPr>
        <p:spPr bwMode="auto">
          <a:xfrm>
            <a:off x="1643063" y="4786313"/>
            <a:ext cx="5857875" cy="1477962"/>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cs typeface="Arial" charset="0"/>
              </a:rPr>
              <a:t>π = </a:t>
            </a:r>
            <a:r>
              <a:rPr lang="ko-KR" altLang="en-US">
                <a:latin typeface="맑은 고딕" pitchFamily="50" charset="-127"/>
                <a:ea typeface="맑은 고딕" pitchFamily="50" charset="-127"/>
                <a:cs typeface="Arial" charset="0"/>
              </a:rPr>
              <a:t>미지의 마리화나 흡입비율로</a:t>
            </a:r>
            <a:r>
              <a:rPr lang="en-US" altLang="ko-KR">
                <a:latin typeface="맑은 고딕" pitchFamily="50" charset="-127"/>
                <a:ea typeface="맑은 고딕" pitchFamily="50" charset="-127"/>
                <a:cs typeface="Arial" charset="0"/>
              </a:rPr>
              <a:t>, </a:t>
            </a:r>
            <a:r>
              <a:rPr lang="ko-KR" altLang="en-US">
                <a:latin typeface="맑은 고딕" pitchFamily="50" charset="-127"/>
                <a:ea typeface="맑은 고딕" pitchFamily="50" charset="-127"/>
                <a:cs typeface="Arial" charset="0"/>
              </a:rPr>
              <a:t>추정해야 할 모수</a:t>
            </a:r>
            <a:endParaRPr lang="en-US" altLang="ko-KR">
              <a:latin typeface="맑은 고딕" pitchFamily="50" charset="-127"/>
              <a:ea typeface="맑은 고딕" pitchFamily="50" charset="-127"/>
              <a:cs typeface="Arial" charset="0"/>
            </a:endParaRPr>
          </a:p>
          <a:p>
            <a:r>
              <a:rPr lang="ko-KR" altLang="ko-KR">
                <a:latin typeface="맑은 고딕" pitchFamily="50" charset="-127"/>
                <a:ea typeface="맑은 고딕" pitchFamily="50" charset="-127"/>
                <a:cs typeface="Arial" charset="0"/>
              </a:rPr>
              <a:t>λ</a:t>
            </a:r>
            <a:r>
              <a:rPr lang="en-US" altLang="ko-KR">
                <a:latin typeface="맑은 고딕" pitchFamily="50" charset="-127"/>
                <a:ea typeface="맑은 고딕" pitchFamily="50" charset="-127"/>
                <a:cs typeface="Arial" charset="0"/>
              </a:rPr>
              <a:t> = </a:t>
            </a:r>
            <a:r>
              <a:rPr lang="ko-KR" altLang="en-US">
                <a:latin typeface="맑은 고딕" pitchFamily="50" charset="-127"/>
                <a:ea typeface="맑은 고딕" pitchFamily="50" charset="-127"/>
                <a:cs typeface="Arial" charset="0"/>
              </a:rPr>
              <a:t>알고 있는 값으로</a:t>
            </a:r>
            <a:r>
              <a:rPr lang="en-US" altLang="ko-KR">
                <a:latin typeface="맑은 고딕" pitchFamily="50" charset="-127"/>
                <a:ea typeface="맑은 고딕" pitchFamily="50" charset="-127"/>
                <a:cs typeface="Arial" charset="0"/>
              </a:rPr>
              <a:t>, </a:t>
            </a:r>
            <a:r>
              <a:rPr lang="ko-KR" altLang="en-US">
                <a:latin typeface="맑은 고딕" pitchFamily="50" charset="-127"/>
                <a:ea typeface="맑은 고딕" pitchFamily="50" charset="-127"/>
                <a:cs typeface="Arial" charset="0"/>
              </a:rPr>
              <a:t>생일이 짝수인 비율</a:t>
            </a:r>
            <a:endParaRPr lang="en-US" altLang="ko-KR">
              <a:latin typeface="맑은 고딕" pitchFamily="50" charset="-127"/>
              <a:ea typeface="맑은 고딕" pitchFamily="50" charset="-127"/>
              <a:cs typeface="Arial" charset="0"/>
            </a:endParaRPr>
          </a:p>
          <a:p>
            <a:r>
              <a:rPr lang="en-US" altLang="ko-KR">
                <a:latin typeface="맑은 고딕" pitchFamily="50" charset="-127"/>
                <a:ea typeface="맑은 고딕" pitchFamily="50" charset="-127"/>
                <a:cs typeface="Arial" charset="0"/>
              </a:rPr>
              <a:t>p = “</a:t>
            </a:r>
            <a:r>
              <a:rPr lang="ko-KR" altLang="en-US">
                <a:latin typeface="맑은 고딕" pitchFamily="50" charset="-127"/>
                <a:ea typeface="맑은 고딕" pitchFamily="50" charset="-127"/>
                <a:cs typeface="Arial" charset="0"/>
              </a:rPr>
              <a:t>예</a:t>
            </a:r>
            <a:r>
              <a:rPr lang="en-US" altLang="ko-KR">
                <a:latin typeface="맑은 고딕" pitchFamily="50" charset="-127"/>
                <a:ea typeface="맑은 고딕" pitchFamily="50" charset="-127"/>
                <a:cs typeface="Arial" charset="0"/>
              </a:rPr>
              <a:t>”</a:t>
            </a:r>
            <a:r>
              <a:rPr lang="ko-KR" altLang="en-US">
                <a:latin typeface="맑은 고딕" pitchFamily="50" charset="-127"/>
                <a:ea typeface="맑은 고딕" pitchFamily="50" charset="-127"/>
                <a:cs typeface="Arial" charset="0"/>
              </a:rPr>
              <a:t>로 응답한 관측 비율</a:t>
            </a:r>
            <a:endParaRPr lang="en-US" altLang="ko-KR">
              <a:latin typeface="맑은 고딕" pitchFamily="50" charset="-127"/>
              <a:ea typeface="맑은 고딕" pitchFamily="50" charset="-127"/>
              <a:cs typeface="Arial" charset="0"/>
            </a:endParaRPr>
          </a:p>
          <a:p>
            <a:r>
              <a:rPr lang="ko-KR" altLang="en-US">
                <a:latin typeface="맑은 고딕" pitchFamily="50" charset="-127"/>
                <a:ea typeface="맑은 고딕" pitchFamily="50" charset="-127"/>
                <a:cs typeface="Arial" charset="0"/>
              </a:rPr>
              <a:t>그러면</a:t>
            </a:r>
            <a:r>
              <a:rPr lang="en-US" altLang="ko-KR">
                <a:latin typeface="맑은 고딕" pitchFamily="50" charset="-127"/>
                <a:ea typeface="맑은 고딕" pitchFamily="50" charset="-127"/>
                <a:cs typeface="Arial" charset="0"/>
              </a:rPr>
              <a:t>, </a:t>
            </a:r>
            <a:r>
              <a:rPr lang="ko-KR" altLang="en-US">
                <a:latin typeface="맑은 고딕" pitchFamily="50" charset="-127"/>
                <a:ea typeface="맑은 고딕" pitchFamily="50" charset="-127"/>
                <a:cs typeface="Arial" charset="0"/>
              </a:rPr>
              <a:t>등식 </a:t>
            </a:r>
            <a:r>
              <a:rPr lang="el-GR" altLang="ko-KR">
                <a:latin typeface="Arial" charset="0"/>
                <a:ea typeface="맑은 고딕" pitchFamily="50" charset="-127"/>
                <a:cs typeface="Arial" charset="0"/>
              </a:rPr>
              <a:t>π</a:t>
            </a:r>
            <a:r>
              <a:rPr lang="en-US" altLang="ko-KR">
                <a:latin typeface="Arial" charset="0"/>
                <a:ea typeface="맑은 고딕" pitchFamily="50" charset="-127"/>
                <a:cs typeface="Arial" charset="0"/>
              </a:rPr>
              <a:t>+</a:t>
            </a:r>
            <a:r>
              <a:rPr lang="el-GR" altLang="ko-KR">
                <a:latin typeface="Arial" charset="0"/>
                <a:ea typeface="맑은 고딕" pitchFamily="50" charset="-127"/>
                <a:cs typeface="Arial" charset="0"/>
              </a:rPr>
              <a:t>λ</a:t>
            </a:r>
            <a:r>
              <a:rPr lang="en-US" altLang="ko-KR">
                <a:latin typeface="Arial" charset="0"/>
                <a:ea typeface="맑은 고딕" pitchFamily="50" charset="-127"/>
                <a:cs typeface="Arial" charset="0"/>
              </a:rPr>
              <a:t>=2p </a:t>
            </a:r>
            <a:r>
              <a:rPr lang="ko-KR" altLang="en-US">
                <a:latin typeface="Arial" charset="0"/>
                <a:ea typeface="맑은 고딕" pitchFamily="50" charset="-127"/>
                <a:cs typeface="Arial" charset="0"/>
              </a:rPr>
              <a:t>가 성립하므로</a:t>
            </a:r>
            <a:r>
              <a:rPr lang="en-US" altLang="ko-KR">
                <a:latin typeface="Arial" charset="0"/>
                <a:ea typeface="맑은 고딕" pitchFamily="50" charset="-127"/>
                <a:cs typeface="Arial" charset="0"/>
              </a:rPr>
              <a:t>, </a:t>
            </a:r>
            <a:r>
              <a:rPr lang="el-GR" altLang="ko-KR">
                <a:latin typeface="Arial" charset="0"/>
                <a:ea typeface="맑은 고딕" pitchFamily="50" charset="-127"/>
                <a:cs typeface="Arial" charset="0"/>
              </a:rPr>
              <a:t>π</a:t>
            </a:r>
            <a:r>
              <a:rPr lang="ko-KR" altLang="en-US">
                <a:latin typeface="Arial" charset="0"/>
                <a:ea typeface="맑은 고딕" pitchFamily="50" charset="-127"/>
                <a:cs typeface="Arial" charset="0"/>
              </a:rPr>
              <a:t>에 관한 추정치는</a:t>
            </a:r>
            <a:endParaRPr lang="en-US" altLang="ko-KR">
              <a:latin typeface="Arial" charset="0"/>
              <a:ea typeface="맑은 고딕" pitchFamily="50" charset="-127"/>
              <a:cs typeface="Arial" charset="0"/>
            </a:endParaRPr>
          </a:p>
          <a:p>
            <a:r>
              <a:rPr lang="en-US" altLang="ko-KR">
                <a:latin typeface="Arial" charset="0"/>
                <a:ea typeface="맑은 고딕" pitchFamily="50" charset="-127"/>
                <a:cs typeface="Arial" charset="0"/>
              </a:rPr>
              <a:t>2p-</a:t>
            </a:r>
            <a:r>
              <a:rPr lang="ko-KR" altLang="ko-KR">
                <a:latin typeface="맑은 고딕" pitchFamily="50" charset="-127"/>
                <a:ea typeface="맑은 고딕" pitchFamily="50" charset="-127"/>
                <a:cs typeface="Arial" charset="0"/>
              </a:rPr>
              <a:t> λ</a:t>
            </a:r>
            <a:r>
              <a:rPr lang="en-US" altLang="ko-KR">
                <a:latin typeface="맑은 고딕" pitchFamily="50" charset="-127"/>
                <a:ea typeface="맑은 고딕" pitchFamily="50" charset="-127"/>
                <a:cs typeface="Arial" charset="0"/>
              </a:rPr>
              <a:t> </a:t>
            </a:r>
            <a:r>
              <a:rPr lang="ko-KR" altLang="en-US">
                <a:latin typeface="맑은 고딕" pitchFamily="50" charset="-127"/>
                <a:ea typeface="맑은 고딕" pitchFamily="50" charset="-127"/>
                <a:cs typeface="Arial" charset="0"/>
              </a:rPr>
              <a:t>가 된다</a:t>
            </a:r>
            <a:r>
              <a:rPr lang="en-US" altLang="ko-KR">
                <a:latin typeface="맑은 고딕" pitchFamily="50" charset="-127"/>
                <a:ea typeface="맑은 고딕" pitchFamily="50" charset="-127"/>
                <a:cs typeface="Arial" charset="0"/>
              </a:rPr>
              <a:t>.</a:t>
            </a:r>
            <a:endParaRPr lang="ko-KR" altLang="en-US">
              <a:latin typeface="맑은 고딕" pitchFamily="50" charset="-127"/>
              <a:ea typeface="맑은 고딕" pitchFamily="50" charset="-127"/>
              <a:cs typeface="Arial" charset="0"/>
            </a:endParaRPr>
          </a:p>
        </p:txBody>
      </p:sp>
      <p:sp>
        <p:nvSpPr>
          <p:cNvPr id="19474" name="TextBox 18"/>
          <p:cNvSpPr txBox="1">
            <a:spLocks noChangeArrowheads="1"/>
          </p:cNvSpPr>
          <p:nvPr/>
        </p:nvSpPr>
        <p:spPr bwMode="auto">
          <a:xfrm>
            <a:off x="1500188" y="2857500"/>
            <a:ext cx="500062" cy="369888"/>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rPr>
              <a:t>0.5</a:t>
            </a:r>
            <a:endParaRPr lang="ko-KR" altLang="en-US">
              <a:latin typeface="맑은 고딕" pitchFamily="50" charset="-127"/>
              <a:ea typeface="맑은 고딕" pitchFamily="50" charset="-127"/>
            </a:endParaRPr>
          </a:p>
        </p:txBody>
      </p:sp>
      <p:sp>
        <p:nvSpPr>
          <p:cNvPr id="19475" name="TextBox 20"/>
          <p:cNvSpPr txBox="1">
            <a:spLocks noChangeArrowheads="1"/>
          </p:cNvSpPr>
          <p:nvPr/>
        </p:nvSpPr>
        <p:spPr bwMode="auto">
          <a:xfrm>
            <a:off x="1500188" y="3786188"/>
            <a:ext cx="500062" cy="369887"/>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rPr>
              <a:t>0.5</a:t>
            </a:r>
            <a:endParaRPr lang="ko-KR" altLang="en-US">
              <a:latin typeface="맑은 고딕" pitchFamily="50" charset="-127"/>
              <a:ea typeface="맑은 고딕" pitchFamily="50" charset="-127"/>
            </a:endParaRPr>
          </a:p>
        </p:txBody>
      </p:sp>
      <p:sp>
        <p:nvSpPr>
          <p:cNvPr id="19476" name="TextBox 22"/>
          <p:cNvSpPr txBox="1">
            <a:spLocks noChangeArrowheads="1"/>
          </p:cNvSpPr>
          <p:nvPr/>
        </p:nvSpPr>
        <p:spPr bwMode="auto">
          <a:xfrm>
            <a:off x="6715125" y="2428875"/>
            <a:ext cx="500063" cy="369888"/>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cs typeface="Arial" charset="0"/>
              </a:rPr>
              <a:t>π</a:t>
            </a:r>
            <a:endParaRPr lang="ko-KR" altLang="en-US">
              <a:latin typeface="맑은 고딕" pitchFamily="50" charset="-127"/>
              <a:ea typeface="맑은 고딕" pitchFamily="50" charset="-127"/>
              <a:cs typeface="Arial" charset="0"/>
            </a:endParaRPr>
          </a:p>
        </p:txBody>
      </p:sp>
      <p:sp>
        <p:nvSpPr>
          <p:cNvPr id="24" name="TextBox 23"/>
          <p:cNvSpPr txBox="1"/>
          <p:nvPr/>
        </p:nvSpPr>
        <p:spPr>
          <a:xfrm>
            <a:off x="6500813" y="3059113"/>
            <a:ext cx="642937" cy="369887"/>
          </a:xfrm>
          <a:prstGeom prst="rect">
            <a:avLst/>
          </a:prstGeom>
          <a:noFill/>
        </p:spPr>
        <p:txBody>
          <a:bodyPr>
            <a:spAutoFit/>
          </a:bodyPr>
          <a:lstStyle/>
          <a:p>
            <a:pPr>
              <a:defRPr/>
            </a:pPr>
            <a:r>
              <a:rPr lang="en-US" altLang="ko-KR" dirty="0">
                <a:latin typeface="+mn-ea"/>
                <a:ea typeface="+mn-ea"/>
              </a:rPr>
              <a:t>1-</a:t>
            </a:r>
            <a:r>
              <a:rPr lang="el-GR" altLang="ko-KR" dirty="0">
                <a:latin typeface="+mn-ea"/>
                <a:ea typeface="+mn-ea"/>
                <a:cs typeface="Arial"/>
              </a:rPr>
              <a:t>π</a:t>
            </a:r>
            <a:endParaRPr lang="ko-KR" altLang="en-US" dirty="0">
              <a:latin typeface="+mn-ea"/>
              <a:ea typeface="+mn-ea"/>
            </a:endParaRPr>
          </a:p>
        </p:txBody>
      </p:sp>
      <p:sp>
        <p:nvSpPr>
          <p:cNvPr id="19478" name="TextBox 24"/>
          <p:cNvSpPr txBox="1">
            <a:spLocks noChangeArrowheads="1"/>
          </p:cNvSpPr>
          <p:nvPr/>
        </p:nvSpPr>
        <p:spPr bwMode="auto">
          <a:xfrm>
            <a:off x="6572250" y="3643313"/>
            <a:ext cx="500063" cy="369887"/>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cs typeface="Arial" charset="0"/>
              </a:rPr>
              <a:t>λ</a:t>
            </a:r>
            <a:endParaRPr lang="ko-KR" altLang="en-US">
              <a:latin typeface="맑은 고딕" pitchFamily="50" charset="-127"/>
              <a:ea typeface="맑은 고딕" pitchFamily="50" charset="-127"/>
              <a:cs typeface="Arial" charset="0"/>
            </a:endParaRPr>
          </a:p>
        </p:txBody>
      </p:sp>
      <p:sp>
        <p:nvSpPr>
          <p:cNvPr id="19479" name="TextBox 25"/>
          <p:cNvSpPr txBox="1">
            <a:spLocks noChangeArrowheads="1"/>
          </p:cNvSpPr>
          <p:nvPr/>
        </p:nvSpPr>
        <p:spPr bwMode="auto">
          <a:xfrm>
            <a:off x="6429375" y="4286250"/>
            <a:ext cx="642938" cy="369888"/>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cs typeface="Arial" charset="0"/>
              </a:rPr>
              <a:t>1-λ</a:t>
            </a:r>
            <a:endParaRPr lang="ko-KR" altLang="en-US">
              <a:latin typeface="맑은 고딕" pitchFamily="50" charset="-127"/>
              <a:ea typeface="맑은 고딕" pitchFamily="50" charset="-127"/>
              <a:cs typeface="Arial" charset="0"/>
            </a:endParaRPr>
          </a:p>
        </p:txBody>
      </p:sp>
      <p:sp>
        <p:nvSpPr>
          <p:cNvPr id="19480" name="Slide Number Placeholder 2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84559C6-B6BE-4164-8098-1E5A228BB31E}" type="slidenum">
              <a:rPr lang="ko-KR" altLang="en-US" smtClean="0">
                <a:latin typeface="굴림" pitchFamily="50" charset="-127"/>
                <a:ea typeface="굴림" pitchFamily="50" charset="-127"/>
              </a:rPr>
              <a:pPr/>
              <a:t>10</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1"/>
          </p:nvPr>
        </p:nvSpPr>
        <p:spPr>
          <a:xfrm>
            <a:off x="457200" y="1571625"/>
            <a:ext cx="8229600" cy="500063"/>
          </a:xfrm>
        </p:spPr>
        <p:txBody>
          <a:bodyPr/>
          <a:lstStyle/>
          <a:p>
            <a:pPr marL="381000" indent="-381000" eaLnBrk="1" hangingPunct="1">
              <a:buFontTx/>
              <a:buNone/>
            </a:pPr>
            <a:r>
              <a:rPr lang="en-US" altLang="ko-KR" sz="2400" smtClean="0">
                <a:latin typeface="맑은 고딕" pitchFamily="50" charset="-127"/>
              </a:rPr>
              <a:t>     - </a:t>
            </a:r>
            <a:r>
              <a:rPr lang="ko-KR" altLang="en-US" sz="2400" b="1" smtClean="0">
                <a:latin typeface="맑은 고딕" pitchFamily="50" charset="-127"/>
              </a:rPr>
              <a:t>안전하게  메시지를 전송하기 위한 열쇠 역할</a:t>
            </a:r>
          </a:p>
        </p:txBody>
      </p:sp>
      <p:sp>
        <p:nvSpPr>
          <p:cNvPr id="22531" name="Rectangle 3"/>
          <p:cNvSpPr>
            <a:spLocks noGrp="1" noChangeArrowheads="1"/>
          </p:cNvSpPr>
          <p:nvPr>
            <p:ph type="title"/>
          </p:nvPr>
        </p:nvSpPr>
        <p:spPr>
          <a:xfrm>
            <a:off x="457200" y="428604"/>
            <a:ext cx="8229600" cy="1000132"/>
          </a:xfrm>
        </p:spPr>
        <p:txBody>
          <a:bodyPr>
            <a:normAutofit fontScale="90000"/>
          </a:bodyPr>
          <a:lstStyle/>
          <a:p>
            <a:pPr eaLnBrk="1" fontAlgn="auto" hangingPunct="1">
              <a:spcAft>
                <a:spcPts val="0"/>
              </a:spcAft>
              <a:defRPr/>
            </a:pPr>
            <a:r>
              <a:rPr lang="en-US" altLang="ko-KR" sz="3600" u="sng" dirty="0" smtClean="0">
                <a:latin typeface="맑은 고딕" pitchFamily="50" charset="-127"/>
              </a:rPr>
              <a:t>Random Number</a:t>
            </a:r>
            <a:r>
              <a:rPr lang="ko-KR" altLang="en-US" sz="3600" u="sng" dirty="0" smtClean="0">
                <a:latin typeface="맑은 고딕" pitchFamily="50" charset="-127"/>
              </a:rPr>
              <a:t>의 응용 </a:t>
            </a:r>
            <a:r>
              <a:rPr lang="en-US" altLang="ko-KR" sz="3600" u="sng" dirty="0" smtClean="0">
                <a:latin typeface="맑은 고딕" pitchFamily="50" charset="-127"/>
              </a:rPr>
              <a:t>(3)</a:t>
            </a:r>
            <a:r>
              <a:rPr lang="ko-KR" altLang="en-US" sz="3600" u="sng" dirty="0" smtClean="0">
                <a:latin typeface="맑은 고딕" pitchFamily="50" charset="-127"/>
              </a:rPr>
              <a:t> </a:t>
            </a:r>
            <a:r>
              <a:rPr lang="en-US" altLang="ko-KR" sz="3200" dirty="0" smtClean="0">
                <a:latin typeface="맑은 고딕" pitchFamily="50" charset="-127"/>
              </a:rPr>
              <a:t/>
            </a:r>
            <a:br>
              <a:rPr lang="en-US" altLang="ko-KR" sz="3200" dirty="0" smtClean="0">
                <a:latin typeface="맑은 고딕" pitchFamily="50" charset="-127"/>
              </a:rPr>
            </a:br>
            <a:r>
              <a:rPr lang="ko-KR" altLang="en-US" sz="3200" dirty="0" smtClean="0">
                <a:latin typeface="맑은 고딕" pitchFamily="50" charset="-127"/>
              </a:rPr>
              <a:t>난수의 </a:t>
            </a:r>
            <a:r>
              <a:rPr lang="ko-KR" altLang="en-US" sz="3200" dirty="0">
                <a:latin typeface="맑은 고딕" pitchFamily="50" charset="-127"/>
              </a:rPr>
              <a:t>응용</a:t>
            </a:r>
          </a:p>
        </p:txBody>
      </p:sp>
      <p:sp>
        <p:nvSpPr>
          <p:cNvPr id="20484" name="Rectangle 4"/>
          <p:cNvSpPr>
            <a:spLocks noChangeArrowheads="1"/>
          </p:cNvSpPr>
          <p:nvPr/>
        </p:nvSpPr>
        <p:spPr bwMode="auto">
          <a:xfrm>
            <a:off x="250825" y="2214563"/>
            <a:ext cx="8420100" cy="2293937"/>
          </a:xfrm>
          <a:prstGeom prst="rect">
            <a:avLst/>
          </a:prstGeom>
          <a:noFill/>
          <a:ln w="9525">
            <a:noFill/>
            <a:miter lim="800000"/>
            <a:headEnd/>
            <a:tailEnd/>
          </a:ln>
        </p:spPr>
        <p:txBody>
          <a:bodyPr/>
          <a:lstStyle/>
          <a:p>
            <a:pPr marL="381000" indent="-381000">
              <a:lnSpc>
                <a:spcPct val="150000"/>
              </a:lnSpc>
              <a:spcBef>
                <a:spcPct val="20000"/>
              </a:spcBef>
            </a:pPr>
            <a:r>
              <a:rPr lang="ko-KR" altLang="en-US" sz="2000" b="1">
                <a:latin typeface="맑은 고딕" pitchFamily="50" charset="-127"/>
                <a:ea typeface="맑은 고딕" pitchFamily="50" charset="-127"/>
              </a:rPr>
              <a:t>  열쇠 난수열              </a:t>
            </a:r>
            <a:r>
              <a:rPr lang="en-US" altLang="ko-KR" sz="2000" b="1">
                <a:latin typeface="맑은 고딕" pitchFamily="50" charset="-127"/>
                <a:ea typeface="맑은 고딕" pitchFamily="50" charset="-127"/>
              </a:rPr>
              <a:t>0 1 0 0 0 1 1   (random digits)</a:t>
            </a:r>
            <a:r>
              <a:rPr lang="en-US" altLang="ko-KR" sz="2000">
                <a:latin typeface="맑은 고딕" pitchFamily="50" charset="-127"/>
                <a:ea typeface="맑은 고딕" pitchFamily="50" charset="-127"/>
              </a:rPr>
              <a:t> </a:t>
            </a:r>
          </a:p>
          <a:p>
            <a:pPr marL="381000" indent="-381000">
              <a:lnSpc>
                <a:spcPct val="150000"/>
              </a:lnSpc>
              <a:spcBef>
                <a:spcPct val="20000"/>
              </a:spcBef>
            </a:pPr>
            <a:r>
              <a:rPr lang="ko-KR" altLang="en-US" sz="2000" b="1">
                <a:latin typeface="맑은 고딕" pitchFamily="50" charset="-127"/>
                <a:ea typeface="맑은 고딕" pitchFamily="50" charset="-127"/>
              </a:rPr>
              <a:t>  전송할 메시지           </a:t>
            </a:r>
            <a:r>
              <a:rPr lang="en-US" altLang="ko-KR" sz="2000" b="1">
                <a:latin typeface="맑은 고딕" pitchFamily="50" charset="-127"/>
                <a:ea typeface="맑은 고딕" pitchFamily="50" charset="-127"/>
              </a:rPr>
              <a:t>1 0 1 1 0 0 1   (senders message)</a:t>
            </a:r>
            <a:r>
              <a:rPr lang="en-US" altLang="ko-KR" sz="2000">
                <a:latin typeface="맑은 고딕" pitchFamily="50" charset="-127"/>
                <a:ea typeface="맑은 고딕" pitchFamily="50" charset="-127"/>
              </a:rPr>
              <a:t> </a:t>
            </a:r>
          </a:p>
          <a:p>
            <a:pPr marL="381000" indent="-381000">
              <a:lnSpc>
                <a:spcPct val="150000"/>
              </a:lnSpc>
              <a:spcBef>
                <a:spcPct val="20000"/>
              </a:spcBef>
            </a:pPr>
            <a:r>
              <a:rPr lang="ko-KR" altLang="en-US" sz="2000" b="1">
                <a:latin typeface="맑은 고딕" pitchFamily="50" charset="-127"/>
                <a:ea typeface="맑은 고딕" pitchFamily="50" charset="-127"/>
              </a:rPr>
              <a:t>  암호화된 메시지        </a:t>
            </a:r>
            <a:r>
              <a:rPr lang="en-US" altLang="ko-KR" sz="2000" b="1">
                <a:latin typeface="맑은 고딕" pitchFamily="50" charset="-127"/>
                <a:ea typeface="맑은 고딕" pitchFamily="50" charset="-127"/>
              </a:rPr>
              <a:t>1 1 1 1 0 1 0    (transmitted message)</a:t>
            </a:r>
            <a:r>
              <a:rPr lang="en-US" altLang="ko-KR" sz="2000">
                <a:latin typeface="맑은 고딕" pitchFamily="50" charset="-127"/>
                <a:ea typeface="맑은 고딕" pitchFamily="50" charset="-127"/>
              </a:rPr>
              <a:t> </a:t>
            </a:r>
          </a:p>
          <a:p>
            <a:pPr marL="381000" indent="-381000">
              <a:lnSpc>
                <a:spcPct val="150000"/>
              </a:lnSpc>
              <a:spcBef>
                <a:spcPct val="20000"/>
              </a:spcBef>
            </a:pPr>
            <a:r>
              <a:rPr lang="ko-KR" altLang="en-US" sz="2000" b="1">
                <a:latin typeface="맑은 고딕" pitchFamily="50" charset="-127"/>
                <a:ea typeface="맑은 고딕" pitchFamily="50" charset="-127"/>
              </a:rPr>
              <a:t>  열쇠 난수열              </a:t>
            </a:r>
            <a:r>
              <a:rPr lang="en-US" altLang="ko-KR" sz="2000" b="1">
                <a:latin typeface="맑은 고딕" pitchFamily="50" charset="-127"/>
                <a:ea typeface="맑은 고딕" pitchFamily="50" charset="-127"/>
              </a:rPr>
              <a:t>0 1 0 0 0 1 1</a:t>
            </a:r>
            <a:r>
              <a:rPr lang="en-US" altLang="ko-KR" sz="2000">
                <a:latin typeface="맑은 고딕" pitchFamily="50" charset="-127"/>
                <a:ea typeface="맑은 고딕" pitchFamily="50" charset="-127"/>
              </a:rPr>
              <a:t> </a:t>
            </a:r>
            <a:r>
              <a:rPr lang="en-US" altLang="ko-KR" sz="2000" b="1">
                <a:latin typeface="맑은 고딕" pitchFamily="50" charset="-127"/>
                <a:ea typeface="맑은 고딕" pitchFamily="50" charset="-127"/>
              </a:rPr>
              <a:t>   (same random digits)</a:t>
            </a:r>
            <a:r>
              <a:rPr lang="en-US" altLang="ko-KR" sz="2000">
                <a:latin typeface="맑은 고딕" pitchFamily="50" charset="-127"/>
                <a:ea typeface="맑은 고딕" pitchFamily="50" charset="-127"/>
              </a:rPr>
              <a:t> </a:t>
            </a:r>
          </a:p>
          <a:p>
            <a:pPr marL="381000" indent="-381000">
              <a:lnSpc>
                <a:spcPct val="150000"/>
              </a:lnSpc>
              <a:spcBef>
                <a:spcPct val="20000"/>
              </a:spcBef>
            </a:pPr>
            <a:r>
              <a:rPr lang="ko-KR" altLang="en-US" sz="2000" b="1">
                <a:latin typeface="맑은 고딕" pitchFamily="50" charset="-127"/>
                <a:ea typeface="맑은 고딕" pitchFamily="50" charset="-127"/>
              </a:rPr>
              <a:t>  해독한 메시지           </a:t>
            </a:r>
            <a:r>
              <a:rPr lang="en-US" altLang="ko-KR" sz="2000" b="1">
                <a:latin typeface="맑은 고딕" pitchFamily="50" charset="-127"/>
                <a:ea typeface="맑은 고딕" pitchFamily="50" charset="-127"/>
              </a:rPr>
              <a:t>1 0 1 1 0 0 1     (by receiver)</a:t>
            </a:r>
            <a:r>
              <a:rPr lang="en-US" altLang="ko-KR" sz="2000">
                <a:latin typeface="맑은 고딕" pitchFamily="50" charset="-127"/>
                <a:ea typeface="맑은 고딕" pitchFamily="50" charset="-127"/>
              </a:rPr>
              <a:t> </a:t>
            </a:r>
          </a:p>
        </p:txBody>
      </p:sp>
      <p:sp>
        <p:nvSpPr>
          <p:cNvPr id="20485" name="Rectangle 5"/>
          <p:cNvSpPr>
            <a:spLocks noChangeArrowheads="1"/>
          </p:cNvSpPr>
          <p:nvPr/>
        </p:nvSpPr>
        <p:spPr bwMode="auto">
          <a:xfrm>
            <a:off x="323850" y="5084763"/>
            <a:ext cx="8420100" cy="987425"/>
          </a:xfrm>
          <a:prstGeom prst="rect">
            <a:avLst/>
          </a:prstGeom>
          <a:noFill/>
          <a:ln w="9525">
            <a:noFill/>
            <a:miter lim="800000"/>
            <a:headEnd/>
            <a:tailEnd/>
          </a:ln>
        </p:spPr>
        <p:txBody>
          <a:bodyPr/>
          <a:lstStyle/>
          <a:p>
            <a:pPr marL="381000" indent="-381000">
              <a:spcBef>
                <a:spcPct val="20000"/>
              </a:spcBef>
            </a:pPr>
            <a:r>
              <a:rPr lang="en-US" altLang="ko-KR" sz="2400" b="1">
                <a:latin typeface="맑은 고딕" pitchFamily="50" charset="-127"/>
                <a:ea typeface="맑은 고딕" pitchFamily="50" charset="-127"/>
              </a:rPr>
              <a:t>- </a:t>
            </a:r>
            <a:r>
              <a:rPr lang="ko-KR" altLang="en-US" sz="2400" b="1">
                <a:latin typeface="맑은 고딕" pitchFamily="50" charset="-127"/>
                <a:ea typeface="맑은 고딕" pitchFamily="50" charset="-127"/>
              </a:rPr>
              <a:t>이때 난수의 고 품질이 좋은 열쇠가 되고 송신중의</a:t>
            </a:r>
          </a:p>
          <a:p>
            <a:pPr marL="381000" indent="-381000">
              <a:spcBef>
                <a:spcPct val="20000"/>
              </a:spcBef>
            </a:pPr>
            <a:r>
              <a:rPr lang="ko-KR" altLang="en-US" sz="2400" b="1">
                <a:latin typeface="맑은 고딕" pitchFamily="50" charset="-127"/>
                <a:ea typeface="맑은 고딕" pitchFamily="50" charset="-127"/>
              </a:rPr>
              <a:t>비밀을 절대 보장해 줄 수 있다</a:t>
            </a:r>
            <a:r>
              <a:rPr lang="en-US" altLang="ko-KR" sz="2400" b="1">
                <a:latin typeface="맑은 고딕" pitchFamily="50" charset="-127"/>
                <a:ea typeface="맑은 고딕" pitchFamily="50" charset="-127"/>
              </a:rPr>
              <a:t>.. </a:t>
            </a:r>
            <a:endParaRPr lang="en-US" altLang="ko-KR" sz="2400">
              <a:latin typeface="맑은 고딕" pitchFamily="50" charset="-127"/>
              <a:ea typeface="맑은 고딕" pitchFamily="50" charset="-127"/>
            </a:endParaRPr>
          </a:p>
        </p:txBody>
      </p:sp>
      <p:sp>
        <p:nvSpPr>
          <p:cNvPr id="20486"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A6AA3F8-A993-4E74-8AA0-C107EE6AFB66}" type="slidenum">
              <a:rPr lang="ko-KR" altLang="en-US" smtClean="0">
                <a:latin typeface="굴림" pitchFamily="50" charset="-127"/>
                <a:ea typeface="굴림" pitchFamily="50" charset="-127"/>
              </a:rPr>
              <a:pPr/>
              <a:t>11</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내용 개체 틀 4" descr="MC.jpg"/>
          <p:cNvPicPr>
            <a:picLocks noGrp="1" noChangeAspect="1"/>
          </p:cNvPicPr>
          <p:nvPr>
            <p:ph idx="1"/>
          </p:nvPr>
        </p:nvPicPr>
        <p:blipFill>
          <a:blip r:embed="rId2" cstate="print"/>
          <a:srcRect/>
          <a:stretch>
            <a:fillRect/>
          </a:stretch>
        </p:blipFill>
        <p:spPr>
          <a:xfrm>
            <a:off x="2500313" y="1485900"/>
            <a:ext cx="4148137" cy="4521200"/>
          </a:xfrm>
        </p:spPr>
      </p:pic>
      <p:sp>
        <p:nvSpPr>
          <p:cNvPr id="3" name="Title 2"/>
          <p:cNvSpPr>
            <a:spLocks noGrp="1"/>
          </p:cNvSpPr>
          <p:nvPr>
            <p:ph type="title"/>
          </p:nvPr>
        </p:nvSpPr>
        <p:spPr>
          <a:xfrm>
            <a:off x="457200" y="274638"/>
            <a:ext cx="8229600" cy="1011222"/>
          </a:xfrm>
        </p:spPr>
        <p:txBody>
          <a:bodyPr>
            <a:normAutofit fontScale="90000"/>
          </a:bodyPr>
          <a:lstStyle/>
          <a:p>
            <a:pPr>
              <a:defRPr/>
            </a:pPr>
            <a:r>
              <a:rPr lang="en-US" altLang="ko-KR" sz="3600" u="sng" dirty="0" smtClean="0">
                <a:latin typeface="맑은 고딕" pitchFamily="50" charset="-127"/>
              </a:rPr>
              <a:t>Random Number</a:t>
            </a:r>
            <a:r>
              <a:rPr lang="ko-KR" altLang="en-US" sz="3600" u="sng" dirty="0" smtClean="0">
                <a:latin typeface="맑은 고딕" pitchFamily="50" charset="-127"/>
              </a:rPr>
              <a:t>의 응용 </a:t>
            </a:r>
            <a:r>
              <a:rPr lang="en-US" altLang="ko-KR" sz="3600" u="sng" dirty="0" smtClean="0">
                <a:latin typeface="맑은 고딕" pitchFamily="50" charset="-127"/>
              </a:rPr>
              <a:t>(4)</a:t>
            </a:r>
            <a:r>
              <a:rPr lang="ko-KR" altLang="en-US" sz="3600" u="sng" dirty="0" smtClean="0">
                <a:latin typeface="맑은 고딕" pitchFamily="50" charset="-127"/>
              </a:rPr>
              <a:t> </a:t>
            </a:r>
            <a:r>
              <a:rPr lang="en-US" altLang="ko-KR" sz="4000" dirty="0" smtClean="0">
                <a:latin typeface="맑은 고딕" pitchFamily="50" charset="-127"/>
              </a:rPr>
              <a:t/>
            </a:r>
            <a:br>
              <a:rPr lang="en-US" altLang="ko-KR" sz="4000" dirty="0" smtClean="0">
                <a:latin typeface="맑은 고딕" pitchFamily="50" charset="-127"/>
              </a:rPr>
            </a:br>
            <a:r>
              <a:rPr lang="en-US" altLang="ko-KR" sz="3100" dirty="0" smtClean="0">
                <a:latin typeface="맑은 고딕" pitchFamily="50" charset="-127"/>
              </a:rPr>
              <a:t>Monte Carlo Simulation</a:t>
            </a:r>
            <a:endParaRPr lang="ko-KR" altLang="en-US" sz="3100" dirty="0"/>
          </a:p>
        </p:txBody>
      </p:sp>
      <p:sp>
        <p:nvSpPr>
          <p:cNvPr id="2150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A935074-E4A0-470E-A260-B9D581969796}" type="slidenum">
              <a:rPr lang="ko-KR" altLang="en-US" smtClean="0">
                <a:latin typeface="굴림" pitchFamily="50" charset="-127"/>
                <a:ea typeface="굴림" pitchFamily="50" charset="-127"/>
              </a:rPr>
              <a:pPr/>
              <a:t>12</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1428750"/>
            <a:ext cx="8229600" cy="1143000"/>
          </a:xfrm>
        </p:spPr>
        <p:txBody>
          <a:bodyPr/>
          <a:lstStyle/>
          <a:p>
            <a:pPr marL="622300" indent="-514350" eaLnBrk="1" hangingPunct="1">
              <a:buFont typeface="Wingdings 3" pitchFamily="18" charset="2"/>
              <a:buNone/>
            </a:pPr>
            <a:r>
              <a:rPr lang="en-US" altLang="ko-KR" sz="2800" smtClean="0"/>
              <a:t>1. </a:t>
            </a:r>
            <a:r>
              <a:rPr lang="ko-KR" altLang="en-US" sz="2800" smtClean="0"/>
              <a:t>연역법 </a:t>
            </a:r>
            <a:r>
              <a:rPr lang="en-US" altLang="ko-KR" sz="2800" smtClean="0"/>
              <a:t>(Deduction)</a:t>
            </a:r>
          </a:p>
          <a:p>
            <a:pPr marL="622300" indent="-514350" eaLnBrk="1" hangingPunct="1">
              <a:buFont typeface="Wingdings 3" pitchFamily="18" charset="2"/>
              <a:buNone/>
            </a:pPr>
            <a:r>
              <a:rPr lang="en-US" altLang="ko-KR" sz="2800" smtClean="0"/>
              <a:t>  → </a:t>
            </a:r>
            <a:r>
              <a:rPr lang="ko-KR" altLang="en-US" sz="2800" smtClean="0"/>
              <a:t>확률론의 배경</a:t>
            </a:r>
            <a:r>
              <a:rPr lang="en-US" altLang="ko-KR" sz="2800" smtClean="0"/>
              <a:t>, </a:t>
            </a:r>
            <a:r>
              <a:rPr lang="ko-KR" altLang="en-US" sz="2800" smtClean="0"/>
              <a:t>상정된 이론의 입증</a:t>
            </a:r>
            <a:endParaRPr lang="en-US" altLang="ko-KR" sz="2800" smtClean="0"/>
          </a:p>
          <a:p>
            <a:pPr marL="622300" indent="-514350" eaLnBrk="1" hangingPunct="1">
              <a:buFont typeface="Wingdings 3" pitchFamily="18" charset="2"/>
              <a:buNone/>
            </a:pPr>
            <a:endParaRPr lang="en-US" altLang="ko-KR" sz="2800" smtClean="0"/>
          </a:p>
        </p:txBody>
      </p:sp>
      <p:sp>
        <p:nvSpPr>
          <p:cNvPr id="3" name="Title 2"/>
          <p:cNvSpPr>
            <a:spLocks noGrp="1"/>
          </p:cNvSpPr>
          <p:nvPr>
            <p:ph type="title"/>
          </p:nvPr>
        </p:nvSpPr>
        <p:spPr/>
        <p:txBody>
          <a:bodyPr/>
          <a:lstStyle/>
          <a:p>
            <a:pPr eaLnBrk="1" hangingPunct="1">
              <a:defRPr/>
            </a:pPr>
            <a:r>
              <a:rPr lang="ko-KR" altLang="en-US" sz="3600" dirty="0" smtClean="0"/>
              <a:t>논리적 추론방법에는</a:t>
            </a:r>
            <a:endParaRPr lang="ko-KR" altLang="en-US" sz="3600" dirty="0"/>
          </a:p>
        </p:txBody>
      </p:sp>
      <p:sp>
        <p:nvSpPr>
          <p:cNvPr id="22532" name="TextBox 3"/>
          <p:cNvSpPr txBox="1">
            <a:spLocks noChangeArrowheads="1"/>
          </p:cNvSpPr>
          <p:nvPr/>
        </p:nvSpPr>
        <p:spPr bwMode="auto">
          <a:xfrm>
            <a:off x="3571875" y="2571750"/>
            <a:ext cx="2143125" cy="400050"/>
          </a:xfrm>
          <a:prstGeom prst="rect">
            <a:avLst/>
          </a:prstGeom>
          <a:noFill/>
          <a:ln w="9525">
            <a:noFill/>
            <a:miter lim="800000"/>
            <a:headEnd/>
            <a:tailEnd/>
          </a:ln>
        </p:spPr>
        <p:txBody>
          <a:bodyPr>
            <a:spAutoFit/>
          </a:bodyPr>
          <a:lstStyle/>
          <a:p>
            <a:r>
              <a:rPr lang="en-US" altLang="ko-KR" sz="2000" b="1">
                <a:latin typeface="맑은 고딕" pitchFamily="50" charset="-127"/>
                <a:ea typeface="맑은 고딕" pitchFamily="50" charset="-127"/>
              </a:rPr>
              <a:t>&lt;</a:t>
            </a:r>
            <a:r>
              <a:rPr lang="ko-KR" altLang="en-US" sz="2000" b="1">
                <a:latin typeface="맑은 고딕" pitchFamily="50" charset="-127"/>
                <a:ea typeface="맑은 고딕" pitchFamily="50" charset="-127"/>
              </a:rPr>
              <a:t>연역적 추론</a:t>
            </a:r>
            <a:r>
              <a:rPr lang="en-US" altLang="ko-KR" sz="2000" b="1">
                <a:latin typeface="맑은 고딕" pitchFamily="50" charset="-127"/>
                <a:ea typeface="맑은 고딕" pitchFamily="50" charset="-127"/>
              </a:rPr>
              <a:t>&gt;</a:t>
            </a:r>
            <a:endParaRPr lang="ko-KR" altLang="en-US" sz="2000" b="1">
              <a:latin typeface="맑은 고딕" pitchFamily="50" charset="-127"/>
              <a:ea typeface="맑은 고딕" pitchFamily="50" charset="-127"/>
            </a:endParaRPr>
          </a:p>
        </p:txBody>
      </p:sp>
      <p:sp>
        <p:nvSpPr>
          <p:cNvPr id="5" name="TextBox 4"/>
          <p:cNvSpPr txBox="1"/>
          <p:nvPr/>
        </p:nvSpPr>
        <p:spPr>
          <a:xfrm>
            <a:off x="2428875" y="3059113"/>
            <a:ext cx="3643313" cy="369887"/>
          </a:xfrm>
          <a:prstGeom prst="rect">
            <a:avLst/>
          </a:prstGeom>
          <a:noFill/>
        </p:spPr>
        <p:txBody>
          <a:bodyPr>
            <a:spAutoFit/>
          </a:bodyPr>
          <a:lstStyle/>
          <a:p>
            <a:pPr>
              <a:defRPr/>
            </a:pPr>
            <a:r>
              <a:rPr lang="en-US" altLang="ko-KR" dirty="0">
                <a:latin typeface="+mn-ea"/>
                <a:ea typeface="+mn-ea"/>
              </a:rPr>
              <a:t>A</a:t>
            </a:r>
            <a:r>
              <a:rPr lang="en-US" altLang="ko-KR" sz="1100" dirty="0">
                <a:latin typeface="+mn-ea"/>
                <a:ea typeface="+mn-ea"/>
              </a:rPr>
              <a:t>1	</a:t>
            </a:r>
            <a:r>
              <a:rPr lang="en-US" altLang="ko-KR" dirty="0">
                <a:latin typeface="+mn-ea"/>
                <a:ea typeface="+mn-ea"/>
              </a:rPr>
              <a:t>A</a:t>
            </a:r>
            <a:r>
              <a:rPr lang="en-US" altLang="ko-KR" sz="1100" dirty="0">
                <a:latin typeface="+mn-ea"/>
                <a:ea typeface="+mn-ea"/>
              </a:rPr>
              <a:t>2	</a:t>
            </a:r>
            <a:r>
              <a:rPr lang="en-US" altLang="ko-KR" dirty="0">
                <a:latin typeface="+mn-ea"/>
                <a:ea typeface="+mn-ea"/>
              </a:rPr>
              <a:t>A</a:t>
            </a:r>
            <a:r>
              <a:rPr lang="en-US" altLang="ko-KR" sz="1100" dirty="0">
                <a:latin typeface="+mn-ea"/>
                <a:ea typeface="+mn-ea"/>
              </a:rPr>
              <a:t>3	</a:t>
            </a:r>
            <a:r>
              <a:rPr lang="en-US" altLang="ko-KR" dirty="0">
                <a:latin typeface="+mn-ea"/>
                <a:ea typeface="+mn-ea"/>
              </a:rPr>
              <a:t>A</a:t>
            </a:r>
            <a:r>
              <a:rPr lang="en-US" altLang="ko-KR" sz="1100" dirty="0">
                <a:latin typeface="+mn-ea"/>
                <a:ea typeface="+mn-ea"/>
              </a:rPr>
              <a:t>4</a:t>
            </a:r>
            <a:endParaRPr lang="ko-KR" altLang="en-US" dirty="0">
              <a:latin typeface="+mn-ea"/>
              <a:ea typeface="+mn-ea"/>
            </a:endParaRPr>
          </a:p>
        </p:txBody>
      </p:sp>
      <p:sp>
        <p:nvSpPr>
          <p:cNvPr id="6" name="TextBox 5"/>
          <p:cNvSpPr txBox="1"/>
          <p:nvPr/>
        </p:nvSpPr>
        <p:spPr>
          <a:xfrm>
            <a:off x="642938" y="3059113"/>
            <a:ext cx="1000125" cy="369887"/>
          </a:xfrm>
          <a:prstGeom prst="rect">
            <a:avLst/>
          </a:prstGeom>
          <a:noFill/>
        </p:spPr>
        <p:txBody>
          <a:bodyPr>
            <a:spAutoFit/>
          </a:bodyPr>
          <a:lstStyle/>
          <a:p>
            <a:pPr>
              <a:defRPr/>
            </a:pPr>
            <a:r>
              <a:rPr lang="ko-KR" altLang="en-US" dirty="0">
                <a:latin typeface="+mn-ea"/>
                <a:ea typeface="+mn-ea"/>
              </a:rPr>
              <a:t>공리들</a:t>
            </a:r>
          </a:p>
        </p:txBody>
      </p:sp>
      <p:sp>
        <p:nvSpPr>
          <p:cNvPr id="7" name="TextBox 6"/>
          <p:cNvSpPr txBox="1"/>
          <p:nvPr/>
        </p:nvSpPr>
        <p:spPr>
          <a:xfrm>
            <a:off x="500063" y="3857625"/>
            <a:ext cx="1285875" cy="369888"/>
          </a:xfrm>
          <a:prstGeom prst="rect">
            <a:avLst/>
          </a:prstGeom>
          <a:noFill/>
        </p:spPr>
        <p:txBody>
          <a:bodyPr>
            <a:spAutoFit/>
          </a:bodyPr>
          <a:lstStyle/>
          <a:p>
            <a:pPr>
              <a:defRPr/>
            </a:pPr>
            <a:r>
              <a:rPr lang="ko-KR" altLang="en-US" dirty="0">
                <a:latin typeface="+mn-ea"/>
                <a:ea typeface="+mn-ea"/>
              </a:rPr>
              <a:t>논리 전개 </a:t>
            </a:r>
            <a:r>
              <a:rPr lang="en-US" altLang="ko-KR" dirty="0">
                <a:latin typeface="+mn-ea"/>
                <a:ea typeface="+mn-ea"/>
              </a:rPr>
              <a:t>:</a:t>
            </a:r>
            <a:endParaRPr lang="ko-KR" altLang="en-US" dirty="0">
              <a:latin typeface="+mn-ea"/>
              <a:ea typeface="+mn-ea"/>
            </a:endParaRPr>
          </a:p>
        </p:txBody>
      </p:sp>
      <p:sp>
        <p:nvSpPr>
          <p:cNvPr id="22536" name="TextBox 7"/>
          <p:cNvSpPr txBox="1">
            <a:spLocks noChangeArrowheads="1"/>
          </p:cNvSpPr>
          <p:nvPr/>
        </p:nvSpPr>
        <p:spPr bwMode="auto">
          <a:xfrm>
            <a:off x="714375" y="4786313"/>
            <a:ext cx="785813" cy="369887"/>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명제</a:t>
            </a:r>
          </a:p>
        </p:txBody>
      </p:sp>
      <p:sp>
        <p:nvSpPr>
          <p:cNvPr id="9" name="TextBox 8"/>
          <p:cNvSpPr txBox="1"/>
          <p:nvPr/>
        </p:nvSpPr>
        <p:spPr>
          <a:xfrm>
            <a:off x="6786563" y="3059113"/>
            <a:ext cx="857250" cy="369887"/>
          </a:xfrm>
          <a:prstGeom prst="rect">
            <a:avLst/>
          </a:prstGeom>
          <a:noFill/>
        </p:spPr>
        <p:txBody>
          <a:bodyPr>
            <a:spAutoFit/>
          </a:bodyPr>
          <a:lstStyle/>
          <a:p>
            <a:pPr>
              <a:defRPr/>
            </a:pPr>
            <a:r>
              <a:rPr lang="en-US" altLang="ko-KR" dirty="0">
                <a:latin typeface="+mn-ea"/>
                <a:ea typeface="+mn-ea"/>
              </a:rPr>
              <a:t>(</a:t>
            </a:r>
            <a:r>
              <a:rPr lang="ko-KR" altLang="en-US" dirty="0">
                <a:latin typeface="+mn-ea"/>
                <a:ea typeface="+mn-ea"/>
              </a:rPr>
              <a:t>가정</a:t>
            </a:r>
            <a:r>
              <a:rPr lang="en-US" altLang="ko-KR" dirty="0">
                <a:latin typeface="+mn-ea"/>
                <a:ea typeface="+mn-ea"/>
              </a:rPr>
              <a:t>)</a:t>
            </a:r>
            <a:endParaRPr lang="ko-KR" altLang="en-US" dirty="0">
              <a:latin typeface="+mn-ea"/>
              <a:ea typeface="+mn-ea"/>
            </a:endParaRPr>
          </a:p>
        </p:txBody>
      </p:sp>
      <p:sp>
        <p:nvSpPr>
          <p:cNvPr id="22538" name="TextBox 9"/>
          <p:cNvSpPr txBox="1">
            <a:spLocks noChangeArrowheads="1"/>
          </p:cNvSpPr>
          <p:nvPr/>
        </p:nvSpPr>
        <p:spPr bwMode="auto">
          <a:xfrm>
            <a:off x="6786563" y="3857625"/>
            <a:ext cx="785812" cy="369888"/>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rPr>
              <a:t>(</a:t>
            </a:r>
            <a:r>
              <a:rPr lang="ko-KR" altLang="en-US">
                <a:latin typeface="맑은 고딕" pitchFamily="50" charset="-127"/>
                <a:ea typeface="맑은 고딕" pitchFamily="50" charset="-127"/>
              </a:rPr>
              <a:t>증명</a:t>
            </a:r>
            <a:r>
              <a:rPr lang="en-US" altLang="ko-KR">
                <a:latin typeface="맑은 고딕" pitchFamily="50" charset="-127"/>
                <a:ea typeface="맑은 고딕" pitchFamily="50" charset="-127"/>
              </a:rPr>
              <a:t>)</a:t>
            </a:r>
            <a:endParaRPr lang="ko-KR" altLang="en-US">
              <a:latin typeface="맑은 고딕" pitchFamily="50" charset="-127"/>
              <a:ea typeface="맑은 고딕" pitchFamily="50" charset="-127"/>
            </a:endParaRPr>
          </a:p>
        </p:txBody>
      </p:sp>
      <p:sp>
        <p:nvSpPr>
          <p:cNvPr id="22539" name="TextBox 10"/>
          <p:cNvSpPr txBox="1">
            <a:spLocks noChangeArrowheads="1"/>
          </p:cNvSpPr>
          <p:nvPr/>
        </p:nvSpPr>
        <p:spPr bwMode="auto">
          <a:xfrm>
            <a:off x="6429375" y="4786313"/>
            <a:ext cx="1571625" cy="369887"/>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rPr>
              <a:t>(</a:t>
            </a:r>
            <a:r>
              <a:rPr lang="ko-KR" altLang="en-US">
                <a:latin typeface="맑은 고딕" pitchFamily="50" charset="-127"/>
                <a:ea typeface="맑은 고딕" pitchFamily="50" charset="-127"/>
              </a:rPr>
              <a:t>유도된 결과</a:t>
            </a:r>
            <a:r>
              <a:rPr lang="en-US" altLang="ko-KR">
                <a:latin typeface="맑은 고딕" pitchFamily="50" charset="-127"/>
                <a:ea typeface="맑은 고딕" pitchFamily="50" charset="-127"/>
              </a:rPr>
              <a:t>)</a:t>
            </a:r>
            <a:endParaRPr lang="ko-KR" altLang="en-US">
              <a:latin typeface="맑은 고딕" pitchFamily="50" charset="-127"/>
              <a:ea typeface="맑은 고딕" pitchFamily="50" charset="-127"/>
            </a:endParaRPr>
          </a:p>
        </p:txBody>
      </p:sp>
      <p:sp>
        <p:nvSpPr>
          <p:cNvPr id="22540" name="TextBox 11"/>
          <p:cNvSpPr txBox="1">
            <a:spLocks noChangeArrowheads="1"/>
          </p:cNvSpPr>
          <p:nvPr/>
        </p:nvSpPr>
        <p:spPr bwMode="auto">
          <a:xfrm>
            <a:off x="2571750" y="4786313"/>
            <a:ext cx="2857500" cy="369887"/>
          </a:xfrm>
          <a:prstGeom prst="rect">
            <a:avLst/>
          </a:prstGeom>
          <a:noFill/>
          <a:ln w="9525">
            <a:noFill/>
            <a:miter lim="800000"/>
            <a:headEnd/>
            <a:tailEnd/>
          </a:ln>
        </p:spPr>
        <p:txBody>
          <a:bodyPr>
            <a:spAutoFit/>
          </a:bodyPr>
          <a:lstStyle/>
          <a:p>
            <a:r>
              <a:rPr lang="en-US" altLang="ko-KR"/>
              <a:t>     </a:t>
            </a:r>
            <a:r>
              <a:rPr lang="en-US" altLang="ko-KR">
                <a:latin typeface="맑은 고딕" pitchFamily="50" charset="-127"/>
                <a:ea typeface="맑은 고딕" pitchFamily="50" charset="-127"/>
              </a:rPr>
              <a:t>P</a:t>
            </a:r>
            <a:r>
              <a:rPr lang="en-US" altLang="ko-KR" sz="1100">
                <a:latin typeface="맑은 고딕" pitchFamily="50" charset="-127"/>
                <a:ea typeface="맑은 고딕" pitchFamily="50" charset="-127"/>
              </a:rPr>
              <a:t>1                               </a:t>
            </a:r>
            <a:r>
              <a:rPr lang="en-US" altLang="ko-KR">
                <a:latin typeface="맑은 고딕" pitchFamily="50" charset="-127"/>
                <a:ea typeface="맑은 고딕" pitchFamily="50" charset="-127"/>
              </a:rPr>
              <a:t>P</a:t>
            </a:r>
            <a:r>
              <a:rPr lang="en-US" altLang="ko-KR" sz="1100">
                <a:latin typeface="맑은 고딕" pitchFamily="50" charset="-127"/>
                <a:ea typeface="맑은 고딕" pitchFamily="50" charset="-127"/>
              </a:rPr>
              <a:t>2</a:t>
            </a:r>
            <a:endParaRPr lang="ko-KR" altLang="en-US">
              <a:latin typeface="맑은 고딕" pitchFamily="50" charset="-127"/>
              <a:ea typeface="맑은 고딕" pitchFamily="50" charset="-127"/>
            </a:endParaRPr>
          </a:p>
        </p:txBody>
      </p:sp>
      <p:cxnSp>
        <p:nvCxnSpPr>
          <p:cNvPr id="14" name="Straight Connector 13"/>
          <p:cNvCxnSpPr/>
          <p:nvPr/>
        </p:nvCxnSpPr>
        <p:spPr>
          <a:xfrm>
            <a:off x="2428875" y="3429000"/>
            <a:ext cx="3571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357563" y="3429000"/>
            <a:ext cx="35718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2"/>
          </p:cNvCxnSpPr>
          <p:nvPr/>
        </p:nvCxnSpPr>
        <p:spPr>
          <a:xfrm rot="16200000" flipH="1">
            <a:off x="4410075" y="3268663"/>
            <a:ext cx="3175" cy="3206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143500" y="3429000"/>
            <a:ext cx="42862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2357437" y="3643313"/>
            <a:ext cx="714375" cy="28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3107531" y="3679032"/>
            <a:ext cx="714375" cy="2143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3464719" y="3536156"/>
            <a:ext cx="714375" cy="5000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H="1">
            <a:off x="4143375" y="3714750"/>
            <a:ext cx="714375" cy="142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4857750" y="3643313"/>
            <a:ext cx="714375" cy="28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2678907" y="4321968"/>
            <a:ext cx="571500" cy="2143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flipH="1" flipV="1">
            <a:off x="2928938" y="4286250"/>
            <a:ext cx="571500" cy="285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4071938" y="4143375"/>
            <a:ext cx="642938" cy="6429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4321969" y="4393406"/>
            <a:ext cx="642938" cy="142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572000" y="4286250"/>
            <a:ext cx="642938" cy="357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55" name="TextBox 44"/>
          <p:cNvSpPr txBox="1">
            <a:spLocks noChangeArrowheads="1"/>
          </p:cNvSpPr>
          <p:nvPr/>
        </p:nvSpPr>
        <p:spPr bwMode="auto">
          <a:xfrm>
            <a:off x="2428875" y="5572125"/>
            <a:ext cx="4786313" cy="400050"/>
          </a:xfrm>
          <a:prstGeom prst="rect">
            <a:avLst/>
          </a:prstGeom>
          <a:noFill/>
          <a:ln w="9525">
            <a:noFill/>
            <a:miter lim="800000"/>
            <a:headEnd/>
            <a:tailEnd/>
          </a:ln>
        </p:spPr>
        <p:txBody>
          <a:bodyPr>
            <a:spAutoFit/>
          </a:bodyPr>
          <a:lstStyle/>
          <a:p>
            <a:r>
              <a:rPr lang="en-US" altLang="ko-KR" sz="2000" b="1">
                <a:latin typeface="맑은 고딕" pitchFamily="50" charset="-127"/>
                <a:ea typeface="맑은 고딕" pitchFamily="50" charset="-127"/>
              </a:rPr>
              <a:t>P1</a:t>
            </a:r>
            <a:r>
              <a:rPr lang="ko-KR" altLang="en-US" sz="2000" b="1">
                <a:latin typeface="맑은 고딕" pitchFamily="50" charset="-127"/>
                <a:ea typeface="맑은 고딕" pitchFamily="50" charset="-127"/>
              </a:rPr>
              <a:t>과 </a:t>
            </a:r>
            <a:r>
              <a:rPr lang="en-US" altLang="ko-KR" sz="2000" b="1">
                <a:latin typeface="맑은 고딕" pitchFamily="50" charset="-127"/>
                <a:ea typeface="맑은 고딕" pitchFamily="50" charset="-127"/>
              </a:rPr>
              <a:t>P2</a:t>
            </a:r>
            <a:r>
              <a:rPr lang="ko-KR" altLang="en-US" sz="2000" b="1">
                <a:latin typeface="맑은 고딕" pitchFamily="50" charset="-127"/>
                <a:ea typeface="맑은 고딕" pitchFamily="50" charset="-127"/>
              </a:rPr>
              <a:t>는 서로 모순이 될 수 있을까요</a:t>
            </a:r>
            <a:r>
              <a:rPr lang="en-US" altLang="ko-KR" sz="2000" b="1">
                <a:latin typeface="맑은 고딕" pitchFamily="50" charset="-127"/>
                <a:ea typeface="맑은 고딕" pitchFamily="50" charset="-127"/>
              </a:rPr>
              <a:t>?</a:t>
            </a:r>
            <a:endParaRPr lang="ko-KR" altLang="en-US" sz="2000" b="1">
              <a:latin typeface="맑은 고딕" pitchFamily="50" charset="-127"/>
              <a:ea typeface="맑은 고딕" pitchFamily="50" charset="-127"/>
            </a:endParaRPr>
          </a:p>
        </p:txBody>
      </p:sp>
      <p:sp>
        <p:nvSpPr>
          <p:cNvPr id="22556" name="Slide Number Placeholder 2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615FDA-D562-437B-B6E3-3A8EA1283632}" type="slidenum">
              <a:rPr lang="ko-KR" altLang="en-US" smtClean="0">
                <a:latin typeface="굴림" pitchFamily="50" charset="-127"/>
                <a:ea typeface="굴림" pitchFamily="50" charset="-127"/>
              </a:rPr>
              <a:pPr/>
              <a:t>13</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500063"/>
            <a:ext cx="8229600" cy="1428750"/>
          </a:xfrm>
        </p:spPr>
        <p:txBody>
          <a:bodyPr/>
          <a:lstStyle/>
          <a:p>
            <a:pPr marL="622300" indent="-514350" eaLnBrk="1" hangingPunct="1">
              <a:buFont typeface="Wingdings 3" pitchFamily="18" charset="2"/>
              <a:buNone/>
              <a:defRPr/>
            </a:pPr>
            <a:r>
              <a:rPr lang="en-US" altLang="ko-KR" sz="2800" dirty="0" smtClean="0">
                <a:latin typeface="맑은 고딕" pitchFamily="50" charset="-127"/>
              </a:rPr>
              <a:t>2. </a:t>
            </a:r>
            <a:r>
              <a:rPr lang="ko-KR" altLang="en-US" sz="2800" dirty="0" smtClean="0">
                <a:latin typeface="맑은 고딕" pitchFamily="50" charset="-127"/>
              </a:rPr>
              <a:t>귀납법 </a:t>
            </a:r>
            <a:r>
              <a:rPr lang="en-US" altLang="ko-KR" sz="2800" dirty="0" smtClean="0">
                <a:latin typeface="맑은 고딕" pitchFamily="50" charset="-127"/>
              </a:rPr>
              <a:t>(Induction)</a:t>
            </a:r>
          </a:p>
          <a:p>
            <a:pPr marL="622300" indent="-514350" eaLnBrk="1" hangingPunct="1">
              <a:buFont typeface="Wingdings 3" pitchFamily="18" charset="2"/>
              <a:buNone/>
              <a:defRPr/>
            </a:pPr>
            <a:r>
              <a:rPr lang="en-US" altLang="ko-KR" sz="2800" dirty="0" smtClean="0">
                <a:latin typeface="맑은 고딕" pitchFamily="50" charset="-127"/>
              </a:rPr>
              <a:t>  → </a:t>
            </a:r>
            <a:r>
              <a:rPr lang="ko-KR" altLang="en-US" sz="2800" dirty="0" smtClean="0">
                <a:latin typeface="맑은 고딕" pitchFamily="50" charset="-127"/>
              </a:rPr>
              <a:t>통계적 추론의 근간</a:t>
            </a:r>
            <a:r>
              <a:rPr lang="en-US" altLang="ko-KR" sz="2800" dirty="0" smtClean="0">
                <a:latin typeface="맑은 고딕" pitchFamily="50" charset="-127"/>
              </a:rPr>
              <a:t>, </a:t>
            </a:r>
            <a:r>
              <a:rPr lang="ko-KR" altLang="en-US" sz="2800" dirty="0" smtClean="0">
                <a:latin typeface="맑은 고딕" pitchFamily="50" charset="-127"/>
              </a:rPr>
              <a:t>관측된 데이터로 지식 창조</a:t>
            </a:r>
            <a:endParaRPr lang="en-US" altLang="ko-KR" sz="2800" dirty="0" smtClean="0">
              <a:latin typeface="맑은 고딕" pitchFamily="50" charset="-127"/>
            </a:endParaRPr>
          </a:p>
          <a:p>
            <a:pPr>
              <a:defRPr/>
            </a:pPr>
            <a:endParaRPr lang="ko-KR" altLang="en-US" dirty="0"/>
          </a:p>
        </p:txBody>
      </p:sp>
      <p:sp>
        <p:nvSpPr>
          <p:cNvPr id="23555" name="TextBox 3"/>
          <p:cNvSpPr txBox="1">
            <a:spLocks noChangeArrowheads="1"/>
          </p:cNvSpPr>
          <p:nvPr/>
        </p:nvSpPr>
        <p:spPr bwMode="auto">
          <a:xfrm>
            <a:off x="2357438" y="1714500"/>
            <a:ext cx="2214562" cy="400050"/>
          </a:xfrm>
          <a:prstGeom prst="rect">
            <a:avLst/>
          </a:prstGeom>
          <a:noFill/>
          <a:ln w="9525">
            <a:noFill/>
            <a:miter lim="800000"/>
            <a:headEnd/>
            <a:tailEnd/>
          </a:ln>
        </p:spPr>
        <p:txBody>
          <a:bodyPr>
            <a:spAutoFit/>
          </a:bodyPr>
          <a:lstStyle/>
          <a:p>
            <a:r>
              <a:rPr lang="en-US" altLang="ko-KR" sz="2000" b="1">
                <a:latin typeface="맑은 고딕" pitchFamily="50" charset="-127"/>
                <a:ea typeface="맑은 고딕" pitchFamily="50" charset="-127"/>
              </a:rPr>
              <a:t>&lt; </a:t>
            </a:r>
            <a:r>
              <a:rPr lang="ko-KR" altLang="en-US" sz="2000" b="1">
                <a:latin typeface="맑은 고딕" pitchFamily="50" charset="-127"/>
                <a:ea typeface="맑은 고딕" pitchFamily="50" charset="-127"/>
              </a:rPr>
              <a:t>귀납적 추론 </a:t>
            </a:r>
            <a:r>
              <a:rPr lang="en-US" altLang="ko-KR" sz="2000" b="1">
                <a:latin typeface="맑은 고딕" pitchFamily="50" charset="-127"/>
                <a:ea typeface="맑은 고딕" pitchFamily="50" charset="-127"/>
              </a:rPr>
              <a:t>&gt;</a:t>
            </a:r>
            <a:endParaRPr lang="ko-KR" altLang="en-US" sz="2000" b="1">
              <a:latin typeface="맑은 고딕" pitchFamily="50" charset="-127"/>
              <a:ea typeface="맑은 고딕" pitchFamily="50" charset="-127"/>
            </a:endParaRPr>
          </a:p>
        </p:txBody>
      </p:sp>
      <p:sp>
        <p:nvSpPr>
          <p:cNvPr id="2355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D231BDE-2FD8-492E-9D3C-C08D7AE9468C}" type="slidenum">
              <a:rPr lang="ko-KR" altLang="en-US" smtClean="0">
                <a:latin typeface="굴림" pitchFamily="50" charset="-127"/>
                <a:ea typeface="굴림" pitchFamily="50" charset="-127"/>
              </a:rPr>
              <a:pPr/>
              <a:t>14</a:t>
            </a:fld>
            <a:endParaRPr lang="en-US" altLang="ko-KR" smtClean="0">
              <a:latin typeface="굴림" pitchFamily="50" charset="-127"/>
              <a:ea typeface="굴림" pitchFamily="50" charset="-127"/>
            </a:endParaRPr>
          </a:p>
        </p:txBody>
      </p:sp>
      <p:sp>
        <p:nvSpPr>
          <p:cNvPr id="23557" name="TextBox 4"/>
          <p:cNvSpPr txBox="1">
            <a:spLocks noChangeArrowheads="1"/>
          </p:cNvSpPr>
          <p:nvPr/>
        </p:nvSpPr>
        <p:spPr bwMode="auto">
          <a:xfrm>
            <a:off x="1000125" y="2143125"/>
            <a:ext cx="1643063" cy="369888"/>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관측자료</a:t>
            </a:r>
          </a:p>
        </p:txBody>
      </p:sp>
      <p:sp>
        <p:nvSpPr>
          <p:cNvPr id="23558" name="TextBox 5"/>
          <p:cNvSpPr txBox="1">
            <a:spLocks noChangeArrowheads="1"/>
          </p:cNvSpPr>
          <p:nvPr/>
        </p:nvSpPr>
        <p:spPr bwMode="auto">
          <a:xfrm>
            <a:off x="4214813" y="2143125"/>
            <a:ext cx="1785937" cy="369888"/>
          </a:xfrm>
          <a:prstGeom prst="rect">
            <a:avLst/>
          </a:prstGeom>
          <a:noFill/>
          <a:ln w="9525">
            <a:noFill/>
            <a:miter lim="800000"/>
            <a:headEnd/>
            <a:tailEnd/>
          </a:ln>
        </p:spPr>
        <p:txBody>
          <a:bodyPr>
            <a:spAutoFit/>
          </a:bodyPr>
          <a:lstStyle/>
          <a:p>
            <a:r>
              <a:rPr lang="ko-KR" altLang="en-US">
                <a:latin typeface="맑은 고딕" pitchFamily="50" charset="-127"/>
                <a:ea typeface="맑은 고딕" pitchFamily="50" charset="-127"/>
              </a:rPr>
              <a:t>가능한 가설들</a:t>
            </a:r>
          </a:p>
        </p:txBody>
      </p:sp>
      <p:sp>
        <p:nvSpPr>
          <p:cNvPr id="23559" name="TextBox 6"/>
          <p:cNvSpPr txBox="1">
            <a:spLocks noChangeArrowheads="1"/>
          </p:cNvSpPr>
          <p:nvPr/>
        </p:nvSpPr>
        <p:spPr bwMode="auto">
          <a:xfrm>
            <a:off x="714375" y="2714625"/>
            <a:ext cx="1500188" cy="2092325"/>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rPr>
              <a:t>         d</a:t>
            </a:r>
            <a:r>
              <a:rPr lang="en-US" altLang="ko-KR" sz="1100">
                <a:latin typeface="맑은 고딕" pitchFamily="50" charset="-127"/>
                <a:ea typeface="맑은 고딕" pitchFamily="50" charset="-127"/>
              </a:rPr>
              <a:t>1</a:t>
            </a:r>
          </a:p>
          <a:p>
            <a:r>
              <a:rPr lang="en-US" altLang="ko-KR" sz="1100">
                <a:latin typeface="맑은 고딕" pitchFamily="50" charset="-127"/>
                <a:ea typeface="맑은 고딕" pitchFamily="50" charset="-127"/>
              </a:rPr>
              <a:t>    </a:t>
            </a:r>
            <a:r>
              <a:rPr lang="en-US" altLang="ko-KR">
                <a:latin typeface="맑은 고딕" pitchFamily="50" charset="-127"/>
                <a:ea typeface="맑은 고딕" pitchFamily="50" charset="-127"/>
              </a:rPr>
              <a:t>       d</a:t>
            </a:r>
            <a:r>
              <a:rPr lang="en-US" altLang="ko-KR" sz="1100">
                <a:latin typeface="맑은 고딕" pitchFamily="50" charset="-127"/>
                <a:ea typeface="맑은 고딕" pitchFamily="50" charset="-127"/>
              </a:rPr>
              <a:t>2</a:t>
            </a:r>
          </a:p>
          <a:p>
            <a:r>
              <a:rPr lang="en-US" altLang="ko-KR" sz="1100">
                <a:latin typeface="맑은 고딕" pitchFamily="50" charset="-127"/>
                <a:ea typeface="맑은 고딕" pitchFamily="50" charset="-127"/>
              </a:rPr>
              <a:t>  </a:t>
            </a:r>
            <a:r>
              <a:rPr lang="en-US" altLang="ko-KR">
                <a:latin typeface="맑은 고딕" pitchFamily="50" charset="-127"/>
                <a:ea typeface="맑은 고딕" pitchFamily="50" charset="-127"/>
              </a:rPr>
              <a:t>D=</a:t>
            </a:r>
            <a:r>
              <a:rPr lang="en-US" altLang="ko-KR" sz="1100">
                <a:latin typeface="맑은 고딕" pitchFamily="50" charset="-127"/>
                <a:ea typeface="맑은 고딕" pitchFamily="50" charset="-127"/>
              </a:rPr>
              <a:t>               .</a:t>
            </a:r>
            <a:r>
              <a:rPr lang="en-US" altLang="ko-KR">
                <a:latin typeface="맑은 고딕" pitchFamily="50" charset="-127"/>
                <a:ea typeface="맑은 고딕" pitchFamily="50" charset="-127"/>
              </a:rPr>
              <a:t>.   </a:t>
            </a:r>
            <a:r>
              <a:rPr lang="en-US" altLang="ko-KR" sz="1100">
                <a:latin typeface="맑은 고딕" pitchFamily="50" charset="-127"/>
                <a:ea typeface="맑은 고딕" pitchFamily="50" charset="-127"/>
              </a:rPr>
              <a:t>.    .               .</a:t>
            </a:r>
          </a:p>
          <a:p>
            <a:r>
              <a:rPr lang="en-US" altLang="ko-KR" sz="1100">
                <a:latin typeface="맑은 고딕" pitchFamily="50" charset="-127"/>
                <a:ea typeface="맑은 고딕" pitchFamily="50" charset="-127"/>
              </a:rPr>
              <a:t>.               </a:t>
            </a:r>
            <a:r>
              <a:rPr lang="en-US" altLang="ko-KR">
                <a:latin typeface="맑은 고딕" pitchFamily="50" charset="-127"/>
                <a:ea typeface="맑은 고딕" pitchFamily="50" charset="-127"/>
              </a:rPr>
              <a:t>d</a:t>
            </a:r>
            <a:r>
              <a:rPr lang="en-US" altLang="ko-KR" sz="1100">
                <a:latin typeface="맑은 고딕" pitchFamily="50" charset="-127"/>
                <a:ea typeface="맑은 고딕" pitchFamily="50" charset="-127"/>
              </a:rPr>
              <a:t>n</a:t>
            </a:r>
          </a:p>
          <a:p>
            <a:r>
              <a:rPr lang="en-US" altLang="ko-KR" sz="1100">
                <a:latin typeface="맑은 고딕" pitchFamily="50" charset="-127"/>
                <a:ea typeface="맑은 고딕" pitchFamily="50" charset="-127"/>
              </a:rPr>
              <a:t>           .      .</a:t>
            </a:r>
          </a:p>
          <a:p>
            <a:r>
              <a:rPr lang="en-US" altLang="ko-KR" sz="1100">
                <a:latin typeface="맑은 고딕" pitchFamily="50" charset="-127"/>
                <a:ea typeface="맑은 고딕" pitchFamily="50" charset="-127"/>
              </a:rPr>
              <a:t>   </a:t>
            </a:r>
            <a:r>
              <a:rPr lang="en-US" altLang="ko-KR">
                <a:latin typeface="맑은 고딕" pitchFamily="50" charset="-127"/>
                <a:ea typeface="맑은 고딕" pitchFamily="50" charset="-127"/>
              </a:rPr>
              <a:t>       </a:t>
            </a:r>
            <a:endParaRPr lang="ko-KR" altLang="en-US">
              <a:latin typeface="맑은 고딕" pitchFamily="50" charset="-127"/>
              <a:ea typeface="맑은 고딕" pitchFamily="50" charset="-127"/>
            </a:endParaRPr>
          </a:p>
        </p:txBody>
      </p:sp>
      <p:sp>
        <p:nvSpPr>
          <p:cNvPr id="9" name="Left Brace 8"/>
          <p:cNvSpPr/>
          <p:nvPr/>
        </p:nvSpPr>
        <p:spPr>
          <a:xfrm>
            <a:off x="1214438" y="2749550"/>
            <a:ext cx="214312" cy="13589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ko-KR" altLang="en-US"/>
          </a:p>
        </p:txBody>
      </p:sp>
      <p:sp>
        <p:nvSpPr>
          <p:cNvPr id="10" name="Right Brace 9"/>
          <p:cNvSpPr/>
          <p:nvPr/>
        </p:nvSpPr>
        <p:spPr>
          <a:xfrm>
            <a:off x="1785938" y="2749550"/>
            <a:ext cx="428625" cy="1358900"/>
          </a:xfrm>
          <a:prstGeom prst="rightBrace">
            <a:avLst>
              <a:gd name="adj1" fmla="val 8333"/>
              <a:gd name="adj2" fmla="val 50000"/>
            </a:avLst>
          </a:prstGeom>
          <a:ln/>
        </p:spPr>
        <p:style>
          <a:lnRef idx="1">
            <a:schemeClr val="dk1"/>
          </a:lnRef>
          <a:fillRef idx="0">
            <a:schemeClr val="dk1"/>
          </a:fillRef>
          <a:effectRef idx="0">
            <a:schemeClr val="dk1"/>
          </a:effectRef>
          <a:fontRef idx="minor">
            <a:schemeClr val="tx1"/>
          </a:fontRef>
        </p:style>
        <p:txBody>
          <a:bodyPr anchor="ctr"/>
          <a:lstStyle/>
          <a:p>
            <a:pPr algn="ctr">
              <a:defRPr/>
            </a:pPr>
            <a:endParaRPr lang="ko-KR" altLang="en-US"/>
          </a:p>
        </p:txBody>
      </p:sp>
      <p:sp>
        <p:nvSpPr>
          <p:cNvPr id="11" name="TextBox 10"/>
          <p:cNvSpPr txBox="1"/>
          <p:nvPr/>
        </p:nvSpPr>
        <p:spPr>
          <a:xfrm>
            <a:off x="4786313" y="2643188"/>
            <a:ext cx="571500" cy="400050"/>
          </a:xfrm>
          <a:prstGeom prst="rect">
            <a:avLst/>
          </a:prstGeom>
          <a:noFill/>
        </p:spPr>
        <p:txBody>
          <a:bodyPr>
            <a:spAutoFit/>
          </a:bodyPr>
          <a:lstStyle/>
          <a:p>
            <a:pPr>
              <a:defRPr/>
            </a:pPr>
            <a:r>
              <a:rPr lang="en-US" altLang="ko-KR" sz="2000" dirty="0">
                <a:latin typeface="+mn-ea"/>
                <a:ea typeface="+mn-ea"/>
              </a:rPr>
              <a:t>H</a:t>
            </a:r>
            <a:r>
              <a:rPr lang="en-US" altLang="ko-KR" sz="1100" dirty="0">
                <a:latin typeface="+mn-ea"/>
                <a:ea typeface="+mn-ea"/>
              </a:rPr>
              <a:t>1</a:t>
            </a:r>
            <a:endParaRPr lang="ko-KR" altLang="en-US" dirty="0">
              <a:latin typeface="+mn-ea"/>
              <a:ea typeface="+mn-ea"/>
            </a:endParaRPr>
          </a:p>
        </p:txBody>
      </p:sp>
      <p:sp>
        <p:nvSpPr>
          <p:cNvPr id="23563" name="TextBox 11"/>
          <p:cNvSpPr txBox="1">
            <a:spLocks noChangeArrowheads="1"/>
          </p:cNvSpPr>
          <p:nvPr/>
        </p:nvSpPr>
        <p:spPr bwMode="auto">
          <a:xfrm>
            <a:off x="5072063" y="3028950"/>
            <a:ext cx="571500" cy="400050"/>
          </a:xfrm>
          <a:prstGeom prst="rect">
            <a:avLst/>
          </a:prstGeom>
          <a:noFill/>
          <a:ln w="9525">
            <a:noFill/>
            <a:miter lim="800000"/>
            <a:headEnd/>
            <a:tailEnd/>
          </a:ln>
        </p:spPr>
        <p:txBody>
          <a:bodyPr>
            <a:spAutoFit/>
          </a:bodyPr>
          <a:lstStyle/>
          <a:p>
            <a:r>
              <a:rPr lang="en-US" altLang="ko-KR" sz="2000">
                <a:latin typeface="맑은 고딕" pitchFamily="50" charset="-127"/>
                <a:ea typeface="맑은 고딕" pitchFamily="50" charset="-127"/>
              </a:rPr>
              <a:t>H</a:t>
            </a:r>
            <a:r>
              <a:rPr lang="en-US" altLang="ko-KR" sz="1100">
                <a:latin typeface="맑은 고딕" pitchFamily="50" charset="-127"/>
                <a:ea typeface="맑은 고딕" pitchFamily="50" charset="-127"/>
              </a:rPr>
              <a:t>2</a:t>
            </a:r>
            <a:endParaRPr lang="ko-KR" altLang="en-US">
              <a:latin typeface="맑은 고딕" pitchFamily="50" charset="-127"/>
              <a:ea typeface="맑은 고딕" pitchFamily="50" charset="-127"/>
            </a:endParaRPr>
          </a:p>
        </p:txBody>
      </p:sp>
      <p:sp>
        <p:nvSpPr>
          <p:cNvPr id="23564" name="TextBox 12"/>
          <p:cNvSpPr txBox="1">
            <a:spLocks noChangeArrowheads="1"/>
          </p:cNvSpPr>
          <p:nvPr/>
        </p:nvSpPr>
        <p:spPr bwMode="auto">
          <a:xfrm>
            <a:off x="5214938" y="3571875"/>
            <a:ext cx="571500" cy="400050"/>
          </a:xfrm>
          <a:prstGeom prst="rect">
            <a:avLst/>
          </a:prstGeom>
          <a:noFill/>
          <a:ln w="9525">
            <a:noFill/>
            <a:miter lim="800000"/>
            <a:headEnd/>
            <a:tailEnd/>
          </a:ln>
        </p:spPr>
        <p:txBody>
          <a:bodyPr>
            <a:spAutoFit/>
          </a:bodyPr>
          <a:lstStyle/>
          <a:p>
            <a:r>
              <a:rPr lang="en-US" altLang="ko-KR" sz="2000">
                <a:latin typeface="맑은 고딕" pitchFamily="50" charset="-127"/>
                <a:ea typeface="맑은 고딕" pitchFamily="50" charset="-127"/>
              </a:rPr>
              <a:t>H</a:t>
            </a:r>
            <a:r>
              <a:rPr lang="en-US" altLang="ko-KR" sz="1100">
                <a:latin typeface="맑은 고딕" pitchFamily="50" charset="-127"/>
                <a:ea typeface="맑은 고딕" pitchFamily="50" charset="-127"/>
              </a:rPr>
              <a:t>3</a:t>
            </a:r>
            <a:endParaRPr lang="ko-KR" altLang="en-US">
              <a:latin typeface="맑은 고딕" pitchFamily="50" charset="-127"/>
              <a:ea typeface="맑은 고딕" pitchFamily="50" charset="-127"/>
            </a:endParaRPr>
          </a:p>
        </p:txBody>
      </p:sp>
      <p:sp>
        <p:nvSpPr>
          <p:cNvPr id="23565" name="TextBox 13"/>
          <p:cNvSpPr txBox="1">
            <a:spLocks noChangeArrowheads="1"/>
          </p:cNvSpPr>
          <p:nvPr/>
        </p:nvSpPr>
        <p:spPr bwMode="auto">
          <a:xfrm>
            <a:off x="5072063" y="4000500"/>
            <a:ext cx="571500" cy="400050"/>
          </a:xfrm>
          <a:prstGeom prst="rect">
            <a:avLst/>
          </a:prstGeom>
          <a:noFill/>
          <a:ln w="9525">
            <a:noFill/>
            <a:miter lim="800000"/>
            <a:headEnd/>
            <a:tailEnd/>
          </a:ln>
        </p:spPr>
        <p:txBody>
          <a:bodyPr>
            <a:spAutoFit/>
          </a:bodyPr>
          <a:lstStyle/>
          <a:p>
            <a:r>
              <a:rPr lang="en-US" altLang="ko-KR" sz="2000">
                <a:latin typeface="맑은 고딕" pitchFamily="50" charset="-127"/>
                <a:ea typeface="맑은 고딕" pitchFamily="50" charset="-127"/>
              </a:rPr>
              <a:t>H</a:t>
            </a:r>
            <a:r>
              <a:rPr lang="en-US" altLang="ko-KR" sz="1100">
                <a:latin typeface="맑은 고딕" pitchFamily="50" charset="-127"/>
                <a:ea typeface="맑은 고딕" pitchFamily="50" charset="-127"/>
              </a:rPr>
              <a:t>4</a:t>
            </a:r>
            <a:endParaRPr lang="ko-KR" altLang="en-US">
              <a:latin typeface="맑은 고딕" pitchFamily="50" charset="-127"/>
              <a:ea typeface="맑은 고딕" pitchFamily="50" charset="-127"/>
            </a:endParaRPr>
          </a:p>
        </p:txBody>
      </p:sp>
      <p:cxnSp>
        <p:nvCxnSpPr>
          <p:cNvPr id="16" name="Straight Arrow Connector 15"/>
          <p:cNvCxnSpPr/>
          <p:nvPr/>
        </p:nvCxnSpPr>
        <p:spPr>
          <a:xfrm flipV="1">
            <a:off x="2357438" y="2928938"/>
            <a:ext cx="2214562" cy="5000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357438" y="3214688"/>
            <a:ext cx="2643187" cy="2143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286000" y="3429000"/>
            <a:ext cx="2857500" cy="285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357438" y="3429000"/>
            <a:ext cx="2571750" cy="7143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570" name="TextBox 22"/>
          <p:cNvSpPr txBox="1">
            <a:spLocks noChangeArrowheads="1"/>
          </p:cNvSpPr>
          <p:nvPr/>
        </p:nvSpPr>
        <p:spPr bwMode="auto">
          <a:xfrm>
            <a:off x="214313" y="4786313"/>
            <a:ext cx="7500937" cy="1231900"/>
          </a:xfrm>
          <a:prstGeom prst="rect">
            <a:avLst/>
          </a:prstGeom>
          <a:noFill/>
          <a:ln w="9525">
            <a:noFill/>
            <a:miter lim="800000"/>
            <a:headEnd/>
            <a:tailEnd/>
          </a:ln>
        </p:spPr>
        <p:txBody>
          <a:bodyPr>
            <a:spAutoFit/>
          </a:bodyPr>
          <a:lstStyle/>
          <a:p>
            <a:r>
              <a:rPr lang="en-US" altLang="ko-KR" sz="2800">
                <a:latin typeface="맑은 고딕" pitchFamily="50" charset="-127"/>
                <a:ea typeface="맑은 고딕" pitchFamily="50" charset="-127"/>
              </a:rPr>
              <a:t>3. </a:t>
            </a:r>
            <a:r>
              <a:rPr lang="ko-KR" altLang="en-US" sz="2800">
                <a:latin typeface="맑은 고딕" pitchFamily="50" charset="-127"/>
                <a:ea typeface="맑은 고딕" pitchFamily="50" charset="-127"/>
              </a:rPr>
              <a:t>외전법</a:t>
            </a:r>
            <a:r>
              <a:rPr lang="en-US" sz="2800">
                <a:latin typeface="맑은 고딕" pitchFamily="50" charset="-127"/>
                <a:ea typeface="맑은 고딕" pitchFamily="50" charset="-127"/>
              </a:rPr>
              <a:t> </a:t>
            </a:r>
            <a:r>
              <a:rPr lang="en-US" altLang="ko-KR" sz="2800">
                <a:latin typeface="맑은 고딕" pitchFamily="50" charset="-127"/>
                <a:ea typeface="맑은 고딕" pitchFamily="50" charset="-127"/>
              </a:rPr>
              <a:t>(abduction)</a:t>
            </a:r>
          </a:p>
          <a:p>
            <a:r>
              <a:rPr lang="en-US" sz="2800">
                <a:latin typeface="맑은 고딕" pitchFamily="50" charset="-127"/>
                <a:ea typeface="맑은 고딕" pitchFamily="50" charset="-127"/>
                <a:sym typeface="Wingdings" pitchFamily="2" charset="2"/>
              </a:rPr>
              <a:t></a:t>
            </a:r>
            <a:r>
              <a:rPr lang="en-US" sz="2800">
                <a:latin typeface="맑은 고딕" pitchFamily="50" charset="-127"/>
                <a:ea typeface="맑은 고딕" pitchFamily="50" charset="-127"/>
              </a:rPr>
              <a:t> </a:t>
            </a:r>
            <a:r>
              <a:rPr lang="ko-KR" altLang="en-US" sz="2800">
                <a:latin typeface="맑은 고딕" pitchFamily="50" charset="-127"/>
                <a:ea typeface="맑은 고딕" pitchFamily="50" charset="-127"/>
              </a:rPr>
              <a:t>데이터 없이 직관으로 새로운 지식 창조</a:t>
            </a:r>
          </a:p>
          <a:p>
            <a:endParaRPr lang="ko-KR"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5875" y="571500"/>
            <a:ext cx="1857375" cy="523875"/>
          </a:xfrm>
          <a:prstGeom prst="rect">
            <a:avLst/>
          </a:prstGeom>
          <a:noFill/>
        </p:spPr>
        <p:txBody>
          <a:bodyPr>
            <a:spAutoFit/>
          </a:bodyPr>
          <a:lstStyle/>
          <a:p>
            <a:pPr>
              <a:defRPr/>
            </a:pPr>
            <a:r>
              <a:rPr lang="ko-KR" altLang="en-US" sz="2800" dirty="0">
                <a:latin typeface="+mn-ea"/>
                <a:ea typeface="+mn-ea"/>
              </a:rPr>
              <a:t>확률론은</a:t>
            </a:r>
            <a:r>
              <a:rPr lang="en-US" altLang="ko-KR" sz="2800" dirty="0">
                <a:latin typeface="+mn-ea"/>
                <a:ea typeface="+mn-ea"/>
              </a:rPr>
              <a:t>?</a:t>
            </a:r>
            <a:endParaRPr lang="ko-KR" altLang="en-US" sz="2800" dirty="0">
              <a:latin typeface="+mn-ea"/>
              <a:ea typeface="+mn-ea"/>
            </a:endParaRPr>
          </a:p>
        </p:txBody>
      </p:sp>
      <p:sp>
        <p:nvSpPr>
          <p:cNvPr id="5" name="TextBox 4"/>
          <p:cNvSpPr txBox="1"/>
          <p:nvPr/>
        </p:nvSpPr>
        <p:spPr>
          <a:xfrm>
            <a:off x="5857875" y="571500"/>
            <a:ext cx="1857375" cy="523875"/>
          </a:xfrm>
          <a:prstGeom prst="rect">
            <a:avLst/>
          </a:prstGeom>
          <a:noFill/>
        </p:spPr>
        <p:txBody>
          <a:bodyPr>
            <a:spAutoFit/>
          </a:bodyPr>
          <a:lstStyle/>
          <a:p>
            <a:pPr>
              <a:defRPr/>
            </a:pPr>
            <a:r>
              <a:rPr lang="ko-KR" altLang="en-US" sz="2800" dirty="0">
                <a:latin typeface="+mn-ea"/>
                <a:ea typeface="+mn-ea"/>
              </a:rPr>
              <a:t>통계학은</a:t>
            </a:r>
            <a:r>
              <a:rPr lang="en-US" altLang="ko-KR" sz="2800" dirty="0">
                <a:latin typeface="+mn-ea"/>
                <a:ea typeface="+mn-ea"/>
              </a:rPr>
              <a:t>?</a:t>
            </a:r>
            <a:endParaRPr lang="ko-KR" altLang="en-US" sz="2800" dirty="0">
              <a:latin typeface="+mn-ea"/>
              <a:ea typeface="+mn-ea"/>
            </a:endParaRPr>
          </a:p>
        </p:txBody>
      </p:sp>
      <p:sp>
        <p:nvSpPr>
          <p:cNvPr id="6" name="Rectangle 5"/>
          <p:cNvSpPr/>
          <p:nvPr/>
        </p:nvSpPr>
        <p:spPr>
          <a:xfrm>
            <a:off x="928688" y="1357313"/>
            <a:ext cx="2500312" cy="1714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7" name="Oval 6"/>
          <p:cNvSpPr/>
          <p:nvPr/>
        </p:nvSpPr>
        <p:spPr>
          <a:xfrm>
            <a:off x="1143000" y="1643063"/>
            <a:ext cx="214313" cy="214312"/>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8" name="Oval 7"/>
          <p:cNvSpPr/>
          <p:nvPr/>
        </p:nvSpPr>
        <p:spPr>
          <a:xfrm>
            <a:off x="2357438" y="1500188"/>
            <a:ext cx="214312" cy="214312"/>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9" name="Oval 8"/>
          <p:cNvSpPr/>
          <p:nvPr/>
        </p:nvSpPr>
        <p:spPr>
          <a:xfrm>
            <a:off x="1285875" y="2428875"/>
            <a:ext cx="214313" cy="214313"/>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0" name="Oval 9"/>
          <p:cNvSpPr/>
          <p:nvPr/>
        </p:nvSpPr>
        <p:spPr>
          <a:xfrm>
            <a:off x="1714500" y="2071688"/>
            <a:ext cx="214313" cy="214312"/>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1" name="Oval 10"/>
          <p:cNvSpPr/>
          <p:nvPr/>
        </p:nvSpPr>
        <p:spPr>
          <a:xfrm>
            <a:off x="1643063" y="1643063"/>
            <a:ext cx="214312"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2" name="Oval 11"/>
          <p:cNvSpPr/>
          <p:nvPr/>
        </p:nvSpPr>
        <p:spPr>
          <a:xfrm>
            <a:off x="1143000" y="2071688"/>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3" name="Oval 12"/>
          <p:cNvSpPr/>
          <p:nvPr/>
        </p:nvSpPr>
        <p:spPr>
          <a:xfrm>
            <a:off x="1785938" y="2571750"/>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4" name="Oval 13"/>
          <p:cNvSpPr/>
          <p:nvPr/>
        </p:nvSpPr>
        <p:spPr>
          <a:xfrm>
            <a:off x="2428875" y="2286000"/>
            <a:ext cx="214313"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5" name="Oval 14"/>
          <p:cNvSpPr/>
          <p:nvPr/>
        </p:nvSpPr>
        <p:spPr>
          <a:xfrm>
            <a:off x="3000375" y="1643063"/>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6" name="Oval 15"/>
          <p:cNvSpPr/>
          <p:nvPr/>
        </p:nvSpPr>
        <p:spPr>
          <a:xfrm>
            <a:off x="2714625" y="2643188"/>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7" name="Oval 16"/>
          <p:cNvSpPr/>
          <p:nvPr/>
        </p:nvSpPr>
        <p:spPr>
          <a:xfrm>
            <a:off x="3071813" y="2214563"/>
            <a:ext cx="214312"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8" name="Oval 17"/>
          <p:cNvSpPr/>
          <p:nvPr/>
        </p:nvSpPr>
        <p:spPr>
          <a:xfrm>
            <a:off x="2214563" y="2643188"/>
            <a:ext cx="214312" cy="214312"/>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9" name="Oval 18"/>
          <p:cNvSpPr/>
          <p:nvPr/>
        </p:nvSpPr>
        <p:spPr>
          <a:xfrm>
            <a:off x="2714625" y="2000250"/>
            <a:ext cx="214313" cy="214313"/>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Oval 19"/>
          <p:cNvSpPr/>
          <p:nvPr/>
        </p:nvSpPr>
        <p:spPr>
          <a:xfrm>
            <a:off x="2143125" y="1928813"/>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Rectangle 20"/>
          <p:cNvSpPr/>
          <p:nvPr/>
        </p:nvSpPr>
        <p:spPr>
          <a:xfrm>
            <a:off x="5500688" y="1357313"/>
            <a:ext cx="2500312" cy="17145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5400" dirty="0">
                <a:solidFill>
                  <a:schemeClr val="bg1"/>
                </a:solidFill>
              </a:rPr>
              <a:t>?</a:t>
            </a:r>
            <a:endParaRPr lang="ko-KR" altLang="en-US" sz="5400" dirty="0">
              <a:solidFill>
                <a:schemeClr val="bg1"/>
              </a:solidFill>
            </a:endParaRPr>
          </a:p>
        </p:txBody>
      </p:sp>
      <p:sp>
        <p:nvSpPr>
          <p:cNvPr id="22" name="Down Arrow 21"/>
          <p:cNvSpPr/>
          <p:nvPr/>
        </p:nvSpPr>
        <p:spPr>
          <a:xfrm>
            <a:off x="1928813" y="3429000"/>
            <a:ext cx="357187" cy="6429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Down Arrow 22"/>
          <p:cNvSpPr/>
          <p:nvPr/>
        </p:nvSpPr>
        <p:spPr>
          <a:xfrm rot="10800000">
            <a:off x="6572250" y="3429000"/>
            <a:ext cx="357188" cy="6429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598" name="TextBox 23"/>
          <p:cNvSpPr txBox="1">
            <a:spLocks noChangeArrowheads="1"/>
          </p:cNvSpPr>
          <p:nvPr/>
        </p:nvSpPr>
        <p:spPr bwMode="auto">
          <a:xfrm>
            <a:off x="571500" y="4357688"/>
            <a:ext cx="3357563" cy="1323975"/>
          </a:xfrm>
          <a:prstGeom prst="rect">
            <a:avLst/>
          </a:prstGeom>
          <a:noFill/>
          <a:ln w="9525">
            <a:noFill/>
            <a:miter lim="800000"/>
            <a:headEnd/>
            <a:tailEnd/>
          </a:ln>
        </p:spPr>
        <p:txBody>
          <a:bodyPr>
            <a:spAutoFit/>
          </a:bodyPr>
          <a:lstStyle/>
          <a:p>
            <a:r>
              <a:rPr lang="ko-KR" altLang="en-US" sz="2000">
                <a:latin typeface="맑은 고딕" pitchFamily="50" charset="-127"/>
                <a:ea typeface="맑은 고딕" pitchFamily="50" charset="-127"/>
              </a:rPr>
              <a:t>내용을 알고 있는 상자에서 무작위로 </a:t>
            </a:r>
            <a:r>
              <a:rPr lang="en-US" altLang="ko-KR" sz="2000">
                <a:latin typeface="맑은 고딕" pitchFamily="50" charset="-127"/>
                <a:ea typeface="맑은 고딕" pitchFamily="50" charset="-127"/>
              </a:rPr>
              <a:t>(Randomly) n</a:t>
            </a:r>
            <a:r>
              <a:rPr lang="ko-KR" altLang="en-US" sz="2000">
                <a:latin typeface="맑은 고딕" pitchFamily="50" charset="-127"/>
                <a:ea typeface="맑은 고딕" pitchFamily="50" charset="-127"/>
              </a:rPr>
              <a:t>개의 공을 뽑았을 때</a:t>
            </a:r>
            <a:r>
              <a:rPr lang="en-US" altLang="ko-KR" sz="2000">
                <a:latin typeface="맑은 고딕" pitchFamily="50" charset="-127"/>
                <a:ea typeface="맑은 고딕" pitchFamily="50" charset="-127"/>
              </a:rPr>
              <a:t>, </a:t>
            </a:r>
            <a:r>
              <a:rPr lang="ko-KR" altLang="en-US" sz="2000">
                <a:latin typeface="맑은 고딕" pitchFamily="50" charset="-127"/>
                <a:ea typeface="맑은 고딕" pitchFamily="50" charset="-127"/>
              </a:rPr>
              <a:t>빨간 공이 </a:t>
            </a:r>
            <a:r>
              <a:rPr lang="en-US" altLang="ko-KR" sz="2000">
                <a:latin typeface="맑은 고딕" pitchFamily="50" charset="-127"/>
                <a:ea typeface="맑은 고딕" pitchFamily="50" charset="-127"/>
              </a:rPr>
              <a:t>x</a:t>
            </a:r>
            <a:r>
              <a:rPr lang="ko-KR" altLang="en-US" sz="2000">
                <a:latin typeface="맑은 고딕" pitchFamily="50" charset="-127"/>
                <a:ea typeface="맑은 고딕" pitchFamily="50" charset="-127"/>
              </a:rPr>
              <a:t>개 나올 확률은</a:t>
            </a:r>
            <a:r>
              <a:rPr lang="en-US" altLang="ko-KR" sz="2000">
                <a:latin typeface="맑은 고딕" pitchFamily="50" charset="-127"/>
                <a:ea typeface="맑은 고딕" pitchFamily="50" charset="-127"/>
              </a:rPr>
              <a:t>?</a:t>
            </a:r>
            <a:endParaRPr lang="ko-KR" altLang="en-US" sz="2000">
              <a:latin typeface="맑은 고딕" pitchFamily="50" charset="-127"/>
              <a:ea typeface="맑은 고딕" pitchFamily="50" charset="-127"/>
            </a:endParaRPr>
          </a:p>
        </p:txBody>
      </p:sp>
      <p:sp>
        <p:nvSpPr>
          <p:cNvPr id="24599" name="TextBox 24"/>
          <p:cNvSpPr txBox="1">
            <a:spLocks noChangeArrowheads="1"/>
          </p:cNvSpPr>
          <p:nvPr/>
        </p:nvSpPr>
        <p:spPr bwMode="auto">
          <a:xfrm>
            <a:off x="5214938" y="4357688"/>
            <a:ext cx="3286125" cy="1323975"/>
          </a:xfrm>
          <a:prstGeom prst="rect">
            <a:avLst/>
          </a:prstGeom>
          <a:noFill/>
          <a:ln w="9525">
            <a:noFill/>
            <a:miter lim="800000"/>
            <a:headEnd/>
            <a:tailEnd/>
          </a:ln>
        </p:spPr>
        <p:txBody>
          <a:bodyPr>
            <a:spAutoFit/>
          </a:bodyPr>
          <a:lstStyle/>
          <a:p>
            <a:r>
              <a:rPr lang="ko-KR" altLang="en-US" sz="2000">
                <a:latin typeface="맑은 고딕" pitchFamily="50" charset="-127"/>
                <a:ea typeface="맑은 고딕" pitchFamily="50" charset="-127"/>
              </a:rPr>
              <a:t>내용을 모르는 상자에서 </a:t>
            </a:r>
            <a:r>
              <a:rPr lang="en-US" altLang="ko-KR" sz="2000">
                <a:latin typeface="맑은 고딕" pitchFamily="50" charset="-127"/>
                <a:ea typeface="맑은 고딕" pitchFamily="50" charset="-127"/>
              </a:rPr>
              <a:t>n</a:t>
            </a:r>
            <a:r>
              <a:rPr lang="ko-KR" altLang="en-US" sz="2000">
                <a:latin typeface="맑은 고딕" pitchFamily="50" charset="-127"/>
                <a:ea typeface="맑은 고딕" pitchFamily="50" charset="-127"/>
              </a:rPr>
              <a:t>개를 뽑았을 때 이 중 </a:t>
            </a:r>
            <a:r>
              <a:rPr lang="en-US" altLang="ko-KR" sz="2000">
                <a:latin typeface="맑은 고딕" pitchFamily="50" charset="-127"/>
                <a:ea typeface="맑은 고딕" pitchFamily="50" charset="-127"/>
              </a:rPr>
              <a:t>x</a:t>
            </a:r>
            <a:r>
              <a:rPr lang="ko-KR" altLang="en-US" sz="2000">
                <a:latin typeface="맑은 고딕" pitchFamily="50" charset="-127"/>
                <a:ea typeface="맑은 고딕" pitchFamily="50" charset="-127"/>
              </a:rPr>
              <a:t>개가 빨간 공이라면 이 상자에는 빨간 공이 몇 </a:t>
            </a:r>
            <a:r>
              <a:rPr lang="en-US" altLang="ko-KR" sz="2000">
                <a:latin typeface="맑은 고딕" pitchFamily="50" charset="-127"/>
                <a:ea typeface="맑은 고딕" pitchFamily="50" charset="-127"/>
              </a:rPr>
              <a:t>%</a:t>
            </a:r>
            <a:r>
              <a:rPr lang="ko-KR" altLang="en-US" sz="2000">
                <a:latin typeface="맑은 고딕" pitchFamily="50" charset="-127"/>
                <a:ea typeface="맑은 고딕" pitchFamily="50" charset="-127"/>
              </a:rPr>
              <a:t>일까</a:t>
            </a:r>
            <a:r>
              <a:rPr lang="en-US" altLang="ko-KR" sz="2000">
                <a:latin typeface="맑은 고딕" pitchFamily="50" charset="-127"/>
                <a:ea typeface="맑은 고딕" pitchFamily="50" charset="-127"/>
              </a:rPr>
              <a:t>?</a:t>
            </a:r>
            <a:endParaRPr lang="ko-KR" altLang="en-US" sz="2000">
              <a:latin typeface="맑은 고딕" pitchFamily="50" charset="-127"/>
              <a:ea typeface="맑은 고딕" pitchFamily="50" charset="-127"/>
            </a:endParaRPr>
          </a:p>
        </p:txBody>
      </p:sp>
      <p:sp>
        <p:nvSpPr>
          <p:cNvPr id="24600" name="Slide Number Placeholder 2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88A3EE8-B435-4AFD-A74A-16D70B5D7EA9}" type="slidenum">
              <a:rPr lang="ko-KR" altLang="en-US" smtClean="0">
                <a:latin typeface="굴림" pitchFamily="50" charset="-127"/>
                <a:ea typeface="굴림" pitchFamily="50" charset="-127"/>
              </a:rPr>
              <a:pPr/>
              <a:t>15</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a:xfrm>
            <a:off x="457200" y="357188"/>
            <a:ext cx="8229600" cy="5792787"/>
          </a:xfrm>
        </p:spPr>
        <p:txBody>
          <a:bodyPr/>
          <a:lstStyle/>
          <a:p>
            <a:pPr marL="622300" indent="-514350" eaLnBrk="1" hangingPunct="1">
              <a:buFont typeface="Wingdings 3" pitchFamily="18" charset="2"/>
              <a:buNone/>
              <a:defRPr/>
            </a:pPr>
            <a:r>
              <a:rPr lang="ko-KR" altLang="en-US" sz="3200" dirty="0" smtClean="0">
                <a:latin typeface="+mj-ea"/>
              </a:rPr>
              <a:t>일반적 의사 결정의 문제에는 세 가지 요소가 있습니다</a:t>
            </a:r>
            <a:r>
              <a:rPr lang="en-US" altLang="ko-KR" sz="3200" dirty="0" smtClean="0">
                <a:latin typeface="+mj-ea"/>
              </a:rPr>
              <a:t>. (</a:t>
            </a:r>
            <a:r>
              <a:rPr lang="el-GR" altLang="ko-KR" sz="3200" dirty="0" smtClean="0">
                <a:latin typeface="Arial"/>
                <a:cs typeface="Arial"/>
              </a:rPr>
              <a:t>Α</a:t>
            </a:r>
            <a:r>
              <a:rPr lang="en-US" altLang="ko-KR" sz="3200" dirty="0" smtClean="0">
                <a:latin typeface="Arial"/>
                <a:cs typeface="Arial"/>
              </a:rPr>
              <a:t>, </a:t>
            </a:r>
            <a:r>
              <a:rPr lang="el-GR" altLang="ko-KR" sz="3200" dirty="0" smtClean="0">
                <a:latin typeface="Arial"/>
                <a:cs typeface="Arial"/>
              </a:rPr>
              <a:t>Θ</a:t>
            </a:r>
            <a:r>
              <a:rPr lang="en-US" altLang="ko-KR" sz="3200" dirty="0" smtClean="0">
                <a:latin typeface="Arial"/>
                <a:cs typeface="Arial"/>
              </a:rPr>
              <a:t>, L)</a:t>
            </a:r>
            <a:endParaRPr lang="en-US" altLang="ko-KR" sz="3200" dirty="0" smtClean="0"/>
          </a:p>
          <a:p>
            <a:pPr marL="622300" indent="-514350" eaLnBrk="1" hangingPunct="1">
              <a:buFont typeface="Wingdings 3" pitchFamily="18" charset="2"/>
              <a:buAutoNum type="arabicPeriod"/>
              <a:defRPr/>
            </a:pPr>
            <a:endParaRPr lang="en-US" altLang="ko-KR" dirty="0" smtClean="0"/>
          </a:p>
          <a:p>
            <a:pPr marL="622300" indent="-514350" eaLnBrk="1" hangingPunct="1">
              <a:buFont typeface="Wingdings 3" pitchFamily="18" charset="2"/>
              <a:buAutoNum type="arabicPeriod"/>
              <a:defRPr/>
            </a:pPr>
            <a:r>
              <a:rPr lang="ko-KR" altLang="en-US" dirty="0" smtClean="0"/>
              <a:t>선택할 수 있는 행위 </a:t>
            </a:r>
            <a:r>
              <a:rPr lang="en-US" altLang="ko-KR" dirty="0" smtClean="0"/>
              <a:t>(</a:t>
            </a:r>
            <a:r>
              <a:rPr lang="el-GR" altLang="ko-KR" sz="2800" dirty="0" smtClean="0">
                <a:latin typeface="Arial"/>
                <a:cs typeface="Arial"/>
              </a:rPr>
              <a:t>Α </a:t>
            </a:r>
            <a:r>
              <a:rPr lang="en-US" altLang="ko-KR" sz="2800" dirty="0" smtClean="0">
                <a:latin typeface="Arial"/>
                <a:cs typeface="Arial"/>
              </a:rPr>
              <a:t>: </a:t>
            </a:r>
            <a:r>
              <a:rPr lang="en-US" altLang="ko-KR" dirty="0" smtClean="0"/>
              <a:t>Action space)</a:t>
            </a:r>
          </a:p>
          <a:p>
            <a:pPr marL="622300" indent="-514350" eaLnBrk="1" hangingPunct="1">
              <a:buFont typeface="Wingdings 3" pitchFamily="18" charset="2"/>
              <a:buAutoNum type="arabicPeriod"/>
              <a:defRPr/>
            </a:pPr>
            <a:r>
              <a:rPr lang="ko-KR" altLang="en-US" dirty="0" smtClean="0"/>
              <a:t>미래에 일어 날 상황 </a:t>
            </a:r>
            <a:r>
              <a:rPr lang="en-US" altLang="ko-KR" dirty="0" smtClean="0"/>
              <a:t>(</a:t>
            </a:r>
            <a:r>
              <a:rPr lang="el-GR" altLang="ko-KR" sz="2800" dirty="0" smtClean="0">
                <a:latin typeface="Arial"/>
                <a:cs typeface="Arial"/>
              </a:rPr>
              <a:t>Θ </a:t>
            </a:r>
            <a:r>
              <a:rPr lang="en-US" altLang="ko-KR" sz="2800" dirty="0" smtClean="0">
                <a:latin typeface="Arial"/>
                <a:cs typeface="Arial"/>
              </a:rPr>
              <a:t> : </a:t>
            </a:r>
            <a:r>
              <a:rPr lang="en-US" altLang="ko-KR" dirty="0" smtClean="0"/>
              <a:t>State of nature)</a:t>
            </a:r>
          </a:p>
          <a:p>
            <a:pPr marL="622300" indent="-514350" eaLnBrk="1" hangingPunct="1">
              <a:buFont typeface="Wingdings 3" pitchFamily="18" charset="2"/>
              <a:buAutoNum type="arabicPeriod"/>
              <a:defRPr/>
            </a:pPr>
            <a:r>
              <a:rPr lang="ko-KR" altLang="en-US" dirty="0" smtClean="0"/>
              <a:t>상황과 선택에 따른 손실 또는 이득 </a:t>
            </a:r>
            <a:endParaRPr lang="en-US" altLang="ko-KR" dirty="0" smtClean="0"/>
          </a:p>
          <a:p>
            <a:pPr marL="622300" indent="-514350" eaLnBrk="1" hangingPunct="1">
              <a:buFont typeface="Wingdings 3" pitchFamily="18" charset="2"/>
              <a:buNone/>
              <a:defRPr/>
            </a:pPr>
            <a:r>
              <a:rPr lang="en-US" altLang="ko-KR" dirty="0" smtClean="0"/>
              <a:t>    (L : Loss function)</a:t>
            </a:r>
          </a:p>
          <a:p>
            <a:pPr marL="622300" indent="-514350" eaLnBrk="1" hangingPunct="1">
              <a:buFont typeface="Wingdings 3" pitchFamily="18" charset="2"/>
              <a:buNone/>
              <a:defRPr/>
            </a:pPr>
            <a:endParaRPr lang="en-US" altLang="ko-KR" sz="1600" dirty="0" smtClean="0"/>
          </a:p>
          <a:p>
            <a:pPr marL="622300" indent="-514350" eaLnBrk="1" hangingPunct="1">
              <a:buFont typeface="Wingdings 3" pitchFamily="18" charset="2"/>
              <a:buNone/>
              <a:defRPr/>
            </a:pPr>
            <a:r>
              <a:rPr lang="ko-KR" altLang="en-US" sz="3200" dirty="0" smtClean="0">
                <a:latin typeface="+mj-ea"/>
                <a:ea typeface="+mj-ea"/>
              </a:rPr>
              <a:t>그런데 통계적 의사결정에서는 </a:t>
            </a:r>
            <a:endParaRPr lang="en-US" altLang="ko-KR" sz="3200" dirty="0" smtClean="0">
              <a:latin typeface="+mj-ea"/>
              <a:ea typeface="+mj-ea"/>
            </a:endParaRPr>
          </a:p>
          <a:p>
            <a:pPr marL="622300" indent="-514350" eaLnBrk="1" hangingPunct="1">
              <a:buFont typeface="Wingdings 3" pitchFamily="18" charset="2"/>
              <a:buNone/>
              <a:defRPr/>
            </a:pPr>
            <a:endParaRPr lang="en-US" altLang="ko-KR" sz="1000" dirty="0" smtClean="0"/>
          </a:p>
          <a:p>
            <a:pPr marL="622300" indent="-514350" eaLnBrk="1" hangingPunct="1">
              <a:buFont typeface="Wingdings 3" pitchFamily="18" charset="2"/>
              <a:buNone/>
              <a:defRPr/>
            </a:pPr>
            <a:r>
              <a:rPr lang="ko-KR" altLang="ko-KR" dirty="0" smtClean="0"/>
              <a:t>→</a:t>
            </a:r>
            <a:r>
              <a:rPr lang="en-US" altLang="ko-KR" dirty="0" smtClean="0"/>
              <a:t> </a:t>
            </a:r>
            <a:r>
              <a:rPr lang="ko-KR" altLang="en-US" dirty="0" smtClean="0"/>
              <a:t>미래에 일어날 상황에 관해 통계조사나 실험으로 데이터</a:t>
            </a:r>
            <a:r>
              <a:rPr lang="en-US" altLang="ko-KR" dirty="0" smtClean="0"/>
              <a:t>(</a:t>
            </a:r>
            <a:r>
              <a:rPr lang="el-GR" altLang="ko-KR" dirty="0" smtClean="0">
                <a:latin typeface="Arial"/>
                <a:cs typeface="Arial"/>
              </a:rPr>
              <a:t>Ζ</a:t>
            </a:r>
            <a:r>
              <a:rPr lang="en-US" altLang="ko-KR" dirty="0" smtClean="0">
                <a:latin typeface="Arial"/>
                <a:cs typeface="Arial"/>
              </a:rPr>
              <a:t>)</a:t>
            </a:r>
            <a:r>
              <a:rPr lang="ko-KR" altLang="en-US" dirty="0" smtClean="0">
                <a:latin typeface="Arial"/>
                <a:cs typeface="Arial"/>
              </a:rPr>
              <a:t>를 얻어 이를 분석하여</a:t>
            </a:r>
            <a:r>
              <a:rPr lang="en-US" altLang="ko-KR" dirty="0" smtClean="0"/>
              <a:t> </a:t>
            </a:r>
            <a:r>
              <a:rPr lang="ko-KR" altLang="en-US" dirty="0" smtClean="0"/>
              <a:t>미래 상황의 불확실성을 감소시킴으로써 손실을 최소화</a:t>
            </a:r>
            <a:r>
              <a:rPr lang="en-US" altLang="ko-KR" dirty="0" smtClean="0"/>
              <a:t>.</a:t>
            </a:r>
            <a:endParaRPr lang="ko-KR" altLang="en-US" dirty="0" smtClean="0"/>
          </a:p>
        </p:txBody>
      </p:sp>
      <p:sp>
        <p:nvSpPr>
          <p:cNvPr id="3" name="Title 2"/>
          <p:cNvSpPr>
            <a:spLocks noGrp="1"/>
          </p:cNvSpPr>
          <p:nvPr>
            <p:ph type="title"/>
          </p:nvPr>
        </p:nvSpPr>
        <p:spPr>
          <a:xfrm>
            <a:off x="457200" y="274638"/>
            <a:ext cx="8229600" cy="82550"/>
          </a:xfrm>
        </p:spPr>
        <p:txBody>
          <a:bodyPr>
            <a:normAutofit fontScale="90000"/>
          </a:bodyPr>
          <a:lstStyle/>
          <a:p>
            <a:pPr eaLnBrk="1" hangingPunct="1">
              <a:defRPr/>
            </a:pPr>
            <a:endParaRPr lang="ko-KR" altLang="en-US" sz="3200" dirty="0">
              <a:latin typeface="+mj-ea"/>
            </a:endParaRPr>
          </a:p>
        </p:txBody>
      </p:sp>
      <p:sp>
        <p:nvSpPr>
          <p:cNvPr id="2560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41CF8A7-B979-4474-9D9D-9669F8E4502E}" type="slidenum">
              <a:rPr lang="ko-KR" altLang="en-US" smtClean="0">
                <a:latin typeface="굴림" pitchFamily="50" charset="-127"/>
                <a:ea typeface="굴림" pitchFamily="50" charset="-127"/>
              </a:rPr>
              <a:pPr/>
              <a:t>16</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3"/>
          <p:cNvSpPr txBox="1">
            <a:spLocks noChangeArrowheads="1"/>
          </p:cNvSpPr>
          <p:nvPr/>
        </p:nvSpPr>
        <p:spPr bwMode="auto">
          <a:xfrm>
            <a:off x="571500" y="642938"/>
            <a:ext cx="5715000" cy="523875"/>
          </a:xfrm>
          <a:prstGeom prst="rect">
            <a:avLst/>
          </a:prstGeom>
          <a:noFill/>
          <a:ln w="9525">
            <a:noFill/>
            <a:miter lim="800000"/>
            <a:headEnd/>
            <a:tailEnd/>
          </a:ln>
        </p:spPr>
        <p:txBody>
          <a:bodyPr>
            <a:spAutoFit/>
          </a:bodyPr>
          <a:lstStyle/>
          <a:p>
            <a:r>
              <a:rPr lang="ko-KR" altLang="en-US" sz="2800">
                <a:latin typeface="맑은 고딕" pitchFamily="50" charset="-127"/>
                <a:ea typeface="맑은 고딕" pitchFamily="50" charset="-127"/>
              </a:rPr>
              <a:t>예 </a:t>
            </a:r>
            <a:r>
              <a:rPr lang="en-US" altLang="ko-KR" sz="2800">
                <a:latin typeface="맑은 고딕" pitchFamily="50" charset="-127"/>
                <a:ea typeface="맑은 고딕" pitchFamily="50" charset="-127"/>
              </a:rPr>
              <a:t>) </a:t>
            </a:r>
            <a:r>
              <a:rPr lang="ko-KR" altLang="en-US" sz="2800">
                <a:latin typeface="맑은 고딕" pitchFamily="50" charset="-127"/>
                <a:ea typeface="맑은 고딕" pitchFamily="50" charset="-127"/>
              </a:rPr>
              <a:t>아내의 남편을 위한 저녁준비</a:t>
            </a:r>
          </a:p>
        </p:txBody>
      </p:sp>
      <p:sp>
        <p:nvSpPr>
          <p:cNvPr id="26627" name="TextBox 4"/>
          <p:cNvSpPr txBox="1">
            <a:spLocks noChangeArrowheads="1"/>
          </p:cNvSpPr>
          <p:nvPr/>
        </p:nvSpPr>
        <p:spPr bwMode="auto">
          <a:xfrm>
            <a:off x="642938" y="1500188"/>
            <a:ext cx="5786437" cy="1016000"/>
          </a:xfrm>
          <a:prstGeom prst="rect">
            <a:avLst/>
          </a:prstGeom>
          <a:noFill/>
          <a:ln w="9525">
            <a:noFill/>
            <a:miter lim="800000"/>
            <a:headEnd/>
            <a:tailEnd/>
          </a:ln>
        </p:spPr>
        <p:txBody>
          <a:bodyPr>
            <a:spAutoFit/>
          </a:bodyPr>
          <a:lstStyle/>
          <a:p>
            <a:pPr>
              <a:buFont typeface="Arial" charset="0"/>
              <a:buChar char="•"/>
            </a:pPr>
            <a:r>
              <a:rPr lang="en-US" altLang="ko-KR" sz="2000">
                <a:latin typeface="맑은 고딕" pitchFamily="50" charset="-127"/>
                <a:ea typeface="맑은 고딕" pitchFamily="50" charset="-127"/>
              </a:rPr>
              <a:t> Action space (</a:t>
            </a:r>
            <a:r>
              <a:rPr lang="el-GR" altLang="ko-KR" sz="2000">
                <a:latin typeface="Arial" charset="0"/>
                <a:ea typeface="맑은 고딕" pitchFamily="50" charset="-127"/>
                <a:cs typeface="Arial" charset="0"/>
              </a:rPr>
              <a:t>Α</a:t>
            </a:r>
            <a:r>
              <a:rPr lang="en-US" altLang="ko-KR" sz="2000">
                <a:latin typeface="Arial" charset="0"/>
                <a:ea typeface="맑은 고딕" pitchFamily="50" charset="-127"/>
                <a:cs typeface="Arial" charset="0"/>
              </a:rPr>
              <a:t>) </a:t>
            </a:r>
            <a:r>
              <a:rPr lang="en-US" altLang="ko-KR" sz="2000">
                <a:latin typeface="맑은 고딕" pitchFamily="50" charset="-127"/>
                <a:ea typeface="맑은 고딕" pitchFamily="50" charset="-127"/>
              </a:rPr>
              <a:t>:  a</a:t>
            </a:r>
            <a:r>
              <a:rPr lang="en-US" altLang="ko-KR" sz="1100">
                <a:latin typeface="맑은 고딕" pitchFamily="50" charset="-127"/>
                <a:ea typeface="맑은 고딕" pitchFamily="50" charset="-127"/>
              </a:rPr>
              <a:t>1</a:t>
            </a:r>
            <a:r>
              <a:rPr lang="en-US" altLang="ko-KR" sz="2000">
                <a:latin typeface="맑은 고딕" pitchFamily="50" charset="-127"/>
                <a:ea typeface="맑은 고딕" pitchFamily="50" charset="-127"/>
              </a:rPr>
              <a:t> – </a:t>
            </a:r>
            <a:r>
              <a:rPr lang="ko-KR" altLang="en-US" sz="2000">
                <a:latin typeface="맑은 고딕" pitchFamily="50" charset="-127"/>
                <a:ea typeface="맑은 고딕" pitchFamily="50" charset="-127"/>
              </a:rPr>
              <a:t>스파게티 준비</a:t>
            </a:r>
            <a:endParaRPr lang="en-US" altLang="ko-KR" sz="2000">
              <a:latin typeface="맑은 고딕" pitchFamily="50" charset="-127"/>
              <a:ea typeface="맑은 고딕" pitchFamily="50" charset="-127"/>
            </a:endParaRPr>
          </a:p>
          <a:p>
            <a:r>
              <a:rPr lang="en-US" altLang="ko-KR" sz="2000">
                <a:latin typeface="맑은 고딕" pitchFamily="50" charset="-127"/>
                <a:ea typeface="맑은 고딕" pitchFamily="50" charset="-127"/>
              </a:rPr>
              <a:t>		      a</a:t>
            </a:r>
            <a:r>
              <a:rPr lang="en-US" altLang="ko-KR" sz="1100">
                <a:latin typeface="맑은 고딕" pitchFamily="50" charset="-127"/>
                <a:ea typeface="맑은 고딕" pitchFamily="50" charset="-127"/>
              </a:rPr>
              <a:t>2</a:t>
            </a:r>
            <a:r>
              <a:rPr lang="en-US" altLang="ko-KR" sz="2000">
                <a:latin typeface="맑은 고딕" pitchFamily="50" charset="-127"/>
                <a:ea typeface="맑은 고딕" pitchFamily="50" charset="-127"/>
              </a:rPr>
              <a:t> – </a:t>
            </a:r>
            <a:r>
              <a:rPr lang="ko-KR" altLang="en-US" sz="2000">
                <a:latin typeface="맑은 고딕" pitchFamily="50" charset="-127"/>
                <a:ea typeface="맑은 고딕" pitchFamily="50" charset="-127"/>
              </a:rPr>
              <a:t>햄버거 준비</a:t>
            </a:r>
            <a:endParaRPr lang="en-US" altLang="ko-KR" sz="2000">
              <a:latin typeface="맑은 고딕" pitchFamily="50" charset="-127"/>
              <a:ea typeface="맑은 고딕" pitchFamily="50" charset="-127"/>
            </a:endParaRPr>
          </a:p>
          <a:p>
            <a:r>
              <a:rPr lang="en-US" altLang="ko-KR" sz="2000">
                <a:latin typeface="맑은 고딕" pitchFamily="50" charset="-127"/>
                <a:ea typeface="맑은 고딕" pitchFamily="50" charset="-127"/>
              </a:rPr>
              <a:t>		      a</a:t>
            </a:r>
            <a:r>
              <a:rPr lang="en-US" altLang="ko-KR" sz="1100">
                <a:latin typeface="맑은 고딕" pitchFamily="50" charset="-127"/>
                <a:ea typeface="맑은 고딕" pitchFamily="50" charset="-127"/>
              </a:rPr>
              <a:t>3</a:t>
            </a:r>
            <a:r>
              <a:rPr lang="en-US" altLang="ko-KR" sz="2000">
                <a:latin typeface="맑은 고딕" pitchFamily="50" charset="-127"/>
                <a:ea typeface="맑은 고딕" pitchFamily="50" charset="-127"/>
              </a:rPr>
              <a:t> – </a:t>
            </a:r>
            <a:r>
              <a:rPr lang="ko-KR" altLang="en-US" sz="2000">
                <a:latin typeface="맑은 고딕" pitchFamily="50" charset="-127"/>
                <a:ea typeface="맑은 고딕" pitchFamily="50" charset="-127"/>
              </a:rPr>
              <a:t>스테이크 준비</a:t>
            </a:r>
          </a:p>
        </p:txBody>
      </p:sp>
      <p:sp>
        <p:nvSpPr>
          <p:cNvPr id="26628" name="Rectangle 1"/>
          <p:cNvSpPr>
            <a:spLocks noChangeArrowheads="1"/>
          </p:cNvSpPr>
          <p:nvPr/>
        </p:nvSpPr>
        <p:spPr bwMode="auto">
          <a:xfrm>
            <a:off x="642938" y="2643188"/>
            <a:ext cx="7215187" cy="1016000"/>
          </a:xfrm>
          <a:prstGeom prst="rect">
            <a:avLst/>
          </a:prstGeom>
          <a:noFill/>
          <a:ln w="9525">
            <a:noFill/>
            <a:miter lim="800000"/>
            <a:headEnd/>
            <a:tailEnd/>
          </a:ln>
        </p:spPr>
        <p:txBody>
          <a:bodyPr anchor="ctr">
            <a:spAutoFit/>
          </a:bodyPr>
          <a:lstStyle/>
          <a:p>
            <a:pPr eaLnBrk="0" hangingPunct="0">
              <a:buFont typeface="Arial" charset="0"/>
              <a:buChar char="•"/>
            </a:pPr>
            <a:r>
              <a:rPr lang="en-US" altLang="ko-KR" sz="2000">
                <a:latin typeface="맑은 고딕" pitchFamily="50" charset="-127"/>
                <a:ea typeface="맑은 고딕" pitchFamily="50" charset="-127"/>
                <a:cs typeface="Times New Roman" pitchFamily="18" charset="0"/>
              </a:rPr>
              <a:t> State of Nature (</a:t>
            </a:r>
            <a:r>
              <a:rPr lang="el-GR" altLang="ko-KR" sz="2000">
                <a:latin typeface="Arial" charset="0"/>
                <a:ea typeface="맑은 고딕" pitchFamily="50" charset="-127"/>
                <a:cs typeface="Arial" charset="0"/>
              </a:rPr>
              <a:t>Θ</a:t>
            </a:r>
            <a:r>
              <a:rPr lang="en-US" altLang="ko-KR" sz="2000">
                <a:latin typeface="Arial" charset="0"/>
                <a:ea typeface="맑은 고딕" pitchFamily="50" charset="-127"/>
                <a:cs typeface="Arial" charset="0"/>
              </a:rPr>
              <a:t>) </a:t>
            </a:r>
            <a:r>
              <a:rPr lang="en-US" altLang="ko-KR" sz="2000">
                <a:latin typeface="맑은 고딕" pitchFamily="50" charset="-127"/>
                <a:ea typeface="맑은 고딕" pitchFamily="50" charset="-127"/>
                <a:cs typeface="Times New Roman" pitchFamily="18" charset="0"/>
              </a:rPr>
              <a:t>: </a:t>
            </a:r>
            <a:r>
              <a:rPr lang="el-GR" altLang="ko-KR" sz="2000">
                <a:latin typeface="맑은 고딕" pitchFamily="50" charset="-127"/>
                <a:ea typeface="맑은 고딕" pitchFamily="50" charset="-127"/>
                <a:cs typeface="Times New Roman" pitchFamily="18" charset="0"/>
              </a:rPr>
              <a:t>θ</a:t>
            </a:r>
            <a:r>
              <a:rPr lang="en-US" altLang="ko-KR" sz="1100">
                <a:latin typeface="맑은 고딕" pitchFamily="50" charset="-127"/>
                <a:ea typeface="맑은 고딕" pitchFamily="50" charset="-127"/>
                <a:cs typeface="Times New Roman" pitchFamily="18" charset="0"/>
              </a:rPr>
              <a:t>1</a:t>
            </a:r>
            <a:r>
              <a:rPr lang="en-US" altLang="ko-KR" sz="2000">
                <a:latin typeface="맑은 고딕" pitchFamily="50" charset="-127"/>
                <a:ea typeface="맑은 고딕" pitchFamily="50" charset="-127"/>
                <a:cs typeface="Times New Roman" pitchFamily="18" charset="0"/>
              </a:rPr>
              <a:t> - </a:t>
            </a:r>
            <a:r>
              <a:rPr lang="ko-KR" altLang="en-US" sz="2000">
                <a:latin typeface="맑은 고딕" pitchFamily="50" charset="-127"/>
                <a:ea typeface="맑은 고딕" pitchFamily="50" charset="-127"/>
                <a:cs typeface="Times New Roman" pitchFamily="18" charset="0"/>
              </a:rPr>
              <a:t>남편의 기분이 매우 양호</a:t>
            </a:r>
          </a:p>
          <a:p>
            <a:pPr eaLnBrk="0" latinLnBrk="0" hangingPunct="0"/>
            <a:r>
              <a:rPr lang="ko-KR" altLang="en-US" sz="2000">
                <a:latin typeface="맑은 고딕" pitchFamily="50" charset="-127"/>
                <a:ea typeface="맑은 고딕" pitchFamily="50" charset="-127"/>
                <a:cs typeface="Times New Roman" pitchFamily="18" charset="0"/>
              </a:rPr>
              <a:t>                             </a:t>
            </a:r>
            <a:r>
              <a:rPr lang="en-US" altLang="ko-KR" sz="2000">
                <a:latin typeface="맑은 고딕" pitchFamily="50" charset="-127"/>
                <a:ea typeface="맑은 고딕" pitchFamily="50" charset="-127"/>
                <a:cs typeface="Times New Roman" pitchFamily="18" charset="0"/>
              </a:rPr>
              <a:t>θ</a:t>
            </a:r>
            <a:r>
              <a:rPr lang="en-US" altLang="ko-KR" sz="1100">
                <a:latin typeface="맑은 고딕" pitchFamily="50" charset="-127"/>
                <a:ea typeface="맑은 고딕" pitchFamily="50" charset="-127"/>
                <a:cs typeface="Times New Roman" pitchFamily="18" charset="0"/>
              </a:rPr>
              <a:t>2</a:t>
            </a:r>
            <a:r>
              <a:rPr lang="en-US" altLang="ko-KR" sz="2000">
                <a:latin typeface="맑은 고딕" pitchFamily="50" charset="-127"/>
                <a:ea typeface="맑은 고딕" pitchFamily="50" charset="-127"/>
                <a:cs typeface="Times New Roman" pitchFamily="18" charset="0"/>
              </a:rPr>
              <a:t> - </a:t>
            </a:r>
            <a:r>
              <a:rPr lang="ko-KR" altLang="en-US" sz="2000">
                <a:latin typeface="맑은 고딕" pitchFamily="50" charset="-127"/>
                <a:ea typeface="맑은 고딕" pitchFamily="50" charset="-127"/>
                <a:cs typeface="Times New Roman" pitchFamily="18" charset="0"/>
              </a:rPr>
              <a:t>남편의 기분이 보통    </a:t>
            </a:r>
          </a:p>
          <a:p>
            <a:pPr eaLnBrk="0" latinLnBrk="0" hangingPunct="0"/>
            <a:r>
              <a:rPr lang="ko-KR" altLang="en-US" sz="2000">
                <a:latin typeface="맑은 고딕" pitchFamily="50" charset="-127"/>
                <a:ea typeface="맑은 고딕" pitchFamily="50" charset="-127"/>
                <a:cs typeface="Times New Roman" pitchFamily="18" charset="0"/>
              </a:rPr>
              <a:t>                             </a:t>
            </a:r>
            <a:r>
              <a:rPr lang="en-US" altLang="ko-KR" sz="2000">
                <a:latin typeface="맑은 고딕" pitchFamily="50" charset="-127"/>
                <a:ea typeface="맑은 고딕" pitchFamily="50" charset="-127"/>
                <a:cs typeface="Times New Roman" pitchFamily="18" charset="0"/>
              </a:rPr>
              <a:t>θ</a:t>
            </a:r>
            <a:r>
              <a:rPr lang="en-US" altLang="ko-KR" sz="1100">
                <a:latin typeface="맑은 고딕" pitchFamily="50" charset="-127"/>
                <a:ea typeface="맑은 고딕" pitchFamily="50" charset="-127"/>
                <a:cs typeface="Times New Roman" pitchFamily="18" charset="0"/>
              </a:rPr>
              <a:t>3</a:t>
            </a:r>
            <a:r>
              <a:rPr lang="en-US" altLang="ko-KR" sz="2000">
                <a:latin typeface="맑은 고딕" pitchFamily="50" charset="-127"/>
                <a:ea typeface="맑은 고딕" pitchFamily="50" charset="-127"/>
                <a:cs typeface="Times New Roman" pitchFamily="18" charset="0"/>
              </a:rPr>
              <a:t> - </a:t>
            </a:r>
            <a:r>
              <a:rPr lang="ko-KR" altLang="en-US" sz="2000">
                <a:latin typeface="맑은 고딕" pitchFamily="50" charset="-127"/>
                <a:ea typeface="맑은 고딕" pitchFamily="50" charset="-127"/>
                <a:cs typeface="Times New Roman" pitchFamily="18" charset="0"/>
              </a:rPr>
              <a:t>남편의 기분이 매우 안 좋음</a:t>
            </a:r>
          </a:p>
        </p:txBody>
      </p:sp>
      <p:graphicFrame>
        <p:nvGraphicFramePr>
          <p:cNvPr id="13" name="Table 12"/>
          <p:cNvGraphicFramePr>
            <a:graphicFrameLocks noGrp="1"/>
          </p:cNvGraphicFramePr>
          <p:nvPr/>
        </p:nvGraphicFramePr>
        <p:xfrm>
          <a:off x="1214438" y="4357688"/>
          <a:ext cx="6096000" cy="1482725"/>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latinLnBrk="1"/>
                      <a:endParaRPr lang="ko-KR" altLang="en-US" dirty="0"/>
                    </a:p>
                  </a:txBody>
                  <a:tcPr>
                    <a:solidFill>
                      <a:schemeClr val="accent2">
                        <a:lumMod val="20000"/>
                        <a:lumOff val="80000"/>
                      </a:schemeClr>
                    </a:solidFill>
                  </a:tcPr>
                </a:tc>
                <a:tc>
                  <a:txBody>
                    <a:bodyPr/>
                    <a:lstStyle/>
                    <a:p>
                      <a:pPr algn="ctr" latinLnBrk="1"/>
                      <a:r>
                        <a:rPr lang="en-US" altLang="ko-KR" sz="1800" dirty="0" smtClean="0">
                          <a:solidFill>
                            <a:schemeClr val="tx1"/>
                          </a:solidFill>
                          <a:latin typeface="맑은 고딕" pitchFamily="50" charset="-127"/>
                          <a:ea typeface="맑은 고딕" pitchFamily="50" charset="-127"/>
                        </a:rPr>
                        <a:t>a</a:t>
                      </a:r>
                      <a:r>
                        <a:rPr lang="en-US" altLang="ko-KR" sz="1050" dirty="0" smtClean="0">
                          <a:solidFill>
                            <a:schemeClr val="tx1"/>
                          </a:solidFill>
                          <a:latin typeface="맑은 고딕" pitchFamily="50" charset="-127"/>
                          <a:ea typeface="맑은 고딕" pitchFamily="50" charset="-127"/>
                        </a:rPr>
                        <a:t>1</a:t>
                      </a:r>
                      <a:endParaRPr lang="ko-KR" altLang="en-US" dirty="0">
                        <a:solidFill>
                          <a:schemeClr val="tx1"/>
                        </a:solidFill>
                      </a:endParaRPr>
                    </a:p>
                  </a:txBody>
                  <a:tcPr>
                    <a:solidFill>
                      <a:schemeClr val="accent2">
                        <a:lumMod val="20000"/>
                        <a:lumOff val="80000"/>
                      </a:schemeClr>
                    </a:solidFill>
                  </a:tcPr>
                </a:tc>
                <a:tc>
                  <a:txBody>
                    <a:bodyPr/>
                    <a:lstStyle/>
                    <a:p>
                      <a:pPr algn="ctr" latinLnBrk="1"/>
                      <a:r>
                        <a:rPr lang="en-US" altLang="ko-KR" sz="1800" dirty="0" smtClean="0">
                          <a:solidFill>
                            <a:schemeClr val="tx1"/>
                          </a:solidFill>
                          <a:latin typeface="맑은 고딕" pitchFamily="50" charset="-127"/>
                          <a:ea typeface="맑은 고딕" pitchFamily="50" charset="-127"/>
                        </a:rPr>
                        <a:t>a</a:t>
                      </a:r>
                      <a:r>
                        <a:rPr lang="en-US" altLang="ko-KR" sz="1050" dirty="0" smtClean="0">
                          <a:solidFill>
                            <a:schemeClr val="tx1"/>
                          </a:solidFill>
                          <a:latin typeface="맑은 고딕" pitchFamily="50" charset="-127"/>
                          <a:ea typeface="맑은 고딕" pitchFamily="50" charset="-127"/>
                        </a:rPr>
                        <a:t>2</a:t>
                      </a:r>
                      <a:endParaRPr lang="ko-KR" altLang="en-US" dirty="0">
                        <a:solidFill>
                          <a:schemeClr val="tx1"/>
                        </a:solidFill>
                      </a:endParaRPr>
                    </a:p>
                  </a:txBody>
                  <a:tcPr>
                    <a:solidFill>
                      <a:schemeClr val="accent2">
                        <a:lumMod val="20000"/>
                        <a:lumOff val="80000"/>
                      </a:schemeClr>
                    </a:solidFill>
                  </a:tcPr>
                </a:tc>
                <a:tc>
                  <a:txBody>
                    <a:bodyPr/>
                    <a:lstStyle/>
                    <a:p>
                      <a:pPr algn="ctr" latinLnBrk="1"/>
                      <a:r>
                        <a:rPr lang="en-US" altLang="ko-KR" sz="1800" dirty="0" smtClean="0">
                          <a:solidFill>
                            <a:schemeClr val="tx1"/>
                          </a:solidFill>
                          <a:latin typeface="맑은 고딕" pitchFamily="50" charset="-127"/>
                          <a:ea typeface="맑은 고딕" pitchFamily="50" charset="-127"/>
                        </a:rPr>
                        <a:t>a</a:t>
                      </a:r>
                      <a:r>
                        <a:rPr lang="en-US" altLang="ko-KR" sz="1050" dirty="0" smtClean="0">
                          <a:solidFill>
                            <a:schemeClr val="tx1"/>
                          </a:solidFill>
                          <a:latin typeface="맑은 고딕" pitchFamily="50" charset="-127"/>
                          <a:ea typeface="맑은 고딕" pitchFamily="50" charset="-127"/>
                        </a:rPr>
                        <a:t>3</a:t>
                      </a:r>
                      <a:endParaRPr lang="ko-KR" altLang="en-US" dirty="0">
                        <a:solidFill>
                          <a:schemeClr val="tx1"/>
                        </a:solidFill>
                      </a:endParaRPr>
                    </a:p>
                  </a:txBody>
                  <a:tcPr>
                    <a:solidFill>
                      <a:schemeClr val="accent2">
                        <a:lumMod val="20000"/>
                        <a:lumOff val="80000"/>
                      </a:schemeClr>
                    </a:solidFill>
                  </a:tcPr>
                </a:tc>
              </a:tr>
              <a:tr h="370840">
                <a:tc>
                  <a:txBody>
                    <a:bodyPr/>
                    <a:lstStyle/>
                    <a:p>
                      <a:pPr algn="ctr" latinLnBrk="1"/>
                      <a:r>
                        <a:rPr kumimoji="1" lang="el-GR" altLang="ko-KR" sz="1800" b="1" i="0" u="none" strike="noStrike" cap="none" normalizeH="0" baseline="0" dirty="0" smtClean="0">
                          <a:ln>
                            <a:noFill/>
                          </a:ln>
                          <a:solidFill>
                            <a:schemeClr val="tx1"/>
                          </a:solidFill>
                          <a:effectLst/>
                          <a:latin typeface="맑은 고딕" pitchFamily="50" charset="-127"/>
                          <a:ea typeface="맑은 고딕" pitchFamily="50" charset="-127"/>
                          <a:cs typeface="Times New Roman" pitchFamily="18" charset="0"/>
                        </a:rPr>
                        <a:t>θ</a:t>
                      </a:r>
                      <a:r>
                        <a:rPr lang="en-US" altLang="ko-KR" sz="1050" dirty="0" smtClean="0">
                          <a:latin typeface="맑은 고딕" pitchFamily="50" charset="-127"/>
                          <a:ea typeface="맑은 고딕" pitchFamily="50" charset="-127"/>
                          <a:cs typeface="Times New Roman" pitchFamily="18" charset="0"/>
                        </a:rPr>
                        <a:t>1</a:t>
                      </a:r>
                      <a:r>
                        <a:rPr lang="en-US" altLang="ko-KR" sz="1800" dirty="0" smtClean="0">
                          <a:latin typeface="맑은 고딕" pitchFamily="50" charset="-127"/>
                          <a:ea typeface="맑은 고딕" pitchFamily="50" charset="-127"/>
                          <a:cs typeface="Times New Roman" pitchFamily="18" charset="0"/>
                        </a:rPr>
                        <a:t> </a:t>
                      </a:r>
                      <a:endParaRPr lang="ko-KR" altLang="en-US" dirty="0"/>
                    </a:p>
                  </a:txBody>
                  <a:tcPr/>
                </a:tc>
                <a:tc>
                  <a:txBody>
                    <a:bodyPr/>
                    <a:lstStyle/>
                    <a:p>
                      <a:pPr algn="ctr" latinLnBrk="1"/>
                      <a:r>
                        <a:rPr lang="en-US" altLang="ko-KR" dirty="0" smtClean="0"/>
                        <a:t>0</a:t>
                      </a:r>
                      <a:endParaRPr lang="ko-KR" altLang="en-US" dirty="0"/>
                    </a:p>
                  </a:txBody>
                  <a:tcPr/>
                </a:tc>
                <a:tc>
                  <a:txBody>
                    <a:bodyPr/>
                    <a:lstStyle/>
                    <a:p>
                      <a:pPr algn="ctr" latinLnBrk="1"/>
                      <a:r>
                        <a:rPr lang="en-US" altLang="ko-KR" dirty="0" smtClean="0"/>
                        <a:t>2</a:t>
                      </a:r>
                      <a:endParaRPr lang="ko-KR" altLang="en-US" dirty="0"/>
                    </a:p>
                  </a:txBody>
                  <a:tcPr/>
                </a:tc>
                <a:tc>
                  <a:txBody>
                    <a:bodyPr/>
                    <a:lstStyle/>
                    <a:p>
                      <a:pPr algn="ctr" latinLnBrk="1"/>
                      <a:r>
                        <a:rPr lang="en-US" altLang="ko-KR" dirty="0" smtClean="0"/>
                        <a:t>4</a:t>
                      </a:r>
                      <a:endParaRPr lang="ko-KR" altLang="en-US" dirty="0"/>
                    </a:p>
                  </a:txBody>
                  <a:tcPr/>
                </a:tc>
              </a:tr>
              <a:tr h="370840">
                <a:tc>
                  <a:txBody>
                    <a:bodyPr/>
                    <a:lstStyle/>
                    <a:p>
                      <a:pPr algn="ctr" latinLnBrk="1"/>
                      <a:r>
                        <a:rPr lang="en-US" altLang="ko-KR" sz="1800" b="1" dirty="0" smtClean="0">
                          <a:latin typeface="맑은 고딕" pitchFamily="50" charset="-127"/>
                          <a:ea typeface="맑은 고딕" pitchFamily="50" charset="-127"/>
                          <a:cs typeface="Times New Roman" pitchFamily="18" charset="0"/>
                        </a:rPr>
                        <a:t>θ</a:t>
                      </a:r>
                      <a:r>
                        <a:rPr lang="en-US" altLang="ko-KR" sz="1050" dirty="0" smtClean="0">
                          <a:latin typeface="맑은 고딕" pitchFamily="50" charset="-127"/>
                          <a:ea typeface="맑은 고딕" pitchFamily="50" charset="-127"/>
                          <a:cs typeface="Times New Roman" pitchFamily="18" charset="0"/>
                        </a:rPr>
                        <a:t>2</a:t>
                      </a:r>
                      <a:endParaRPr lang="ko-KR" altLang="en-US" dirty="0"/>
                    </a:p>
                  </a:txBody>
                  <a:tcPr/>
                </a:tc>
                <a:tc>
                  <a:txBody>
                    <a:bodyPr/>
                    <a:lstStyle/>
                    <a:p>
                      <a:pPr algn="ctr" latinLnBrk="1"/>
                      <a:r>
                        <a:rPr lang="en-US" altLang="ko-KR" dirty="0" smtClean="0"/>
                        <a:t>5</a:t>
                      </a:r>
                      <a:endParaRPr lang="ko-KR" altLang="en-US" dirty="0"/>
                    </a:p>
                  </a:txBody>
                  <a:tcPr/>
                </a:tc>
                <a:tc>
                  <a:txBody>
                    <a:bodyPr/>
                    <a:lstStyle/>
                    <a:p>
                      <a:pPr algn="ctr" latinLnBrk="1"/>
                      <a:r>
                        <a:rPr lang="en-US" altLang="ko-KR" dirty="0" smtClean="0"/>
                        <a:t>3</a:t>
                      </a:r>
                      <a:endParaRPr lang="ko-KR" altLang="en-US" dirty="0"/>
                    </a:p>
                  </a:txBody>
                  <a:tcPr/>
                </a:tc>
                <a:tc>
                  <a:txBody>
                    <a:bodyPr/>
                    <a:lstStyle/>
                    <a:p>
                      <a:pPr algn="ctr" latinLnBrk="1"/>
                      <a:r>
                        <a:rPr lang="en-US" altLang="ko-KR" dirty="0" smtClean="0"/>
                        <a:t>5</a:t>
                      </a:r>
                      <a:endParaRPr lang="ko-KR" altLang="en-US" dirty="0"/>
                    </a:p>
                  </a:txBody>
                  <a:tcPr/>
                </a:tc>
              </a:tr>
              <a:tr h="370840">
                <a:tc>
                  <a:txBody>
                    <a:bodyPr/>
                    <a:lstStyle/>
                    <a:p>
                      <a:pPr algn="ctr" latinLnBrk="1"/>
                      <a:r>
                        <a:rPr lang="en-US" altLang="ko-KR" sz="1800" b="1" dirty="0" smtClean="0">
                          <a:latin typeface="맑은 고딕" pitchFamily="50" charset="-127"/>
                          <a:ea typeface="맑은 고딕" pitchFamily="50" charset="-127"/>
                          <a:cs typeface="Times New Roman" pitchFamily="18" charset="0"/>
                        </a:rPr>
                        <a:t>θ</a:t>
                      </a:r>
                      <a:r>
                        <a:rPr lang="en-US" altLang="ko-KR" sz="1050" dirty="0" smtClean="0">
                          <a:latin typeface="맑은 고딕" pitchFamily="50" charset="-127"/>
                          <a:ea typeface="맑은 고딕" pitchFamily="50" charset="-127"/>
                          <a:cs typeface="Times New Roman" pitchFamily="18" charset="0"/>
                        </a:rPr>
                        <a:t>3</a:t>
                      </a:r>
                      <a:endParaRPr lang="ko-KR" altLang="en-US" dirty="0"/>
                    </a:p>
                  </a:txBody>
                  <a:tcPr/>
                </a:tc>
                <a:tc>
                  <a:txBody>
                    <a:bodyPr/>
                    <a:lstStyle/>
                    <a:p>
                      <a:pPr algn="ctr" latinLnBrk="1"/>
                      <a:r>
                        <a:rPr lang="en-US" altLang="ko-KR" dirty="0" smtClean="0"/>
                        <a:t>10</a:t>
                      </a:r>
                      <a:endParaRPr lang="ko-KR" altLang="en-US" dirty="0"/>
                    </a:p>
                  </a:txBody>
                  <a:tcPr/>
                </a:tc>
                <a:tc>
                  <a:txBody>
                    <a:bodyPr/>
                    <a:lstStyle/>
                    <a:p>
                      <a:pPr algn="ctr" latinLnBrk="1"/>
                      <a:r>
                        <a:rPr lang="en-US" altLang="ko-KR" dirty="0" smtClean="0"/>
                        <a:t>9</a:t>
                      </a:r>
                      <a:endParaRPr lang="ko-KR" altLang="en-US" dirty="0"/>
                    </a:p>
                  </a:txBody>
                  <a:tcPr/>
                </a:tc>
                <a:tc>
                  <a:txBody>
                    <a:bodyPr/>
                    <a:lstStyle/>
                    <a:p>
                      <a:pPr algn="ctr" latinLnBrk="1"/>
                      <a:r>
                        <a:rPr lang="en-US" altLang="ko-KR" dirty="0" smtClean="0"/>
                        <a:t>6</a:t>
                      </a:r>
                      <a:endParaRPr lang="ko-KR" altLang="en-US" dirty="0"/>
                    </a:p>
                  </a:txBody>
                  <a:tcPr/>
                </a:tc>
              </a:tr>
            </a:tbl>
          </a:graphicData>
        </a:graphic>
      </p:graphicFrame>
      <p:sp>
        <p:nvSpPr>
          <p:cNvPr id="26656" name="TextBox 5"/>
          <p:cNvSpPr txBox="1">
            <a:spLocks noChangeArrowheads="1"/>
          </p:cNvSpPr>
          <p:nvPr/>
        </p:nvSpPr>
        <p:spPr bwMode="auto">
          <a:xfrm>
            <a:off x="3429000" y="3857625"/>
            <a:ext cx="1857375" cy="369888"/>
          </a:xfrm>
          <a:prstGeom prst="rect">
            <a:avLst/>
          </a:prstGeom>
          <a:noFill/>
          <a:ln w="9525">
            <a:noFill/>
            <a:miter lim="800000"/>
            <a:headEnd/>
            <a:tailEnd/>
          </a:ln>
        </p:spPr>
        <p:txBody>
          <a:bodyPr>
            <a:spAutoFit/>
          </a:bodyPr>
          <a:lstStyle/>
          <a:p>
            <a:r>
              <a:rPr lang="en-US" altLang="ko-KR">
                <a:latin typeface="맑은 고딕" pitchFamily="50" charset="-127"/>
                <a:ea typeface="맑은 고딕" pitchFamily="50" charset="-127"/>
              </a:rPr>
              <a:t>&lt; </a:t>
            </a:r>
            <a:r>
              <a:rPr lang="ko-KR" altLang="en-US">
                <a:latin typeface="맑은 고딕" pitchFamily="50" charset="-127"/>
                <a:ea typeface="맑은 고딕" pitchFamily="50" charset="-127"/>
              </a:rPr>
              <a:t>손실 함수 </a:t>
            </a:r>
            <a:r>
              <a:rPr lang="en-US" altLang="ko-KR">
                <a:latin typeface="맑은 고딕" pitchFamily="50" charset="-127"/>
                <a:ea typeface="맑은 고딕" pitchFamily="50" charset="-127"/>
              </a:rPr>
              <a:t>&gt;</a:t>
            </a:r>
            <a:endParaRPr lang="ko-KR" altLang="en-US">
              <a:latin typeface="맑은 고딕" pitchFamily="50" charset="-127"/>
              <a:ea typeface="맑은 고딕" pitchFamily="50" charset="-127"/>
            </a:endParaRPr>
          </a:p>
        </p:txBody>
      </p:sp>
      <p:sp>
        <p:nvSpPr>
          <p:cNvPr id="2665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22E42B2-9A50-4CFF-BFA9-93555F03A1FD}" type="slidenum">
              <a:rPr lang="ko-KR" altLang="en-US" smtClean="0">
                <a:latin typeface="굴림" pitchFamily="50" charset="-127"/>
                <a:ea typeface="굴림" pitchFamily="50" charset="-127"/>
              </a:rPr>
              <a:pPr/>
              <a:t>17</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714375" y="571500"/>
            <a:ext cx="7143750" cy="2986088"/>
          </a:xfrm>
          <a:prstGeom prst="rect">
            <a:avLst/>
          </a:prstGeom>
          <a:noFill/>
          <a:ln w="9525">
            <a:noFill/>
            <a:miter lim="800000"/>
            <a:headEnd/>
            <a:tailEnd/>
          </a:ln>
        </p:spPr>
        <p:txBody>
          <a:bodyPr anchor="ctr">
            <a:spAutoFit/>
          </a:bodyPr>
          <a:lstStyle/>
          <a:p>
            <a:pPr eaLnBrk="0" hangingPunct="0"/>
            <a:r>
              <a:rPr lang="ko-KR" altLang="en-US" sz="2400">
                <a:latin typeface="맑은 고딕" pitchFamily="50" charset="-127"/>
                <a:ea typeface="맑은 고딕" pitchFamily="50" charset="-127"/>
                <a:cs typeface="Times New Roman" pitchFamily="18" charset="0"/>
              </a:rPr>
              <a:t>상황을 추측하기 위한 실험으로는 남편의 귀가 시에 오늘 신문을 잃어 버렸다고 말합니다</a:t>
            </a:r>
            <a:r>
              <a:rPr lang="en-US" altLang="ko-KR" sz="2400">
                <a:latin typeface="맑은 고딕" pitchFamily="50" charset="-127"/>
                <a:ea typeface="맑은 고딕" pitchFamily="50" charset="-127"/>
                <a:cs typeface="Times New Roman" pitchFamily="18" charset="0"/>
              </a:rPr>
              <a:t>.</a:t>
            </a:r>
          </a:p>
          <a:p>
            <a:pPr eaLnBrk="0" hangingPunct="0"/>
            <a:endParaRPr lang="en-US" altLang="ko-KR" sz="2000">
              <a:latin typeface="맑은 고딕" pitchFamily="50" charset="-127"/>
              <a:ea typeface="맑은 고딕" pitchFamily="50" charset="-127"/>
              <a:cs typeface="Times New Roman" pitchFamily="18" charset="0"/>
            </a:endParaRPr>
          </a:p>
          <a:p>
            <a:pPr eaLnBrk="0" latinLnBrk="0" hangingPunct="0"/>
            <a:r>
              <a:rPr lang="ko-KR" altLang="en-US" sz="2000">
                <a:latin typeface="맑은 고딕" pitchFamily="50" charset="-127"/>
                <a:ea typeface="맑은 고딕" pitchFamily="50" charset="-127"/>
                <a:cs typeface="Times New Roman" pitchFamily="18" charset="0"/>
              </a:rPr>
              <a:t>남편의 반응은</a:t>
            </a:r>
            <a:r>
              <a:rPr lang="en-US" altLang="ko-KR" sz="2000">
                <a:latin typeface="맑은 고딕" pitchFamily="50" charset="-127"/>
                <a:ea typeface="맑은 고딕" pitchFamily="50" charset="-127"/>
                <a:cs typeface="Times New Roman" pitchFamily="18" charset="0"/>
              </a:rPr>
              <a:t>:</a:t>
            </a:r>
          </a:p>
          <a:p>
            <a:pPr eaLnBrk="0" latinLnBrk="0" hangingPunct="0"/>
            <a:endParaRPr lang="en-US" altLang="ko-KR" sz="2000">
              <a:latin typeface="맑은 고딕" pitchFamily="50" charset="-127"/>
              <a:ea typeface="맑은 고딕" pitchFamily="50" charset="-127"/>
              <a:cs typeface="Times New Roman" pitchFamily="18" charset="0"/>
            </a:endParaRPr>
          </a:p>
          <a:p>
            <a:pPr eaLnBrk="0" latinLnBrk="0" hangingPunct="0"/>
            <a:r>
              <a:rPr lang="en-US" altLang="ko-KR" sz="2000">
                <a:latin typeface="맑은 고딕" pitchFamily="50" charset="-127"/>
                <a:ea typeface="맑은 고딕" pitchFamily="50" charset="-127"/>
                <a:cs typeface="Times New Roman" pitchFamily="18" charset="0"/>
              </a:rPr>
              <a:t>       </a:t>
            </a:r>
            <a:r>
              <a:rPr lang="en-US" altLang="ko-KR" sz="2000" b="1">
                <a:latin typeface="맑은 고딕" pitchFamily="50" charset="-127"/>
                <a:ea typeface="맑은 고딕" pitchFamily="50" charset="-127"/>
                <a:cs typeface="Times New Roman" pitchFamily="18" charset="0"/>
              </a:rPr>
              <a:t>z</a:t>
            </a:r>
            <a:r>
              <a:rPr lang="en-US" altLang="ko-KR" sz="1200">
                <a:latin typeface="맑은 고딕" pitchFamily="50" charset="-127"/>
                <a:ea typeface="맑은 고딕" pitchFamily="50" charset="-127"/>
                <a:cs typeface="Times New Roman" pitchFamily="18" charset="0"/>
              </a:rPr>
              <a:t>1 </a:t>
            </a:r>
            <a:r>
              <a:rPr lang="en-US" altLang="ko-KR" sz="2000">
                <a:latin typeface="맑은 고딕" pitchFamily="50" charset="-127"/>
                <a:ea typeface="맑은 고딕" pitchFamily="50" charset="-127"/>
                <a:cs typeface="Times New Roman" pitchFamily="18" charset="0"/>
              </a:rPr>
              <a:t>: “</a:t>
            </a:r>
            <a:r>
              <a:rPr lang="ko-KR" altLang="en-US" sz="2000">
                <a:latin typeface="맑은 고딕" pitchFamily="50" charset="-127"/>
                <a:ea typeface="맑은 고딕" pitchFamily="50" charset="-127"/>
                <a:cs typeface="Times New Roman" pitchFamily="18" charset="0"/>
              </a:rPr>
              <a:t>신문이 없어 질 수도 있지</a:t>
            </a:r>
            <a:r>
              <a:rPr lang="en-US" altLang="ko-KR" sz="2000">
                <a:latin typeface="맑은 고딕" pitchFamily="50" charset="-127"/>
                <a:ea typeface="맑은 고딕" pitchFamily="50" charset="-127"/>
                <a:cs typeface="Times New Roman" pitchFamily="18" charset="0"/>
              </a:rPr>
              <a:t>”</a:t>
            </a:r>
            <a:endParaRPr lang="ko-KR" altLang="en-US" sz="2000">
              <a:latin typeface="맑은 고딕" pitchFamily="50" charset="-127"/>
              <a:ea typeface="맑은 고딕" pitchFamily="50" charset="-127"/>
              <a:cs typeface="Times New Roman" pitchFamily="18" charset="0"/>
            </a:endParaRPr>
          </a:p>
          <a:p>
            <a:pPr eaLnBrk="0" latinLnBrk="0" hangingPunct="0"/>
            <a:r>
              <a:rPr lang="ko-KR" altLang="en-US" sz="2000">
                <a:latin typeface="맑은 고딕" pitchFamily="50" charset="-127"/>
                <a:ea typeface="맑은 고딕" pitchFamily="50" charset="-127"/>
                <a:cs typeface="Times New Roman" pitchFamily="18" charset="0"/>
              </a:rPr>
              <a:t>       </a:t>
            </a:r>
            <a:r>
              <a:rPr lang="en-US" altLang="ko-KR" sz="2000" b="1">
                <a:latin typeface="맑은 고딕" pitchFamily="50" charset="-127"/>
                <a:ea typeface="맑은 고딕" pitchFamily="50" charset="-127"/>
                <a:cs typeface="Times New Roman" pitchFamily="18" charset="0"/>
              </a:rPr>
              <a:t>z</a:t>
            </a:r>
            <a:r>
              <a:rPr lang="en-US" altLang="ko-KR" sz="1200">
                <a:latin typeface="맑은 고딕" pitchFamily="50" charset="-127"/>
                <a:ea typeface="맑은 고딕" pitchFamily="50" charset="-127"/>
                <a:cs typeface="Times New Roman" pitchFamily="18" charset="0"/>
              </a:rPr>
              <a:t>2 </a:t>
            </a:r>
            <a:r>
              <a:rPr lang="en-US" altLang="ko-KR" sz="2000">
                <a:latin typeface="맑은 고딕" pitchFamily="50" charset="-127"/>
                <a:ea typeface="맑은 고딕" pitchFamily="50" charset="-127"/>
                <a:cs typeface="Times New Roman" pitchFamily="18" charset="0"/>
              </a:rPr>
              <a:t>: “</a:t>
            </a:r>
            <a:r>
              <a:rPr lang="ko-KR" altLang="en-US" sz="2000">
                <a:latin typeface="맑은 고딕" pitchFamily="50" charset="-127"/>
                <a:ea typeface="맑은 고딕" pitchFamily="50" charset="-127"/>
                <a:cs typeface="Times New Roman" pitchFamily="18" charset="0"/>
              </a:rPr>
              <a:t>내가 항상 모든 것을 제자리에 두라고 하지 않았소</a:t>
            </a:r>
            <a:r>
              <a:rPr lang="en-US" altLang="ko-KR" sz="2000">
                <a:latin typeface="맑은 고딕" pitchFamily="50" charset="-127"/>
                <a:ea typeface="맑은 고딕" pitchFamily="50" charset="-127"/>
                <a:cs typeface="Times New Roman" pitchFamily="18" charset="0"/>
              </a:rPr>
              <a:t>”</a:t>
            </a:r>
            <a:endParaRPr lang="ko-KR" altLang="en-US" sz="2000">
              <a:latin typeface="맑은 고딕" pitchFamily="50" charset="-127"/>
              <a:ea typeface="맑은 고딕" pitchFamily="50" charset="-127"/>
              <a:cs typeface="Times New Roman" pitchFamily="18" charset="0"/>
            </a:endParaRPr>
          </a:p>
          <a:p>
            <a:pPr eaLnBrk="0" latinLnBrk="0" hangingPunct="0"/>
            <a:r>
              <a:rPr lang="ko-KR" altLang="en-US" sz="2000">
                <a:latin typeface="맑은 고딕" pitchFamily="50" charset="-127"/>
                <a:ea typeface="맑은 고딕" pitchFamily="50" charset="-127"/>
                <a:cs typeface="Times New Roman" pitchFamily="18" charset="0"/>
              </a:rPr>
              <a:t>       </a:t>
            </a:r>
            <a:r>
              <a:rPr lang="en-US" altLang="ko-KR" sz="2000" b="1">
                <a:latin typeface="맑은 고딕" pitchFamily="50" charset="-127"/>
                <a:ea typeface="맑은 고딕" pitchFamily="50" charset="-127"/>
                <a:cs typeface="Times New Roman" pitchFamily="18" charset="0"/>
              </a:rPr>
              <a:t>z</a:t>
            </a:r>
            <a:r>
              <a:rPr lang="en-US" altLang="ko-KR" sz="1200">
                <a:latin typeface="맑은 고딕" pitchFamily="50" charset="-127"/>
                <a:ea typeface="맑은 고딕" pitchFamily="50" charset="-127"/>
                <a:cs typeface="Times New Roman" pitchFamily="18" charset="0"/>
              </a:rPr>
              <a:t>3 </a:t>
            </a:r>
            <a:r>
              <a:rPr lang="en-US" altLang="ko-KR" sz="2000">
                <a:latin typeface="맑은 고딕" pitchFamily="50" charset="-127"/>
                <a:ea typeface="맑은 고딕" pitchFamily="50" charset="-127"/>
                <a:cs typeface="Times New Roman" pitchFamily="18" charset="0"/>
              </a:rPr>
              <a:t>: “</a:t>
            </a:r>
            <a:r>
              <a:rPr lang="ko-KR" altLang="en-US" sz="2000">
                <a:latin typeface="맑은 고딕" pitchFamily="50" charset="-127"/>
                <a:ea typeface="맑은 고딕" pitchFamily="50" charset="-127"/>
                <a:cs typeface="Times New Roman" pitchFamily="18" charset="0"/>
              </a:rPr>
              <a:t>내가 어쩌다 당신 같은 사람과 결혼 했지</a:t>
            </a:r>
            <a:r>
              <a:rPr lang="en-US" altLang="ko-KR" sz="2000">
                <a:latin typeface="맑은 고딕" pitchFamily="50" charset="-127"/>
                <a:ea typeface="맑은 고딕" pitchFamily="50" charset="-127"/>
                <a:cs typeface="Times New Roman" pitchFamily="18" charset="0"/>
              </a:rPr>
              <a:t>”</a:t>
            </a:r>
            <a:endParaRPr lang="ko-KR" altLang="en-US" sz="2000">
              <a:latin typeface="맑은 고딕" pitchFamily="50" charset="-127"/>
              <a:ea typeface="맑은 고딕" pitchFamily="50" charset="-127"/>
              <a:cs typeface="Times New Roman" pitchFamily="18" charset="0"/>
            </a:endParaRPr>
          </a:p>
          <a:p>
            <a:pPr eaLnBrk="0" latinLnBrk="0" hangingPunct="0"/>
            <a:r>
              <a:rPr lang="ko-KR" altLang="en-US" sz="2000">
                <a:latin typeface="맑은 고딕" pitchFamily="50" charset="-127"/>
                <a:ea typeface="맑은 고딕" pitchFamily="50" charset="-127"/>
                <a:cs typeface="Times New Roman" pitchFamily="18" charset="0"/>
              </a:rPr>
              <a:t>       </a:t>
            </a:r>
            <a:r>
              <a:rPr lang="en-US" altLang="ko-KR" sz="2000" b="1">
                <a:latin typeface="맑은 고딕" pitchFamily="50" charset="-127"/>
                <a:ea typeface="맑은 고딕" pitchFamily="50" charset="-127"/>
                <a:cs typeface="Times New Roman" pitchFamily="18" charset="0"/>
              </a:rPr>
              <a:t>z</a:t>
            </a:r>
            <a:r>
              <a:rPr lang="en-US" altLang="ko-KR" sz="1200">
                <a:latin typeface="맑은 고딕" pitchFamily="50" charset="-127"/>
                <a:ea typeface="맑은 고딕" pitchFamily="50" charset="-127"/>
                <a:cs typeface="Times New Roman" pitchFamily="18" charset="0"/>
              </a:rPr>
              <a:t>4 </a:t>
            </a:r>
            <a:r>
              <a:rPr lang="en-US" altLang="ko-KR" sz="2000">
                <a:latin typeface="맑은 고딕" pitchFamily="50" charset="-127"/>
                <a:ea typeface="맑은 고딕" pitchFamily="50" charset="-127"/>
                <a:cs typeface="Times New Roman" pitchFamily="18" charset="0"/>
              </a:rPr>
              <a:t>:  </a:t>
            </a:r>
            <a:r>
              <a:rPr lang="ko-KR" altLang="en-US" sz="2000">
                <a:latin typeface="맑은 고딕" pitchFamily="50" charset="-127"/>
                <a:ea typeface="맑은 고딕" pitchFamily="50" charset="-127"/>
                <a:cs typeface="Times New Roman" pitchFamily="18" charset="0"/>
              </a:rPr>
              <a:t>말없이 멍하니 정신 나간 듯 먼 산만 쳐다본다 </a:t>
            </a:r>
          </a:p>
        </p:txBody>
      </p:sp>
      <p:sp>
        <p:nvSpPr>
          <p:cNvPr id="29699" name="TextBox 2"/>
          <p:cNvSpPr txBox="1">
            <a:spLocks noChangeArrowheads="1"/>
          </p:cNvSpPr>
          <p:nvPr/>
        </p:nvSpPr>
        <p:spPr bwMode="auto">
          <a:xfrm>
            <a:off x="1963738" y="3786188"/>
            <a:ext cx="5216525" cy="369887"/>
          </a:xfrm>
          <a:prstGeom prst="rect">
            <a:avLst/>
          </a:prstGeom>
          <a:noFill/>
          <a:ln w="9525">
            <a:noFill/>
            <a:miter lim="800000"/>
            <a:headEnd/>
            <a:tailEnd/>
          </a:ln>
        </p:spPr>
        <p:txBody>
          <a:bodyPr>
            <a:spAutoFit/>
          </a:bodyPr>
          <a:lstStyle/>
          <a:p>
            <a:pPr>
              <a:defRPr/>
            </a:pPr>
            <a:r>
              <a:rPr lang="en-US" altLang="ko-KR" dirty="0">
                <a:latin typeface="맑은 고딕" pitchFamily="50" charset="-127"/>
                <a:ea typeface="맑은 고딕" pitchFamily="50" charset="-127"/>
              </a:rPr>
              <a:t>&lt;</a:t>
            </a:r>
            <a:r>
              <a:rPr lang="ko-KR" altLang="en-US" dirty="0">
                <a:latin typeface="맑은 고딕" pitchFamily="50" charset="-127"/>
                <a:ea typeface="맑은 고딕" pitchFamily="50" charset="-127"/>
              </a:rPr>
              <a:t>상황에 따른 반응의 확률 분포 </a:t>
            </a:r>
            <a:r>
              <a:rPr lang="en-US" altLang="ko-KR" dirty="0">
                <a:latin typeface="맑은 고딕" pitchFamily="50" charset="-127"/>
                <a:ea typeface="맑은 고딕" pitchFamily="50" charset="-127"/>
              </a:rPr>
              <a:t>: Pr(</a:t>
            </a:r>
            <a:r>
              <a:rPr lang="en-US" altLang="ko-KR" dirty="0" err="1">
                <a:latin typeface="맑은 고딕" pitchFamily="50" charset="-127"/>
                <a:ea typeface="맑은 고딕" pitchFamily="50" charset="-127"/>
              </a:rPr>
              <a:t>z</a:t>
            </a:r>
            <a:r>
              <a:rPr lang="en-US" altLang="ko-KR" sz="1050" dirty="0" err="1">
                <a:latin typeface="맑은 고딕" pitchFamily="50" charset="-127"/>
                <a:ea typeface="맑은 고딕" pitchFamily="50" charset="-127"/>
              </a:rPr>
              <a:t>i</a:t>
            </a:r>
            <a:r>
              <a:rPr lang="en-US" altLang="ko-KR" dirty="0">
                <a:latin typeface="맑은 고딕" pitchFamily="50" charset="-127"/>
                <a:ea typeface="맑은 고딕" pitchFamily="50" charset="-127"/>
              </a:rPr>
              <a:t>|</a:t>
            </a:r>
            <a:r>
              <a:rPr lang="el-GR" altLang="ko-KR" dirty="0">
                <a:latin typeface="맑은 고딕" pitchFamily="50" charset="-127"/>
                <a:ea typeface="맑은 고딕" pitchFamily="50" charset="-127"/>
              </a:rPr>
              <a:t>θ</a:t>
            </a:r>
            <a:r>
              <a:rPr lang="en-US" altLang="ko-KR" sz="1050" dirty="0">
                <a:latin typeface="맑은 고딕" pitchFamily="50" charset="-127"/>
                <a:ea typeface="맑은 고딕" pitchFamily="50" charset="-127"/>
              </a:rPr>
              <a:t>j</a:t>
            </a:r>
            <a:r>
              <a:rPr lang="en-US" altLang="ko-KR" dirty="0">
                <a:latin typeface="맑은 고딕" pitchFamily="50" charset="-127"/>
                <a:ea typeface="맑은 고딕" pitchFamily="50" charset="-127"/>
              </a:rPr>
              <a:t>) &gt;</a:t>
            </a:r>
            <a:endParaRPr lang="ko-KR" altLang="en-US" dirty="0">
              <a:latin typeface="맑은 고딕" pitchFamily="50" charset="-127"/>
              <a:ea typeface="맑은 고딕" pitchFamily="50" charset="-127"/>
            </a:endParaRPr>
          </a:p>
        </p:txBody>
      </p:sp>
      <p:graphicFrame>
        <p:nvGraphicFramePr>
          <p:cNvPr id="4" name="Table 3"/>
          <p:cNvGraphicFramePr>
            <a:graphicFrameLocks noGrp="1"/>
          </p:cNvGraphicFramePr>
          <p:nvPr/>
        </p:nvGraphicFramePr>
        <p:xfrm>
          <a:off x="1214438" y="4429125"/>
          <a:ext cx="6096000" cy="1482725"/>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pPr algn="ctr" latinLnBrk="1"/>
                      <a:endParaRPr lang="ko-KR" altLang="en-US" dirty="0">
                        <a:latin typeface="맑은 고딕" pitchFamily="50" charset="-127"/>
                        <a:ea typeface="맑은 고딕" pitchFamily="50" charset="-127"/>
                      </a:endParaRPr>
                    </a:p>
                  </a:txBody>
                  <a:tcPr>
                    <a:solidFill>
                      <a:schemeClr val="accent2">
                        <a:lumMod val="20000"/>
                        <a:lumOff val="80000"/>
                      </a:schemeClr>
                    </a:solidFill>
                  </a:tcPr>
                </a:tc>
                <a:tc>
                  <a:txBody>
                    <a:bodyPr/>
                    <a:lstStyle/>
                    <a:p>
                      <a:pPr algn="ctr" latinLnBrk="1"/>
                      <a:r>
                        <a:rPr lang="en-US" altLang="ko-KR" sz="1800" dirty="0" smtClean="0">
                          <a:solidFill>
                            <a:schemeClr val="tx1"/>
                          </a:solidFill>
                          <a:latin typeface="맑은 고딕" pitchFamily="50" charset="-127"/>
                          <a:ea typeface="맑은 고딕" pitchFamily="50" charset="-127"/>
                        </a:rPr>
                        <a:t>z</a:t>
                      </a:r>
                      <a:r>
                        <a:rPr lang="en-US" altLang="ko-KR" sz="1050" dirty="0" smtClean="0">
                          <a:solidFill>
                            <a:schemeClr val="tx1"/>
                          </a:solidFill>
                          <a:latin typeface="맑은 고딕" pitchFamily="50" charset="-127"/>
                          <a:ea typeface="맑은 고딕" pitchFamily="50" charset="-127"/>
                        </a:rPr>
                        <a:t>1</a:t>
                      </a:r>
                      <a:endParaRPr lang="ko-KR" altLang="en-US" dirty="0">
                        <a:solidFill>
                          <a:schemeClr val="tx1"/>
                        </a:solidFill>
                        <a:latin typeface="맑은 고딕" pitchFamily="50" charset="-127"/>
                        <a:ea typeface="맑은 고딕" pitchFamily="50" charset="-127"/>
                      </a:endParaRPr>
                    </a:p>
                  </a:txBody>
                  <a:tcPr>
                    <a:solidFill>
                      <a:schemeClr val="accent2">
                        <a:lumMod val="20000"/>
                        <a:lumOff val="80000"/>
                      </a:schemeClr>
                    </a:solidFill>
                  </a:tcPr>
                </a:tc>
                <a:tc>
                  <a:txBody>
                    <a:bodyPr/>
                    <a:lstStyle/>
                    <a:p>
                      <a:pPr algn="ctr" latinLnBrk="1"/>
                      <a:r>
                        <a:rPr lang="en-US" altLang="ko-KR" sz="1800" dirty="0" smtClean="0">
                          <a:solidFill>
                            <a:schemeClr val="tx1"/>
                          </a:solidFill>
                          <a:latin typeface="맑은 고딕" pitchFamily="50" charset="-127"/>
                          <a:ea typeface="맑은 고딕" pitchFamily="50" charset="-127"/>
                        </a:rPr>
                        <a:t>z</a:t>
                      </a:r>
                      <a:r>
                        <a:rPr lang="en-US" altLang="ko-KR" sz="1050" dirty="0" smtClean="0">
                          <a:solidFill>
                            <a:schemeClr val="tx1"/>
                          </a:solidFill>
                          <a:latin typeface="맑은 고딕" pitchFamily="50" charset="-127"/>
                          <a:ea typeface="맑은 고딕" pitchFamily="50" charset="-127"/>
                        </a:rPr>
                        <a:t>2</a:t>
                      </a:r>
                      <a:endParaRPr lang="ko-KR" altLang="en-US" dirty="0">
                        <a:solidFill>
                          <a:schemeClr val="tx1"/>
                        </a:solidFill>
                        <a:latin typeface="맑은 고딕" pitchFamily="50" charset="-127"/>
                        <a:ea typeface="맑은 고딕" pitchFamily="50" charset="-127"/>
                      </a:endParaRPr>
                    </a:p>
                  </a:txBody>
                  <a:tcPr>
                    <a:solidFill>
                      <a:schemeClr val="accent2">
                        <a:lumMod val="20000"/>
                        <a:lumOff val="80000"/>
                      </a:schemeClr>
                    </a:solidFill>
                  </a:tcPr>
                </a:tc>
                <a:tc>
                  <a:txBody>
                    <a:bodyPr/>
                    <a:lstStyle/>
                    <a:p>
                      <a:pPr algn="ctr" latinLnBrk="1"/>
                      <a:r>
                        <a:rPr lang="en-US" altLang="ko-KR" sz="1800" dirty="0" smtClean="0">
                          <a:solidFill>
                            <a:schemeClr val="tx1"/>
                          </a:solidFill>
                          <a:latin typeface="맑은 고딕" pitchFamily="50" charset="-127"/>
                          <a:ea typeface="맑은 고딕" pitchFamily="50" charset="-127"/>
                        </a:rPr>
                        <a:t>z</a:t>
                      </a:r>
                      <a:r>
                        <a:rPr lang="en-US" altLang="ko-KR" sz="1050" dirty="0" smtClean="0">
                          <a:solidFill>
                            <a:schemeClr val="tx1"/>
                          </a:solidFill>
                          <a:latin typeface="맑은 고딕" pitchFamily="50" charset="-127"/>
                          <a:ea typeface="맑은 고딕" pitchFamily="50" charset="-127"/>
                        </a:rPr>
                        <a:t>3</a:t>
                      </a:r>
                      <a:endParaRPr lang="ko-KR" altLang="en-US" dirty="0">
                        <a:solidFill>
                          <a:schemeClr val="tx1"/>
                        </a:solidFill>
                        <a:latin typeface="맑은 고딕" pitchFamily="50" charset="-127"/>
                        <a:ea typeface="맑은 고딕" pitchFamily="50" charset="-127"/>
                      </a:endParaRPr>
                    </a:p>
                  </a:txBody>
                  <a:tcPr>
                    <a:solidFill>
                      <a:schemeClr val="accent2">
                        <a:lumMod val="20000"/>
                        <a:lumOff val="80000"/>
                      </a:schemeClr>
                    </a:solidFill>
                  </a:tcPr>
                </a:tc>
                <a:tc>
                  <a:txBody>
                    <a:bodyPr/>
                    <a:lstStyle/>
                    <a:p>
                      <a:pPr algn="ctr" latinLnBrk="1"/>
                      <a:r>
                        <a:rPr lang="en-US" altLang="ko-KR" sz="1800" b="1" dirty="0" smtClean="0">
                          <a:solidFill>
                            <a:schemeClr val="tx1"/>
                          </a:solidFill>
                          <a:latin typeface="맑은 고딕" pitchFamily="50" charset="-127"/>
                          <a:ea typeface="맑은 고딕" pitchFamily="50" charset="-127"/>
                        </a:rPr>
                        <a:t>z</a:t>
                      </a:r>
                      <a:r>
                        <a:rPr lang="en-US" altLang="ko-KR" sz="1100" b="0" dirty="0" smtClean="0">
                          <a:solidFill>
                            <a:schemeClr val="tx1"/>
                          </a:solidFill>
                          <a:latin typeface="맑은 고딕" pitchFamily="50" charset="-127"/>
                          <a:ea typeface="맑은 고딕" pitchFamily="50" charset="-127"/>
                        </a:rPr>
                        <a:t>4</a:t>
                      </a:r>
                      <a:endParaRPr lang="ko-KR" altLang="en-US" b="0" dirty="0">
                        <a:solidFill>
                          <a:schemeClr val="tx1"/>
                        </a:solidFill>
                        <a:latin typeface="맑은 고딕" pitchFamily="50" charset="-127"/>
                        <a:ea typeface="맑은 고딕" pitchFamily="50" charset="-127"/>
                      </a:endParaRPr>
                    </a:p>
                  </a:txBody>
                  <a:tcPr>
                    <a:solidFill>
                      <a:schemeClr val="accent2">
                        <a:lumMod val="20000"/>
                        <a:lumOff val="80000"/>
                      </a:schemeClr>
                    </a:solidFill>
                  </a:tcPr>
                </a:tc>
              </a:tr>
              <a:tr h="370840">
                <a:tc>
                  <a:txBody>
                    <a:bodyPr/>
                    <a:lstStyle/>
                    <a:p>
                      <a:pPr algn="ctr" latinLnBrk="1"/>
                      <a:r>
                        <a:rPr kumimoji="1" lang="el-GR" altLang="ko-KR" sz="1800" b="1" i="0" u="none" strike="noStrike" cap="none" normalizeH="0" baseline="0" dirty="0" smtClean="0">
                          <a:ln>
                            <a:noFill/>
                          </a:ln>
                          <a:solidFill>
                            <a:schemeClr val="tx1"/>
                          </a:solidFill>
                          <a:effectLst/>
                          <a:latin typeface="맑은 고딕" pitchFamily="50" charset="-127"/>
                          <a:ea typeface="맑은 고딕" pitchFamily="50" charset="-127"/>
                          <a:cs typeface="Times New Roman" pitchFamily="18" charset="0"/>
                        </a:rPr>
                        <a:t>θ</a:t>
                      </a:r>
                      <a:r>
                        <a:rPr lang="en-US" altLang="ko-KR" sz="1050" dirty="0" smtClean="0">
                          <a:latin typeface="맑은 고딕" pitchFamily="50" charset="-127"/>
                          <a:ea typeface="맑은 고딕" pitchFamily="50" charset="-127"/>
                          <a:cs typeface="Times New Roman" pitchFamily="18" charset="0"/>
                        </a:rPr>
                        <a:t>1</a:t>
                      </a:r>
                      <a:r>
                        <a:rPr lang="en-US" altLang="ko-KR" sz="1800" dirty="0" smtClean="0">
                          <a:latin typeface="맑은 고딕" pitchFamily="50" charset="-127"/>
                          <a:ea typeface="맑은 고딕" pitchFamily="50" charset="-127"/>
                          <a:cs typeface="Times New Roman" pitchFamily="18" charset="0"/>
                        </a:rPr>
                        <a:t> </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0.5</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0.4</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0.1</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a:t>
                      </a:r>
                      <a:endParaRPr lang="ko-KR" altLang="en-US" dirty="0">
                        <a:latin typeface="맑은 고딕" pitchFamily="50" charset="-127"/>
                        <a:ea typeface="맑은 고딕" pitchFamily="50" charset="-127"/>
                      </a:endParaRPr>
                    </a:p>
                  </a:txBody>
                  <a:tcPr/>
                </a:tc>
              </a:tr>
              <a:tr h="370840">
                <a:tc>
                  <a:txBody>
                    <a:bodyPr/>
                    <a:lstStyle/>
                    <a:p>
                      <a:pPr algn="ctr" latinLnBrk="1"/>
                      <a:r>
                        <a:rPr lang="en-US" altLang="ko-KR" sz="1800" b="1" dirty="0" smtClean="0">
                          <a:latin typeface="맑은 고딕" pitchFamily="50" charset="-127"/>
                          <a:ea typeface="맑은 고딕" pitchFamily="50" charset="-127"/>
                          <a:cs typeface="Times New Roman" pitchFamily="18" charset="0"/>
                        </a:rPr>
                        <a:t>θ</a:t>
                      </a:r>
                      <a:r>
                        <a:rPr lang="en-US" altLang="ko-KR" sz="1050" dirty="0" smtClean="0">
                          <a:latin typeface="맑은 고딕" pitchFamily="50" charset="-127"/>
                          <a:ea typeface="맑은 고딕" pitchFamily="50" charset="-127"/>
                          <a:cs typeface="Times New Roman" pitchFamily="18" charset="0"/>
                        </a:rPr>
                        <a:t>2</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0.2</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0.5</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0.2</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0.1</a:t>
                      </a:r>
                      <a:endParaRPr lang="ko-KR" altLang="en-US" dirty="0">
                        <a:latin typeface="맑은 고딕" pitchFamily="50" charset="-127"/>
                        <a:ea typeface="맑은 고딕" pitchFamily="50" charset="-127"/>
                      </a:endParaRPr>
                    </a:p>
                  </a:txBody>
                  <a:tcPr/>
                </a:tc>
              </a:tr>
              <a:tr h="370840">
                <a:tc>
                  <a:txBody>
                    <a:bodyPr/>
                    <a:lstStyle/>
                    <a:p>
                      <a:pPr algn="ctr" latinLnBrk="1"/>
                      <a:r>
                        <a:rPr lang="en-US" altLang="ko-KR" sz="1800" b="1" dirty="0" smtClean="0">
                          <a:latin typeface="맑은 고딕" pitchFamily="50" charset="-127"/>
                          <a:ea typeface="맑은 고딕" pitchFamily="50" charset="-127"/>
                          <a:cs typeface="Times New Roman" pitchFamily="18" charset="0"/>
                        </a:rPr>
                        <a:t>θ</a:t>
                      </a:r>
                      <a:r>
                        <a:rPr lang="en-US" altLang="ko-KR" sz="1050" dirty="0" smtClean="0">
                          <a:latin typeface="맑은 고딕" pitchFamily="50" charset="-127"/>
                          <a:ea typeface="맑은 고딕" pitchFamily="50" charset="-127"/>
                          <a:cs typeface="Times New Roman" pitchFamily="18" charset="0"/>
                        </a:rPr>
                        <a:t>3</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0.2</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0.5</a:t>
                      </a:r>
                      <a:endParaRPr lang="ko-KR" altLang="en-US" dirty="0">
                        <a:latin typeface="맑은 고딕" pitchFamily="50" charset="-127"/>
                        <a:ea typeface="맑은 고딕" pitchFamily="50" charset="-127"/>
                      </a:endParaRPr>
                    </a:p>
                  </a:txBody>
                  <a:tcPr/>
                </a:tc>
                <a:tc>
                  <a:txBody>
                    <a:bodyPr/>
                    <a:lstStyle/>
                    <a:p>
                      <a:pPr algn="ctr" latinLnBrk="1"/>
                      <a:r>
                        <a:rPr lang="en-US" altLang="ko-KR" dirty="0" smtClean="0">
                          <a:latin typeface="맑은 고딕" pitchFamily="50" charset="-127"/>
                          <a:ea typeface="맑은 고딕" pitchFamily="50" charset="-127"/>
                        </a:rPr>
                        <a:t>0.3</a:t>
                      </a:r>
                      <a:endParaRPr lang="ko-KR" altLang="en-US" dirty="0">
                        <a:latin typeface="맑은 고딕" pitchFamily="50" charset="-127"/>
                        <a:ea typeface="맑은 고딕" pitchFamily="50" charset="-127"/>
                      </a:endParaRPr>
                    </a:p>
                  </a:txBody>
                  <a:tcPr/>
                </a:tc>
              </a:tr>
            </a:tbl>
          </a:graphicData>
        </a:graphic>
      </p:graphicFrame>
      <p:sp>
        <p:nvSpPr>
          <p:cNvPr id="27684"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83AB78E-42BC-4AA4-AB0E-8C94C431C133}" type="slidenum">
              <a:rPr lang="ko-KR" altLang="en-US" smtClean="0">
                <a:latin typeface="굴림" pitchFamily="50" charset="-127"/>
                <a:ea typeface="굴림" pitchFamily="50" charset="-127"/>
              </a:rPr>
              <a:pPr/>
              <a:t>18</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8229600" cy="1143000"/>
          </a:xfrm>
        </p:spPr>
        <p:txBody>
          <a:bodyPr/>
          <a:lstStyle/>
          <a:p>
            <a:pPr>
              <a:defRPr/>
            </a:pPr>
            <a:r>
              <a:rPr lang="en-US" altLang="ko-KR" sz="2800" dirty="0" err="1" smtClean="0">
                <a:latin typeface="+mn-ea"/>
                <a:ea typeface="+mn-ea"/>
              </a:rPr>
              <a:t>J.M.Keynes</a:t>
            </a:r>
            <a:r>
              <a:rPr lang="en-US" altLang="ko-KR" sz="2800" dirty="0" smtClean="0">
                <a:latin typeface="+mn-ea"/>
                <a:ea typeface="+mn-ea"/>
              </a:rPr>
              <a:t/>
            </a:r>
            <a:br>
              <a:rPr lang="en-US" altLang="ko-KR" sz="2800" dirty="0" smtClean="0">
                <a:latin typeface="+mn-ea"/>
                <a:ea typeface="+mn-ea"/>
              </a:rPr>
            </a:br>
            <a:r>
              <a:rPr lang="en-US" altLang="ko-KR" sz="2800" dirty="0" smtClean="0">
                <a:latin typeface="+mn-ea"/>
                <a:ea typeface="+mn-ea"/>
              </a:rPr>
              <a:t>: 『</a:t>
            </a:r>
            <a:r>
              <a:rPr lang="ko-KR" altLang="en-US" sz="2800" dirty="0" smtClean="0">
                <a:latin typeface="+mn-ea"/>
                <a:ea typeface="+mn-ea"/>
              </a:rPr>
              <a:t>고용</a:t>
            </a:r>
            <a:r>
              <a:rPr lang="en-US" altLang="ko-KR" sz="2800" dirty="0" smtClean="0">
                <a:latin typeface="+mn-ea"/>
                <a:ea typeface="+mn-ea"/>
              </a:rPr>
              <a:t>, </a:t>
            </a:r>
            <a:r>
              <a:rPr lang="ko-KR" altLang="en-US" sz="2800" dirty="0" smtClean="0">
                <a:latin typeface="+mn-ea"/>
                <a:ea typeface="+mn-ea"/>
              </a:rPr>
              <a:t>이자</a:t>
            </a:r>
            <a:r>
              <a:rPr lang="en-US" altLang="ko-KR" sz="2800" dirty="0" smtClean="0">
                <a:latin typeface="+mn-ea"/>
                <a:ea typeface="+mn-ea"/>
              </a:rPr>
              <a:t>, </a:t>
            </a:r>
            <a:r>
              <a:rPr lang="ko-KR" altLang="en-US" sz="2800" dirty="0" smtClean="0">
                <a:latin typeface="+mn-ea"/>
                <a:ea typeface="+mn-ea"/>
              </a:rPr>
              <a:t>화폐의 일반이론</a:t>
            </a:r>
            <a:r>
              <a:rPr lang="en-US" altLang="ko-KR" sz="2800" dirty="0" smtClean="0">
                <a:latin typeface="+mn-ea"/>
                <a:ea typeface="+mn-ea"/>
              </a:rPr>
              <a:t>』 </a:t>
            </a:r>
            <a:r>
              <a:rPr lang="en-US" altLang="ko-KR" sz="2400" dirty="0" smtClean="0">
                <a:latin typeface="+mn-ea"/>
                <a:ea typeface="+mn-ea"/>
              </a:rPr>
              <a:t>(1936. p156)</a:t>
            </a:r>
            <a:endParaRPr lang="ko-KR" altLang="en-US" sz="3200" dirty="0">
              <a:latin typeface="+mn-ea"/>
              <a:ea typeface="+mn-ea"/>
            </a:endParaRPr>
          </a:p>
        </p:txBody>
      </p:sp>
      <p:sp>
        <p:nvSpPr>
          <p:cNvPr id="4" name="Content Placeholder 3"/>
          <p:cNvSpPr>
            <a:spLocks noGrp="1"/>
          </p:cNvSpPr>
          <p:nvPr>
            <p:ph idx="1"/>
          </p:nvPr>
        </p:nvSpPr>
        <p:spPr>
          <a:xfrm>
            <a:off x="457200" y="1428750"/>
            <a:ext cx="8229600" cy="4733925"/>
          </a:xfrm>
        </p:spPr>
        <p:txBody>
          <a:bodyPr/>
          <a:lstStyle/>
          <a:p>
            <a:pPr>
              <a:lnSpc>
                <a:spcPct val="150000"/>
              </a:lnSpc>
              <a:buFont typeface="Wingdings 3" pitchFamily="18" charset="2"/>
              <a:buNone/>
              <a:defRPr/>
            </a:pPr>
            <a:r>
              <a:rPr lang="en-US" altLang="ko-KR" sz="1900" b="1" dirty="0" smtClean="0">
                <a:latin typeface="+mn-ea"/>
              </a:rPr>
              <a:t> “</a:t>
            </a:r>
            <a:r>
              <a:rPr lang="ko-KR" altLang="en-US" sz="1900" b="1" dirty="0" smtClean="0">
                <a:latin typeface="+mn-ea"/>
              </a:rPr>
              <a:t>전문투자자들은 마치 신문지상의 </a:t>
            </a:r>
            <a:r>
              <a:rPr lang="en-US" altLang="ko-KR" sz="1900" b="1" dirty="0" smtClean="0">
                <a:latin typeface="+mn-ea"/>
              </a:rPr>
              <a:t>『</a:t>
            </a:r>
            <a:r>
              <a:rPr lang="ko-KR" altLang="en-US" sz="1900" b="1" dirty="0" smtClean="0">
                <a:latin typeface="+mn-ea"/>
              </a:rPr>
              <a:t>미인뽑기 응모전</a:t>
            </a:r>
            <a:r>
              <a:rPr lang="en-US" altLang="ko-KR" sz="1900" b="1" dirty="0" smtClean="0">
                <a:latin typeface="+mn-ea"/>
              </a:rPr>
              <a:t>』</a:t>
            </a:r>
            <a:r>
              <a:rPr lang="ko-KR" altLang="en-US" sz="1900" b="1" dirty="0" smtClean="0">
                <a:latin typeface="+mn-ea"/>
              </a:rPr>
              <a:t>과 같다</a:t>
            </a:r>
            <a:r>
              <a:rPr lang="en-US" altLang="ko-KR" sz="1900" b="1" dirty="0" smtClean="0">
                <a:latin typeface="+mn-ea"/>
              </a:rPr>
              <a:t>. </a:t>
            </a:r>
            <a:r>
              <a:rPr lang="ko-KR" altLang="en-US" sz="1900" b="1" dirty="0" smtClean="0">
                <a:latin typeface="+mn-ea"/>
              </a:rPr>
              <a:t>즉 수백명의 미녀 사진으로부터 </a:t>
            </a:r>
            <a:r>
              <a:rPr lang="en-US" altLang="ko-KR" sz="1900" b="1" dirty="0" smtClean="0">
                <a:latin typeface="+mn-ea"/>
              </a:rPr>
              <a:t>6</a:t>
            </a:r>
            <a:r>
              <a:rPr lang="ko-KR" altLang="en-US" sz="1900" b="1" dirty="0" smtClean="0">
                <a:latin typeface="+mn-ea"/>
              </a:rPr>
              <a:t>명의 </a:t>
            </a:r>
            <a:r>
              <a:rPr lang="en-US" altLang="ko-KR" sz="1900" b="1" dirty="0" smtClean="0">
                <a:latin typeface="+mn-ea"/>
              </a:rPr>
              <a:t>“</a:t>
            </a:r>
            <a:r>
              <a:rPr lang="ko-KR" altLang="en-US" sz="1900" b="1" dirty="0" smtClean="0">
                <a:latin typeface="+mn-ea"/>
              </a:rPr>
              <a:t>가장 미인의 사진</a:t>
            </a:r>
            <a:r>
              <a:rPr lang="en-US" altLang="ko-KR" sz="1900" b="1" dirty="0" smtClean="0">
                <a:latin typeface="+mn-ea"/>
              </a:rPr>
              <a:t>”</a:t>
            </a:r>
            <a:r>
              <a:rPr lang="ko-KR" altLang="en-US" sz="1900" b="1" dirty="0" smtClean="0">
                <a:latin typeface="+mn-ea"/>
              </a:rPr>
              <a:t>을 뽑는 것이다</a:t>
            </a:r>
            <a:r>
              <a:rPr lang="en-US" altLang="ko-KR" sz="1900" b="1" dirty="0" smtClean="0">
                <a:latin typeface="+mn-ea"/>
              </a:rPr>
              <a:t>. </a:t>
            </a:r>
            <a:r>
              <a:rPr lang="ko-KR" altLang="en-US" sz="1900" b="1" dirty="0" smtClean="0">
                <a:latin typeface="+mn-ea"/>
              </a:rPr>
              <a:t>이 때 상금은 응모자중에서 모든 응모자의 </a:t>
            </a:r>
            <a:r>
              <a:rPr lang="en-US" altLang="ko-KR" sz="1900" b="1" dirty="0" smtClean="0">
                <a:latin typeface="+mn-ea"/>
              </a:rPr>
              <a:t>“</a:t>
            </a:r>
            <a:r>
              <a:rPr lang="ko-KR" altLang="en-US" sz="1900" b="1" dirty="0" smtClean="0">
                <a:latin typeface="+mn-ea"/>
              </a:rPr>
              <a:t>평균선호</a:t>
            </a:r>
            <a:r>
              <a:rPr lang="en-US" altLang="ko-KR" sz="1900" b="1" dirty="0" smtClean="0">
                <a:latin typeface="+mn-ea"/>
              </a:rPr>
              <a:t>”</a:t>
            </a:r>
            <a:r>
              <a:rPr lang="ko-KR" altLang="en-US" sz="1900" b="1" dirty="0" smtClean="0">
                <a:latin typeface="+mn-ea"/>
              </a:rPr>
              <a:t>에 가장 근접한 자에게 돌아간다</a:t>
            </a:r>
            <a:r>
              <a:rPr lang="en-US" altLang="ko-KR" sz="1900" b="1" dirty="0" smtClean="0">
                <a:latin typeface="+mn-ea"/>
              </a:rPr>
              <a:t>. </a:t>
            </a:r>
            <a:r>
              <a:rPr lang="ko-KR" altLang="en-US" sz="1900" b="1" dirty="0" smtClean="0">
                <a:latin typeface="+mn-ea"/>
              </a:rPr>
              <a:t>따라서 각 응모자는 자기 판단기준의 가장 이쁜 얼굴을 뽑는 것이 아니고 다른 모든 응모자의 눈에 들어 뽑힐 것으로 보이는 사진을 택해야한다</a:t>
            </a:r>
            <a:r>
              <a:rPr lang="en-US" altLang="ko-KR" sz="1900" b="1" dirty="0" smtClean="0">
                <a:latin typeface="+mn-ea"/>
              </a:rPr>
              <a:t>. </a:t>
            </a:r>
            <a:r>
              <a:rPr lang="ko-KR" altLang="en-US" sz="1900" b="1" dirty="0" smtClean="0">
                <a:latin typeface="+mn-ea"/>
              </a:rPr>
              <a:t>이 문제는 자기가 가진 최선의 미적 판단의 문제가 아닐 뿐 아니라</a:t>
            </a:r>
            <a:r>
              <a:rPr lang="en-US" altLang="ko-KR" sz="1900" b="1" dirty="0" smtClean="0">
                <a:latin typeface="+mn-ea"/>
              </a:rPr>
              <a:t>, </a:t>
            </a:r>
            <a:r>
              <a:rPr lang="ko-KR" altLang="en-US" sz="1900" b="1" dirty="0" smtClean="0">
                <a:latin typeface="+mn-ea"/>
              </a:rPr>
              <a:t>많은 사람들의 판단에 따른 평균적으로 가장 이쁜 여자를 뽑는 것도 아니다</a:t>
            </a:r>
            <a:r>
              <a:rPr lang="en-US" altLang="ko-KR" sz="1900" b="1" dirty="0" smtClean="0">
                <a:latin typeface="+mn-ea"/>
              </a:rPr>
              <a:t>. </a:t>
            </a:r>
            <a:r>
              <a:rPr lang="ko-KR" altLang="en-US" sz="1900" b="1" dirty="0" smtClean="0">
                <a:latin typeface="+mn-ea"/>
              </a:rPr>
              <a:t>우리는 지능을 발휘하여 </a:t>
            </a:r>
            <a:r>
              <a:rPr lang="en-US" altLang="ko-KR" sz="1900" b="1" dirty="0" smtClean="0">
                <a:latin typeface="+mn-ea"/>
              </a:rPr>
              <a:t>『</a:t>
            </a:r>
            <a:r>
              <a:rPr lang="ko-KR" altLang="en-US" sz="1900" b="1" dirty="0" smtClean="0">
                <a:latin typeface="+mn-ea"/>
              </a:rPr>
              <a:t>평균의견</a:t>
            </a:r>
            <a:r>
              <a:rPr lang="en-US" altLang="ko-KR" sz="1900" b="1" dirty="0" smtClean="0">
                <a:latin typeface="+mn-ea"/>
              </a:rPr>
              <a:t>』</a:t>
            </a:r>
            <a:r>
              <a:rPr lang="ko-KR" altLang="en-US" sz="1900" b="1" dirty="0" smtClean="0">
                <a:latin typeface="+mn-ea"/>
              </a:rPr>
              <a:t>이 무엇을 </a:t>
            </a:r>
            <a:r>
              <a:rPr lang="en-US" altLang="ko-KR" sz="1900" b="1" dirty="0" smtClean="0">
                <a:latin typeface="+mn-ea"/>
              </a:rPr>
              <a:t>『</a:t>
            </a:r>
            <a:r>
              <a:rPr lang="ko-KR" altLang="en-US" sz="1900" b="1" dirty="0" smtClean="0">
                <a:latin typeface="+mn-ea"/>
              </a:rPr>
              <a:t>평균의견</a:t>
            </a:r>
            <a:r>
              <a:rPr lang="en-US" altLang="ko-KR" sz="1900" b="1" dirty="0" smtClean="0">
                <a:latin typeface="+mn-ea"/>
              </a:rPr>
              <a:t>』</a:t>
            </a:r>
            <a:r>
              <a:rPr lang="ko-KR" altLang="en-US" sz="1900" b="1" dirty="0" smtClean="0">
                <a:latin typeface="+mn-ea"/>
              </a:rPr>
              <a:t>으로 생각하는가를 찾는 제 </a:t>
            </a:r>
            <a:r>
              <a:rPr lang="en-US" altLang="ko-KR" sz="1900" b="1" dirty="0" smtClean="0">
                <a:latin typeface="+mn-ea"/>
              </a:rPr>
              <a:t>3</a:t>
            </a:r>
            <a:r>
              <a:rPr lang="ko-KR" altLang="en-US" sz="1900" b="1" dirty="0" smtClean="0">
                <a:latin typeface="+mn-ea"/>
              </a:rPr>
              <a:t>차적 차원에 서 있다</a:t>
            </a:r>
            <a:r>
              <a:rPr lang="en-US" altLang="ko-KR" sz="1900" b="1" dirty="0" smtClean="0">
                <a:latin typeface="+mn-ea"/>
              </a:rPr>
              <a:t>. </a:t>
            </a:r>
            <a:r>
              <a:rPr lang="ko-KR" altLang="en-US" sz="1900" b="1" dirty="0" smtClean="0">
                <a:latin typeface="+mn-ea"/>
              </a:rPr>
              <a:t>뿐만 아니라 이제는 </a:t>
            </a:r>
            <a:r>
              <a:rPr lang="en-US" altLang="ko-KR" sz="1900" b="1" dirty="0" smtClean="0">
                <a:latin typeface="+mn-ea"/>
              </a:rPr>
              <a:t>4</a:t>
            </a:r>
            <a:r>
              <a:rPr lang="ko-KR" altLang="en-US" sz="1900" b="1" dirty="0" smtClean="0">
                <a:latin typeface="+mn-ea"/>
              </a:rPr>
              <a:t>차적</a:t>
            </a:r>
            <a:r>
              <a:rPr lang="en-US" altLang="ko-KR" sz="1900" b="1" dirty="0" smtClean="0">
                <a:latin typeface="+mn-ea"/>
              </a:rPr>
              <a:t>, 5</a:t>
            </a:r>
            <a:r>
              <a:rPr lang="ko-KR" altLang="en-US" sz="1900" b="1" dirty="0" smtClean="0">
                <a:latin typeface="+mn-ea"/>
              </a:rPr>
              <a:t>차적</a:t>
            </a:r>
            <a:r>
              <a:rPr lang="en-US" altLang="ko-KR" sz="1900" b="1" dirty="0" smtClean="0">
                <a:latin typeface="+mn-ea"/>
              </a:rPr>
              <a:t>, 6</a:t>
            </a:r>
            <a:r>
              <a:rPr lang="ko-KR" altLang="en-US" sz="1900" b="1" dirty="0" smtClean="0">
                <a:latin typeface="+mn-ea"/>
              </a:rPr>
              <a:t>차적으로 판단하는 사람도 있는 것 같다</a:t>
            </a:r>
            <a:r>
              <a:rPr lang="en-US" altLang="ko-KR" sz="1900" b="1" dirty="0" smtClean="0">
                <a:latin typeface="+mn-ea"/>
              </a:rPr>
              <a:t>.”</a:t>
            </a:r>
            <a:endParaRPr lang="ko-KR" altLang="en-US" sz="1900" b="1" dirty="0">
              <a:latin typeface="+mn-ea"/>
            </a:endParaRPr>
          </a:p>
        </p:txBody>
      </p:sp>
      <p:sp>
        <p:nvSpPr>
          <p:cNvPr id="28676"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5171A15-4AF3-4A09-8423-21316742E5B4}" type="slidenum">
              <a:rPr lang="ko-KR" altLang="en-US" smtClean="0">
                <a:latin typeface="굴림" pitchFamily="50" charset="-127"/>
                <a:ea typeface="굴림" pitchFamily="50" charset="-127"/>
              </a:rPr>
              <a:pPr/>
              <a:t>19</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내용 개체 틀 2"/>
          <p:cNvSpPr>
            <a:spLocks noGrp="1"/>
          </p:cNvSpPr>
          <p:nvPr>
            <p:ph idx="1"/>
          </p:nvPr>
        </p:nvSpPr>
        <p:spPr/>
        <p:txBody>
          <a:bodyPr/>
          <a:lstStyle/>
          <a:p>
            <a:pPr eaLnBrk="1" hangingPunct="1">
              <a:buFont typeface="Wingdings" pitchFamily="2" charset="2"/>
              <a:buChar char=""/>
            </a:pPr>
            <a:r>
              <a:rPr lang="ko-KR" altLang="ko-KR" sz="3200" smtClean="0"/>
              <a:t>모든 의사결정의 어려움은 미래의 불확실성 에 있</a:t>
            </a:r>
            <a:r>
              <a:rPr lang="ko-KR" altLang="en-US" sz="3200" smtClean="0"/>
              <a:t>습니</a:t>
            </a:r>
            <a:r>
              <a:rPr lang="ko-KR" altLang="ko-KR" sz="3200" smtClean="0"/>
              <a:t>다</a:t>
            </a:r>
            <a:r>
              <a:rPr lang="en-US" altLang="ko-KR" sz="3200" smtClean="0"/>
              <a:t>.</a:t>
            </a:r>
          </a:p>
          <a:p>
            <a:pPr eaLnBrk="1" hangingPunct="1">
              <a:buFont typeface="Wingdings" pitchFamily="2" charset="2"/>
              <a:buChar char=""/>
            </a:pPr>
            <a:endParaRPr lang="ko-KR" altLang="ko-KR" sz="3200" smtClean="0"/>
          </a:p>
          <a:p>
            <a:pPr eaLnBrk="1" hangingPunct="1">
              <a:buFont typeface="Wingdings" pitchFamily="2" charset="2"/>
              <a:buChar char=""/>
            </a:pPr>
            <a:r>
              <a:rPr lang="ko-KR" altLang="ko-KR" sz="3200" smtClean="0"/>
              <a:t>그러나 얼마나 불확실한지를 구체적으로 수량화할 수 있다면 의사결정의 문제는 좀 더 쉬워 질 수 있</a:t>
            </a:r>
            <a:r>
              <a:rPr lang="ko-KR" altLang="en-US" sz="3200" smtClean="0"/>
              <a:t>습니</a:t>
            </a:r>
            <a:r>
              <a:rPr lang="ko-KR" altLang="ko-KR" sz="3200" smtClean="0"/>
              <a:t>다</a:t>
            </a:r>
            <a:r>
              <a:rPr lang="en-US" altLang="ko-KR" sz="3200" smtClean="0"/>
              <a:t>.</a:t>
            </a:r>
            <a:endParaRPr lang="ko-KR" altLang="ko-KR" sz="3200" smtClean="0"/>
          </a:p>
          <a:p>
            <a:pPr eaLnBrk="1" hangingPunct="1">
              <a:buFont typeface="Wingdings" pitchFamily="2" charset="2"/>
              <a:buChar char=""/>
            </a:pPr>
            <a:endParaRPr lang="ko-KR" altLang="en-US" sz="3200" smtClean="0"/>
          </a:p>
        </p:txBody>
      </p:sp>
      <p:sp>
        <p:nvSpPr>
          <p:cNvPr id="2" name="제목 1"/>
          <p:cNvSpPr>
            <a:spLocks noGrp="1"/>
          </p:cNvSpPr>
          <p:nvPr>
            <p:ph type="title"/>
          </p:nvPr>
        </p:nvSpPr>
        <p:spPr/>
        <p:txBody>
          <a:bodyPr/>
          <a:lstStyle/>
          <a:p>
            <a:pPr eaLnBrk="1" fontAlgn="auto" hangingPunct="1">
              <a:spcAft>
                <a:spcPts val="0"/>
              </a:spcAft>
              <a:defRPr/>
            </a:pPr>
            <a:endParaRPr lang="ko-KR" altLang="en-US"/>
          </a:p>
        </p:txBody>
      </p:sp>
      <p:sp>
        <p:nvSpPr>
          <p:cNvPr id="1126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A0A71D3-3EC7-4362-821B-52590B728AB9}" type="slidenum">
              <a:rPr lang="ko-KR" altLang="en-US" smtClean="0">
                <a:latin typeface="굴림" pitchFamily="50" charset="-127"/>
                <a:ea typeface="굴림" pitchFamily="50" charset="-127"/>
              </a:rPr>
              <a:pPr/>
              <a:t>2</a:t>
            </a:fld>
            <a:endParaRPr lang="en-US" altLang="ko-KR" smtClean="0">
              <a:latin typeface="굴림" pitchFamily="50" charset="-127"/>
              <a:ea typeface="굴림" pitchFamily="50" charset="-127"/>
            </a:endParaRPr>
          </a:p>
        </p:txBody>
      </p:sp>
    </p:spTree>
  </p:cSld>
  <p:clrMapOvr>
    <a:masterClrMapping/>
  </p:clrMapOvr>
  <p:transition advTm="3057"/>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43250" y="571500"/>
            <a:ext cx="3571875" cy="461963"/>
          </a:xfrm>
          <a:prstGeom prst="rect">
            <a:avLst/>
          </a:prstGeom>
          <a:noFill/>
        </p:spPr>
        <p:txBody>
          <a:bodyPr>
            <a:spAutoFit/>
          </a:bodyPr>
          <a:lstStyle/>
          <a:p>
            <a:pPr>
              <a:defRPr/>
            </a:pPr>
            <a:r>
              <a:rPr lang="ko-KR" altLang="en-US" sz="2400" b="1" dirty="0">
                <a:latin typeface="+mn-ea"/>
                <a:ea typeface="+mn-ea"/>
              </a:rPr>
              <a:t>통계적 자료분석의 단계</a:t>
            </a:r>
          </a:p>
        </p:txBody>
      </p:sp>
      <p:sp>
        <p:nvSpPr>
          <p:cNvPr id="7" name="Rectangle 6"/>
          <p:cNvSpPr/>
          <p:nvPr/>
        </p:nvSpPr>
        <p:spPr>
          <a:xfrm>
            <a:off x="2000250" y="1214438"/>
            <a:ext cx="5786438" cy="500062"/>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o-KR" altLang="en-US" sz="2000" b="1" dirty="0">
                <a:solidFill>
                  <a:schemeClr val="tx1"/>
                </a:solidFill>
              </a:rPr>
              <a:t>문제의 정립</a:t>
            </a:r>
          </a:p>
        </p:txBody>
      </p:sp>
      <p:sp>
        <p:nvSpPr>
          <p:cNvPr id="8" name="Rectangle 7"/>
          <p:cNvSpPr/>
          <p:nvPr/>
        </p:nvSpPr>
        <p:spPr>
          <a:xfrm>
            <a:off x="2000250" y="2714625"/>
            <a:ext cx="5786438" cy="1000125"/>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o-KR" altLang="en-US" sz="2000" b="1" dirty="0">
                <a:solidFill>
                  <a:schemeClr val="tx1"/>
                </a:solidFill>
              </a:rPr>
              <a:t>관측기록의 확인</a:t>
            </a:r>
            <a:endParaRPr lang="en-US" altLang="ko-KR" sz="2000" b="1" dirty="0">
              <a:solidFill>
                <a:schemeClr val="tx1"/>
              </a:solidFill>
            </a:endParaRPr>
          </a:p>
          <a:p>
            <a:pPr algn="ctr">
              <a:defRPr/>
            </a:pPr>
            <a:endParaRPr lang="en-US" altLang="ko-KR" sz="1200" dirty="0">
              <a:solidFill>
                <a:schemeClr val="tx1"/>
              </a:solidFill>
            </a:endParaRPr>
          </a:p>
          <a:p>
            <a:pPr algn="ctr">
              <a:defRPr/>
            </a:pPr>
            <a:r>
              <a:rPr lang="ko-KR" altLang="en-US" sz="2000" dirty="0">
                <a:solidFill>
                  <a:schemeClr val="tx1"/>
                </a:solidFill>
              </a:rPr>
              <a:t>동반된 변수들           전문가의 의견</a:t>
            </a:r>
            <a:r>
              <a:rPr lang="en-US" altLang="ko-KR" sz="2000" dirty="0">
                <a:solidFill>
                  <a:schemeClr val="tx1"/>
                </a:solidFill>
              </a:rPr>
              <a:t>, </a:t>
            </a:r>
            <a:r>
              <a:rPr lang="ko-KR" altLang="en-US" sz="2000" dirty="0">
                <a:solidFill>
                  <a:schemeClr val="tx1"/>
                </a:solidFill>
              </a:rPr>
              <a:t>사전정보</a:t>
            </a:r>
            <a:endParaRPr lang="en-US" altLang="ko-KR" sz="2000" dirty="0">
              <a:solidFill>
                <a:schemeClr val="tx1"/>
              </a:solidFill>
            </a:endParaRPr>
          </a:p>
        </p:txBody>
      </p:sp>
      <p:sp>
        <p:nvSpPr>
          <p:cNvPr id="9" name="TextBox 8"/>
          <p:cNvSpPr txBox="1"/>
          <p:nvPr/>
        </p:nvSpPr>
        <p:spPr>
          <a:xfrm>
            <a:off x="2357438" y="2000250"/>
            <a:ext cx="1428750" cy="369888"/>
          </a:xfrm>
          <a:prstGeom prst="rect">
            <a:avLst/>
          </a:prstGeom>
          <a:noFill/>
        </p:spPr>
        <p:txBody>
          <a:bodyPr>
            <a:spAutoFit/>
          </a:bodyPr>
          <a:lstStyle/>
          <a:p>
            <a:pPr>
              <a:defRPr/>
            </a:pPr>
            <a:r>
              <a:rPr lang="ko-KR" altLang="en-US" dirty="0">
                <a:latin typeface="+mn-ea"/>
                <a:ea typeface="+mn-ea"/>
              </a:rPr>
              <a:t>실험설계</a:t>
            </a:r>
          </a:p>
        </p:txBody>
      </p:sp>
      <p:sp>
        <p:nvSpPr>
          <p:cNvPr id="10" name="TextBox 9"/>
          <p:cNvSpPr txBox="1"/>
          <p:nvPr/>
        </p:nvSpPr>
        <p:spPr>
          <a:xfrm>
            <a:off x="4214813" y="2000250"/>
            <a:ext cx="1357312" cy="369888"/>
          </a:xfrm>
          <a:prstGeom prst="rect">
            <a:avLst/>
          </a:prstGeom>
          <a:noFill/>
        </p:spPr>
        <p:txBody>
          <a:bodyPr>
            <a:spAutoFit/>
          </a:bodyPr>
          <a:lstStyle/>
          <a:p>
            <a:pPr>
              <a:defRPr/>
            </a:pPr>
            <a:r>
              <a:rPr lang="ko-KR" altLang="en-US" dirty="0">
                <a:latin typeface="+mn-ea"/>
                <a:ea typeface="+mn-ea"/>
              </a:rPr>
              <a:t>표본조사</a:t>
            </a:r>
          </a:p>
        </p:txBody>
      </p:sp>
      <p:sp>
        <p:nvSpPr>
          <p:cNvPr id="11" name="TextBox 10"/>
          <p:cNvSpPr txBox="1"/>
          <p:nvPr/>
        </p:nvSpPr>
        <p:spPr>
          <a:xfrm>
            <a:off x="6143625" y="2000250"/>
            <a:ext cx="1214438" cy="369888"/>
          </a:xfrm>
          <a:prstGeom prst="rect">
            <a:avLst/>
          </a:prstGeom>
          <a:noFill/>
        </p:spPr>
        <p:txBody>
          <a:bodyPr>
            <a:spAutoFit/>
          </a:bodyPr>
          <a:lstStyle/>
          <a:p>
            <a:pPr>
              <a:defRPr/>
            </a:pPr>
            <a:r>
              <a:rPr lang="ko-KR" altLang="en-US" dirty="0">
                <a:latin typeface="+mn-ea"/>
                <a:ea typeface="+mn-ea"/>
              </a:rPr>
              <a:t>기타자료</a:t>
            </a:r>
          </a:p>
        </p:txBody>
      </p:sp>
      <p:sp>
        <p:nvSpPr>
          <p:cNvPr id="12" name="TextBox 11"/>
          <p:cNvSpPr txBox="1"/>
          <p:nvPr/>
        </p:nvSpPr>
        <p:spPr>
          <a:xfrm>
            <a:off x="500063" y="2000250"/>
            <a:ext cx="1285875" cy="369888"/>
          </a:xfrm>
          <a:prstGeom prst="rect">
            <a:avLst/>
          </a:prstGeom>
          <a:noFill/>
        </p:spPr>
        <p:txBody>
          <a:bodyPr>
            <a:spAutoFit/>
          </a:bodyPr>
          <a:lstStyle/>
          <a:p>
            <a:pPr>
              <a:defRPr/>
            </a:pPr>
            <a:r>
              <a:rPr lang="ko-KR" altLang="en-US" dirty="0">
                <a:latin typeface="+mn-ea"/>
                <a:ea typeface="+mn-ea"/>
              </a:rPr>
              <a:t>자료수집</a:t>
            </a:r>
          </a:p>
        </p:txBody>
      </p:sp>
      <p:sp>
        <p:nvSpPr>
          <p:cNvPr id="13" name="TextBox 12"/>
          <p:cNvSpPr txBox="1"/>
          <p:nvPr/>
        </p:nvSpPr>
        <p:spPr>
          <a:xfrm>
            <a:off x="714375" y="3059113"/>
            <a:ext cx="642938" cy="369887"/>
          </a:xfrm>
          <a:prstGeom prst="rect">
            <a:avLst/>
          </a:prstGeom>
          <a:noFill/>
        </p:spPr>
        <p:txBody>
          <a:bodyPr>
            <a:spAutoFit/>
          </a:bodyPr>
          <a:lstStyle/>
          <a:p>
            <a:pPr>
              <a:defRPr/>
            </a:pPr>
            <a:r>
              <a:rPr lang="ko-KR" altLang="en-US" dirty="0">
                <a:latin typeface="+mn-ea"/>
                <a:ea typeface="+mn-ea"/>
              </a:rPr>
              <a:t>자료</a:t>
            </a:r>
          </a:p>
        </p:txBody>
      </p:sp>
      <p:sp>
        <p:nvSpPr>
          <p:cNvPr id="14" name="Rectangle 13"/>
          <p:cNvSpPr/>
          <p:nvPr/>
        </p:nvSpPr>
        <p:spPr>
          <a:xfrm>
            <a:off x="2000250" y="4214813"/>
            <a:ext cx="5786438" cy="17145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o-KR" altLang="en-US" sz="2000" b="1" dirty="0">
                <a:solidFill>
                  <a:schemeClr val="tx1"/>
                </a:solidFill>
              </a:rPr>
              <a:t>초기의 탐색적 분석</a:t>
            </a:r>
            <a:endParaRPr lang="en-US" altLang="ko-KR" sz="2000" b="1" dirty="0">
              <a:solidFill>
                <a:schemeClr val="tx1"/>
              </a:solidFill>
            </a:endParaRPr>
          </a:p>
          <a:p>
            <a:pPr algn="ctr">
              <a:defRPr/>
            </a:pPr>
            <a:endParaRPr lang="en-US" altLang="ko-KR" sz="1200" dirty="0">
              <a:solidFill>
                <a:schemeClr val="tx1"/>
              </a:solidFill>
            </a:endParaRPr>
          </a:p>
          <a:p>
            <a:pPr algn="ctr">
              <a:defRPr/>
            </a:pPr>
            <a:r>
              <a:rPr lang="en-US" sz="2000" dirty="0">
                <a:solidFill>
                  <a:schemeClr val="tx1"/>
                </a:solidFill>
              </a:rPr>
              <a:t>(</a:t>
            </a:r>
            <a:r>
              <a:rPr lang="ko-KR" altLang="en-US" sz="2000" dirty="0">
                <a:solidFill>
                  <a:schemeClr val="tx1"/>
                </a:solidFill>
              </a:rPr>
              <a:t>특이점</a:t>
            </a:r>
            <a:r>
              <a:rPr lang="en-US" sz="2000" dirty="0">
                <a:solidFill>
                  <a:schemeClr val="tx1"/>
                </a:solidFill>
              </a:rPr>
              <a:t>, </a:t>
            </a:r>
            <a:r>
              <a:rPr lang="ko-KR" altLang="en-US" sz="2000" dirty="0">
                <a:solidFill>
                  <a:schemeClr val="tx1"/>
                </a:solidFill>
              </a:rPr>
              <a:t>오차</a:t>
            </a:r>
            <a:r>
              <a:rPr lang="en-US" sz="2000" dirty="0">
                <a:solidFill>
                  <a:schemeClr val="tx1"/>
                </a:solidFill>
              </a:rPr>
              <a:t>, </a:t>
            </a:r>
            <a:r>
              <a:rPr lang="ko-KR" altLang="en-US" sz="2000" dirty="0">
                <a:solidFill>
                  <a:schemeClr val="tx1"/>
                </a:solidFill>
              </a:rPr>
              <a:t>편향</a:t>
            </a:r>
            <a:r>
              <a:rPr lang="en-US" sz="2000" dirty="0">
                <a:solidFill>
                  <a:schemeClr val="tx1"/>
                </a:solidFill>
              </a:rPr>
              <a:t>, </a:t>
            </a:r>
            <a:r>
              <a:rPr lang="ko-KR" altLang="en-US" sz="2000" dirty="0">
                <a:solidFill>
                  <a:schemeClr val="tx1"/>
                </a:solidFill>
              </a:rPr>
              <a:t>거짓말</a:t>
            </a:r>
            <a:r>
              <a:rPr lang="en-US" sz="2000" dirty="0">
                <a:solidFill>
                  <a:schemeClr val="tx1"/>
                </a:solidFill>
              </a:rPr>
              <a:t>, </a:t>
            </a:r>
            <a:r>
              <a:rPr lang="ko-KR" altLang="en-US" sz="2000" dirty="0">
                <a:solidFill>
                  <a:schemeClr val="tx1"/>
                </a:solidFill>
              </a:rPr>
              <a:t>내적 일관성</a:t>
            </a:r>
            <a:r>
              <a:rPr lang="en-US" sz="2000" dirty="0">
                <a:solidFill>
                  <a:schemeClr val="tx1"/>
                </a:solidFill>
              </a:rPr>
              <a:t>,</a:t>
            </a:r>
          </a:p>
          <a:p>
            <a:pPr algn="ctr">
              <a:defRPr/>
            </a:pPr>
            <a:r>
              <a:rPr lang="ko-KR" altLang="en-US" sz="2000" dirty="0">
                <a:solidFill>
                  <a:schemeClr val="tx1"/>
                </a:solidFill>
              </a:rPr>
              <a:t>외적 타당성</a:t>
            </a:r>
            <a:r>
              <a:rPr lang="en-US" sz="2000" dirty="0">
                <a:solidFill>
                  <a:schemeClr val="tx1"/>
                </a:solidFill>
              </a:rPr>
              <a:t>, </a:t>
            </a:r>
            <a:r>
              <a:rPr lang="ko-KR" altLang="en-US" sz="2000" dirty="0">
                <a:solidFill>
                  <a:schemeClr val="tx1"/>
                </a:solidFill>
              </a:rPr>
              <a:t>특징</a:t>
            </a:r>
            <a:r>
              <a:rPr lang="en-US" sz="2000" dirty="0">
                <a:solidFill>
                  <a:schemeClr val="tx1"/>
                </a:solidFill>
              </a:rPr>
              <a:t>, </a:t>
            </a:r>
            <a:r>
              <a:rPr lang="ko-KR" altLang="en-US" sz="2000" dirty="0">
                <a:solidFill>
                  <a:schemeClr val="tx1"/>
                </a:solidFill>
              </a:rPr>
              <a:t>유효모집단</a:t>
            </a:r>
            <a:r>
              <a:rPr lang="en-US" sz="2000" dirty="0">
                <a:solidFill>
                  <a:schemeClr val="tx1"/>
                </a:solidFill>
              </a:rPr>
              <a:t>)</a:t>
            </a:r>
            <a:endParaRPr lang="ko-KR" altLang="en-US" sz="2000" dirty="0">
              <a:solidFill>
                <a:schemeClr val="tx1"/>
              </a:solidFill>
            </a:endParaRPr>
          </a:p>
        </p:txBody>
      </p:sp>
      <p:sp>
        <p:nvSpPr>
          <p:cNvPr id="29707" name="TextBox 14"/>
          <p:cNvSpPr txBox="1">
            <a:spLocks noChangeArrowheads="1"/>
          </p:cNvSpPr>
          <p:nvPr/>
        </p:nvSpPr>
        <p:spPr bwMode="auto">
          <a:xfrm>
            <a:off x="500063" y="4643438"/>
            <a:ext cx="1143000" cy="923925"/>
          </a:xfrm>
          <a:prstGeom prst="rect">
            <a:avLst/>
          </a:prstGeom>
          <a:noFill/>
          <a:ln w="9525">
            <a:noFill/>
            <a:miter lim="800000"/>
            <a:headEnd/>
            <a:tailEnd/>
          </a:ln>
        </p:spPr>
        <p:txBody>
          <a:bodyPr>
            <a:spAutoFit/>
          </a:bodyPr>
          <a:lstStyle/>
          <a:p>
            <a:r>
              <a:rPr lang="ko-KR" altLang="en-US"/>
              <a:t> </a:t>
            </a:r>
            <a:r>
              <a:rPr lang="ko-KR" altLang="en-US">
                <a:latin typeface="맑은 고딕" pitchFamily="50" charset="-127"/>
                <a:ea typeface="맑은 고딕" pitchFamily="50" charset="-127"/>
              </a:rPr>
              <a:t>자료의</a:t>
            </a:r>
            <a:endParaRPr lang="en-US" altLang="ko-KR">
              <a:latin typeface="맑은 고딕" pitchFamily="50" charset="-127"/>
              <a:ea typeface="맑은 고딕" pitchFamily="50" charset="-127"/>
            </a:endParaRPr>
          </a:p>
          <a:p>
            <a:r>
              <a:rPr lang="ko-KR" altLang="en-US">
                <a:latin typeface="맑은 고딕" pitchFamily="50" charset="-127"/>
                <a:ea typeface="맑은 고딕" pitchFamily="50" charset="-127"/>
              </a:rPr>
              <a:t>교차분석</a:t>
            </a:r>
            <a:endParaRPr lang="en-US" altLang="ko-KR">
              <a:latin typeface="맑은 고딕" pitchFamily="50" charset="-127"/>
              <a:ea typeface="맑은 고딕" pitchFamily="50" charset="-127"/>
            </a:endParaRPr>
          </a:p>
          <a:p>
            <a:r>
              <a:rPr lang="en-US" altLang="ko-KR">
                <a:latin typeface="맑은 고딕" pitchFamily="50" charset="-127"/>
                <a:ea typeface="맑은 고딕" pitchFamily="50" charset="-127"/>
              </a:rPr>
              <a:t> (CED)</a:t>
            </a:r>
            <a:endParaRPr lang="ko-KR" altLang="en-US">
              <a:latin typeface="맑은 고딕" pitchFamily="50" charset="-127"/>
              <a:ea typeface="맑은 고딕" pitchFamily="50" charset="-127"/>
            </a:endParaRPr>
          </a:p>
        </p:txBody>
      </p:sp>
      <p:cxnSp>
        <p:nvCxnSpPr>
          <p:cNvPr id="17" name="Straight Connector 16"/>
          <p:cNvCxnSpPr/>
          <p:nvPr/>
        </p:nvCxnSpPr>
        <p:spPr>
          <a:xfrm rot="5400000">
            <a:off x="2785269" y="1856581"/>
            <a:ext cx="285750" cy="1588"/>
          </a:xfrm>
          <a:prstGeom prst="line">
            <a:avLst/>
          </a:prstGeo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rot="5400000">
            <a:off x="4572000" y="1857375"/>
            <a:ext cx="285750" cy="0"/>
          </a:xfrm>
          <a:prstGeom prst="line">
            <a:avLst/>
          </a:prstGeo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a:xfrm rot="5400000">
            <a:off x="6429375" y="1857375"/>
            <a:ext cx="285750" cy="0"/>
          </a:xfrm>
          <a:prstGeom prst="line">
            <a:avLst/>
          </a:prstGeom>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a:xfrm rot="5400000">
            <a:off x="2785269" y="2499519"/>
            <a:ext cx="2857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rot="5400000">
            <a:off x="4572794" y="2499519"/>
            <a:ext cx="2857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p:nvPr/>
        </p:nvCxnSpPr>
        <p:spPr>
          <a:xfrm rot="5400000">
            <a:off x="6430169" y="2499519"/>
            <a:ext cx="2857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7" name="Straight Arrow Connector 46"/>
          <p:cNvCxnSpPr/>
          <p:nvPr/>
        </p:nvCxnSpPr>
        <p:spPr>
          <a:xfrm rot="5400000">
            <a:off x="4537869" y="3964781"/>
            <a:ext cx="355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9" name="Straight Connector 48"/>
          <p:cNvCxnSpPr>
            <a:stCxn id="8" idx="1"/>
            <a:endCxn id="8" idx="3"/>
          </p:cNvCxnSpPr>
          <p:nvPr/>
        </p:nvCxnSpPr>
        <p:spPr>
          <a:xfrm rot="10800000" flipH="1">
            <a:off x="2000250" y="3214688"/>
            <a:ext cx="57864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4034632" y="3464719"/>
            <a:ext cx="50165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a:off x="3356769" y="6215857"/>
            <a:ext cx="428625"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6" name="Straight Arrow Connector 55"/>
          <p:cNvCxnSpPr/>
          <p:nvPr/>
        </p:nvCxnSpPr>
        <p:spPr>
          <a:xfrm rot="5400000" flipH="1" flipV="1">
            <a:off x="5858669" y="6215857"/>
            <a:ext cx="428625"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a:xfrm rot="5400000" flipH="1" flipV="1">
            <a:off x="6107906" y="3964782"/>
            <a:ext cx="4930775" cy="1588"/>
          </a:xfrm>
          <a:prstGeom prst="line">
            <a:avLst/>
          </a:prstGeom>
          <a:ln/>
        </p:spPr>
        <p:style>
          <a:lnRef idx="2">
            <a:schemeClr val="dk1"/>
          </a:lnRef>
          <a:fillRef idx="0">
            <a:schemeClr val="dk1"/>
          </a:fillRef>
          <a:effectRef idx="1">
            <a:schemeClr val="dk1"/>
          </a:effectRef>
          <a:fontRef idx="minor">
            <a:schemeClr val="tx1"/>
          </a:fontRef>
        </p:style>
      </p:cxnSp>
      <p:cxnSp>
        <p:nvCxnSpPr>
          <p:cNvPr id="62" name="Straight Arrow Connector 61"/>
          <p:cNvCxnSpPr/>
          <p:nvPr/>
        </p:nvCxnSpPr>
        <p:spPr>
          <a:xfrm rot="10800000">
            <a:off x="7858125" y="1500188"/>
            <a:ext cx="714375"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721" name="Slide Number Placeholder 2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E6F1CBA-0379-4F17-8514-6188595338EC}" type="slidenum">
              <a:rPr lang="ko-KR" altLang="en-US" smtClean="0">
                <a:latin typeface="굴림" pitchFamily="50" charset="-127"/>
                <a:ea typeface="굴림" pitchFamily="50" charset="-127"/>
              </a:rPr>
              <a:pPr/>
              <a:t>20</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00250" y="857250"/>
            <a:ext cx="5786438" cy="142875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ko-KR" sz="2000" b="1" dirty="0">
              <a:solidFill>
                <a:schemeClr val="tx1"/>
              </a:solidFill>
            </a:endParaRPr>
          </a:p>
          <a:p>
            <a:pPr algn="ctr">
              <a:defRPr/>
            </a:pPr>
            <a:r>
              <a:rPr lang="ko-KR" altLang="en-US" sz="2000" b="1" dirty="0">
                <a:solidFill>
                  <a:schemeClr val="tx1"/>
                </a:solidFill>
              </a:rPr>
              <a:t>확률모형의 설정 및 선택</a:t>
            </a:r>
            <a:endParaRPr lang="en-US" altLang="ko-KR" sz="2000" b="1" dirty="0">
              <a:solidFill>
                <a:schemeClr val="tx1"/>
              </a:solidFill>
            </a:endParaRPr>
          </a:p>
          <a:p>
            <a:pPr algn="ctr">
              <a:defRPr/>
            </a:pPr>
            <a:endParaRPr lang="en-US" altLang="ko-KR" sz="1100" dirty="0">
              <a:solidFill>
                <a:schemeClr val="tx1"/>
              </a:solidFill>
            </a:endParaRPr>
          </a:p>
          <a:p>
            <a:pPr algn="ctr">
              <a:defRPr/>
            </a:pPr>
            <a:r>
              <a:rPr lang="en-US" altLang="ko-KR" dirty="0">
                <a:solidFill>
                  <a:schemeClr val="tx1"/>
                </a:solidFill>
              </a:rPr>
              <a:t>(</a:t>
            </a:r>
            <a:r>
              <a:rPr lang="ko-KR" altLang="en-US" dirty="0">
                <a:solidFill>
                  <a:schemeClr val="tx1"/>
                </a:solidFill>
              </a:rPr>
              <a:t>교차타당성</a:t>
            </a:r>
            <a:r>
              <a:rPr lang="en-US" dirty="0">
                <a:solidFill>
                  <a:schemeClr val="tx1"/>
                </a:solidFill>
              </a:rPr>
              <a:t>, </a:t>
            </a:r>
            <a:r>
              <a:rPr lang="ko-KR" altLang="en-US" dirty="0">
                <a:solidFill>
                  <a:schemeClr val="tx1"/>
                </a:solidFill>
              </a:rPr>
              <a:t>전문가의견 수렴</a:t>
            </a:r>
            <a:r>
              <a:rPr lang="en-US" dirty="0">
                <a:solidFill>
                  <a:schemeClr val="tx1"/>
                </a:solidFill>
              </a:rPr>
              <a:t>, </a:t>
            </a:r>
            <a:r>
              <a:rPr lang="ko-KR" altLang="en-US" dirty="0">
                <a:solidFill>
                  <a:schemeClr val="tx1"/>
                </a:solidFill>
              </a:rPr>
              <a:t>이전 발견 사항 이용</a:t>
            </a:r>
            <a:r>
              <a:rPr lang="en-US" altLang="ko-KR" dirty="0">
                <a:solidFill>
                  <a:schemeClr val="tx1"/>
                </a:solidFill>
              </a:rPr>
              <a:t>,</a:t>
            </a:r>
          </a:p>
          <a:p>
            <a:pPr algn="ctr">
              <a:defRPr/>
            </a:pPr>
            <a:r>
              <a:rPr lang="ko-KR" altLang="en-US" dirty="0">
                <a:solidFill>
                  <a:schemeClr val="tx1"/>
                </a:solidFill>
              </a:rPr>
              <a:t>베이즈분석 여부</a:t>
            </a:r>
            <a:r>
              <a:rPr lang="en-US" dirty="0">
                <a:solidFill>
                  <a:schemeClr val="tx1"/>
                </a:solidFill>
              </a:rPr>
              <a:t>)</a:t>
            </a:r>
            <a:endParaRPr lang="ko-KR" altLang="en-US" dirty="0">
              <a:solidFill>
                <a:schemeClr val="tx1"/>
              </a:solidFill>
            </a:endParaRPr>
          </a:p>
          <a:p>
            <a:pPr algn="ctr">
              <a:defRPr/>
            </a:pPr>
            <a:endParaRPr lang="ko-KR" altLang="en-US" dirty="0">
              <a:solidFill>
                <a:schemeClr val="tx1"/>
              </a:solidFill>
            </a:endParaRPr>
          </a:p>
        </p:txBody>
      </p:sp>
      <p:sp>
        <p:nvSpPr>
          <p:cNvPr id="4" name="Rectangle 3"/>
          <p:cNvSpPr/>
          <p:nvPr/>
        </p:nvSpPr>
        <p:spPr>
          <a:xfrm>
            <a:off x="2000250" y="2857500"/>
            <a:ext cx="5786438" cy="150018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o-KR" altLang="en-US" dirty="0">
                <a:solidFill>
                  <a:schemeClr val="tx1"/>
                </a:solidFill>
              </a:rPr>
              <a:t>    가설검정             추정</a:t>
            </a:r>
            <a:r>
              <a:rPr lang="en-US" altLang="ko-KR" dirty="0">
                <a:solidFill>
                  <a:schemeClr val="tx1"/>
                </a:solidFill>
              </a:rPr>
              <a:t>(</a:t>
            </a:r>
            <a:r>
              <a:rPr lang="ko-KR" altLang="en-US" dirty="0">
                <a:solidFill>
                  <a:schemeClr val="tx1"/>
                </a:solidFill>
              </a:rPr>
              <a:t>점</a:t>
            </a:r>
            <a:r>
              <a:rPr lang="en-US" altLang="ko-KR" dirty="0">
                <a:solidFill>
                  <a:schemeClr val="tx1"/>
                </a:solidFill>
              </a:rPr>
              <a:t>,</a:t>
            </a:r>
            <a:r>
              <a:rPr lang="ko-KR" altLang="en-US" dirty="0">
                <a:solidFill>
                  <a:schemeClr val="tx1"/>
                </a:solidFill>
              </a:rPr>
              <a:t>구간</a:t>
            </a:r>
            <a:r>
              <a:rPr lang="en-US" altLang="ko-KR" dirty="0">
                <a:solidFill>
                  <a:schemeClr val="tx1"/>
                </a:solidFill>
              </a:rPr>
              <a:t>)          </a:t>
            </a:r>
            <a:r>
              <a:rPr lang="ko-KR" altLang="en-US" dirty="0">
                <a:solidFill>
                  <a:schemeClr val="tx1"/>
                </a:solidFill>
              </a:rPr>
              <a:t>의사결정</a:t>
            </a:r>
            <a:endParaRPr lang="en-US" altLang="ko-KR" dirty="0">
              <a:solidFill>
                <a:schemeClr val="tx1"/>
              </a:solidFill>
            </a:endParaRPr>
          </a:p>
          <a:p>
            <a:pPr>
              <a:defRPr/>
            </a:pPr>
            <a:endParaRPr lang="en-US" altLang="ko-KR" sz="2800" dirty="0">
              <a:solidFill>
                <a:schemeClr val="tx1"/>
              </a:solidFill>
            </a:endParaRPr>
          </a:p>
          <a:p>
            <a:pPr>
              <a:defRPr/>
            </a:pPr>
            <a:r>
              <a:rPr lang="ko-KR" altLang="en-US" dirty="0">
                <a:solidFill>
                  <a:schemeClr val="tx1"/>
                </a:solidFill>
              </a:rPr>
              <a:t>    메타분석              요약 통계량         그래프 표현</a:t>
            </a:r>
          </a:p>
        </p:txBody>
      </p:sp>
      <p:sp>
        <p:nvSpPr>
          <p:cNvPr id="5" name="Rectangle 4"/>
          <p:cNvSpPr/>
          <p:nvPr/>
        </p:nvSpPr>
        <p:spPr>
          <a:xfrm>
            <a:off x="2000250" y="4929188"/>
            <a:ext cx="5786438" cy="1000125"/>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ko-KR" altLang="en-US" sz="2000" b="1" dirty="0">
                <a:solidFill>
                  <a:schemeClr val="tx1"/>
                </a:solidFill>
              </a:rPr>
              <a:t>앞으로 있을 연구에 대한 지침</a:t>
            </a:r>
          </a:p>
        </p:txBody>
      </p:sp>
      <p:cxnSp>
        <p:nvCxnSpPr>
          <p:cNvPr id="9" name="Straight Connector 8"/>
          <p:cNvCxnSpPr>
            <a:stCxn id="4" idx="1"/>
            <a:endCxn id="4" idx="3"/>
          </p:cNvCxnSpPr>
          <p:nvPr/>
        </p:nvCxnSpPr>
        <p:spPr>
          <a:xfrm rot="10800000" flipH="1">
            <a:off x="2000250" y="3608388"/>
            <a:ext cx="57864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963069" y="3607594"/>
            <a:ext cx="150177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5179219" y="3607594"/>
            <a:ext cx="150177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356769" y="570707"/>
            <a:ext cx="428625"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rot="5400000" flipH="1" flipV="1">
            <a:off x="5858669" y="570707"/>
            <a:ext cx="428625"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rot="5400000">
            <a:off x="4644231" y="2570957"/>
            <a:ext cx="428625"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rot="5400000">
            <a:off x="4644231" y="4644232"/>
            <a:ext cx="428625"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TextBox 24"/>
          <p:cNvSpPr txBox="1"/>
          <p:nvPr/>
        </p:nvSpPr>
        <p:spPr>
          <a:xfrm>
            <a:off x="571500" y="1357313"/>
            <a:ext cx="1000125" cy="369887"/>
          </a:xfrm>
          <a:prstGeom prst="rect">
            <a:avLst/>
          </a:prstGeom>
          <a:noFill/>
        </p:spPr>
        <p:txBody>
          <a:bodyPr>
            <a:spAutoFit/>
          </a:bodyPr>
          <a:lstStyle/>
          <a:p>
            <a:pPr>
              <a:defRPr/>
            </a:pPr>
            <a:r>
              <a:rPr lang="ko-KR" altLang="en-US" dirty="0">
                <a:latin typeface="+mn-ea"/>
                <a:ea typeface="+mn-ea"/>
              </a:rPr>
              <a:t>모형화</a:t>
            </a:r>
          </a:p>
        </p:txBody>
      </p:sp>
      <p:sp>
        <p:nvSpPr>
          <p:cNvPr id="30733" name="TextBox 25"/>
          <p:cNvSpPr txBox="1">
            <a:spLocks noChangeArrowheads="1"/>
          </p:cNvSpPr>
          <p:nvPr/>
        </p:nvSpPr>
        <p:spPr bwMode="auto">
          <a:xfrm>
            <a:off x="428625" y="3143250"/>
            <a:ext cx="1214438" cy="923925"/>
          </a:xfrm>
          <a:prstGeom prst="rect">
            <a:avLst/>
          </a:prstGeom>
          <a:noFill/>
          <a:ln w="9525">
            <a:noFill/>
            <a:miter lim="800000"/>
            <a:headEnd/>
            <a:tailEnd/>
          </a:ln>
        </p:spPr>
        <p:txBody>
          <a:bodyPr>
            <a:spAutoFit/>
          </a:bodyPr>
          <a:lstStyle/>
          <a:p>
            <a:r>
              <a:rPr lang="ko-KR" altLang="en-US"/>
              <a:t>  </a:t>
            </a:r>
            <a:r>
              <a:rPr lang="ko-KR" altLang="en-US">
                <a:latin typeface="맑은 고딕" pitchFamily="50" charset="-127"/>
                <a:ea typeface="맑은 고딕" pitchFamily="50" charset="-127"/>
              </a:rPr>
              <a:t>추론적 </a:t>
            </a:r>
            <a:endParaRPr lang="en-US" altLang="ko-KR">
              <a:latin typeface="맑은 고딕" pitchFamily="50" charset="-127"/>
              <a:ea typeface="맑은 고딕" pitchFamily="50" charset="-127"/>
            </a:endParaRPr>
          </a:p>
          <a:p>
            <a:r>
              <a:rPr lang="ko-KR" altLang="en-US">
                <a:latin typeface="맑은 고딕" pitchFamily="50" charset="-127"/>
                <a:ea typeface="맑은 고딕" pitchFamily="50" charset="-127"/>
              </a:rPr>
              <a:t>자료분석</a:t>
            </a:r>
            <a:endParaRPr lang="en-US" altLang="ko-KR">
              <a:latin typeface="맑은 고딕" pitchFamily="50" charset="-127"/>
              <a:ea typeface="맑은 고딕" pitchFamily="50" charset="-127"/>
            </a:endParaRPr>
          </a:p>
          <a:p>
            <a:r>
              <a:rPr lang="en-US" altLang="ko-KR">
                <a:latin typeface="맑은 고딕" pitchFamily="50" charset="-127"/>
                <a:ea typeface="맑은 고딕" pitchFamily="50" charset="-127"/>
              </a:rPr>
              <a:t>   (EDA)</a:t>
            </a:r>
            <a:endParaRPr lang="ko-KR" altLang="en-US">
              <a:latin typeface="맑은 고딕" pitchFamily="50" charset="-127"/>
              <a:ea typeface="맑은 고딕" pitchFamily="50" charset="-127"/>
            </a:endParaRPr>
          </a:p>
        </p:txBody>
      </p:sp>
      <p:cxnSp>
        <p:nvCxnSpPr>
          <p:cNvPr id="28" name="Straight Connector 27"/>
          <p:cNvCxnSpPr/>
          <p:nvPr/>
        </p:nvCxnSpPr>
        <p:spPr>
          <a:xfrm>
            <a:off x="7858125" y="5429250"/>
            <a:ext cx="714375" cy="1588"/>
          </a:xfrm>
          <a:prstGeom prst="line">
            <a:avLst/>
          </a:prstGeom>
          <a:ln/>
        </p:spPr>
        <p:style>
          <a:lnRef idx="2">
            <a:schemeClr val="dk1"/>
          </a:lnRef>
          <a:fillRef idx="0">
            <a:schemeClr val="dk1"/>
          </a:fillRef>
          <a:effectRef idx="1">
            <a:schemeClr val="dk1"/>
          </a:effectRef>
          <a:fontRef idx="minor">
            <a:schemeClr val="tx1"/>
          </a:fontRef>
        </p:style>
      </p:cxnSp>
      <p:cxnSp>
        <p:nvCxnSpPr>
          <p:cNvPr id="30" name="Straight Arrow Connector 29"/>
          <p:cNvCxnSpPr/>
          <p:nvPr/>
        </p:nvCxnSpPr>
        <p:spPr>
          <a:xfrm rot="5400000" flipH="1" flipV="1">
            <a:off x="6036469" y="2893219"/>
            <a:ext cx="50736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736" name="TextBox 15"/>
          <p:cNvSpPr txBox="1">
            <a:spLocks noChangeArrowheads="1"/>
          </p:cNvSpPr>
          <p:nvPr/>
        </p:nvSpPr>
        <p:spPr bwMode="auto">
          <a:xfrm>
            <a:off x="571500" y="428625"/>
            <a:ext cx="1071563" cy="369888"/>
          </a:xfrm>
          <a:prstGeom prst="rect">
            <a:avLst/>
          </a:prstGeom>
          <a:noFill/>
          <a:ln w="9525">
            <a:noFill/>
            <a:miter lim="800000"/>
            <a:headEnd/>
            <a:tailEnd/>
          </a:ln>
        </p:spPr>
        <p:txBody>
          <a:bodyPr>
            <a:spAutoFit/>
          </a:bodyPr>
          <a:lstStyle/>
          <a:p>
            <a:r>
              <a:rPr lang="en-US" altLang="ko-KR"/>
              <a:t> </a:t>
            </a:r>
            <a:r>
              <a:rPr lang="en-US" altLang="ko-KR">
                <a:latin typeface="맑은 고딕" pitchFamily="50" charset="-127"/>
                <a:ea typeface="맑은 고딕" pitchFamily="50" charset="-127"/>
              </a:rPr>
              <a:t>(</a:t>
            </a:r>
            <a:r>
              <a:rPr lang="ko-KR" altLang="en-US">
                <a:latin typeface="맑은 고딕" pitchFamily="50" charset="-127"/>
                <a:ea typeface="맑은 고딕" pitchFamily="50" charset="-127"/>
              </a:rPr>
              <a:t>계속</a:t>
            </a:r>
            <a:r>
              <a:rPr lang="en-US" altLang="ko-KR">
                <a:latin typeface="맑은 고딕" pitchFamily="50" charset="-127"/>
                <a:ea typeface="맑은 고딕" pitchFamily="50" charset="-127"/>
              </a:rPr>
              <a:t>)</a:t>
            </a:r>
            <a:endParaRPr lang="ko-KR" altLang="en-US">
              <a:latin typeface="맑은 고딕" pitchFamily="50" charset="-127"/>
              <a:ea typeface="맑은 고딕" pitchFamily="50" charset="-127"/>
            </a:endParaRPr>
          </a:p>
        </p:txBody>
      </p:sp>
      <p:sp>
        <p:nvSpPr>
          <p:cNvPr id="30737" name="Slide Number Placeholder 1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1FD4AE7-9540-4BA9-B499-99741D7C0307}" type="slidenum">
              <a:rPr lang="ko-KR" altLang="en-US" smtClean="0">
                <a:latin typeface="굴림" pitchFamily="50" charset="-127"/>
                <a:ea typeface="굴림" pitchFamily="50" charset="-127"/>
              </a:rPr>
              <a:pPr/>
              <a:t>21</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a:xfrm>
            <a:off x="457200" y="1785938"/>
            <a:ext cx="8229600" cy="4221162"/>
          </a:xfrm>
        </p:spPr>
        <p:txBody>
          <a:bodyPr/>
          <a:lstStyle/>
          <a:p>
            <a:r>
              <a:rPr lang="ko-KR" altLang="en-US" sz="2800" smtClean="0"/>
              <a:t>통계적으로 설계된 조사 데이터</a:t>
            </a:r>
            <a:r>
              <a:rPr lang="en-US" altLang="ko-KR" sz="2800" smtClean="0"/>
              <a:t>, </a:t>
            </a:r>
            <a:r>
              <a:rPr lang="ko-KR" altLang="en-US" sz="2800" smtClean="0"/>
              <a:t>실험데이터</a:t>
            </a:r>
            <a:endParaRPr lang="en-US" altLang="ko-KR" sz="2800" smtClean="0"/>
          </a:p>
          <a:p>
            <a:endParaRPr lang="ko-KR" altLang="en-US" sz="2800" smtClean="0"/>
          </a:p>
          <a:p>
            <a:r>
              <a:rPr lang="ko-KR" altLang="en-US" sz="2800" smtClean="0"/>
              <a:t>회사 내의 운영계 데이터</a:t>
            </a:r>
            <a:endParaRPr lang="en-US" altLang="ko-KR" sz="2800" smtClean="0"/>
          </a:p>
          <a:p>
            <a:endParaRPr lang="ko-KR" altLang="en-US" sz="2800" smtClean="0"/>
          </a:p>
          <a:p>
            <a:r>
              <a:rPr lang="ko-KR" altLang="en-US" sz="2800" smtClean="0"/>
              <a:t>공식통계와 그들의</a:t>
            </a:r>
            <a:r>
              <a:rPr lang="en-US" sz="2800" smtClean="0">
                <a:ea typeface="맑은 고딕" pitchFamily="50" charset="-127"/>
              </a:rPr>
              <a:t> </a:t>
            </a:r>
            <a:r>
              <a:rPr lang="en-US" altLang="ko-KR" sz="2800" smtClean="0"/>
              <a:t>micro-data</a:t>
            </a:r>
          </a:p>
          <a:p>
            <a:endParaRPr lang="ko-KR" altLang="en-US" sz="2800" smtClean="0"/>
          </a:p>
          <a:p>
            <a:r>
              <a:rPr lang="ko-KR" altLang="en-US" sz="2800" smtClean="0"/>
              <a:t>국가 및 공공기관의 행정 및 운영에 따른 부수적 데이터</a:t>
            </a:r>
          </a:p>
          <a:p>
            <a:endParaRPr lang="ko-KR" altLang="en-US" sz="2800" smtClean="0"/>
          </a:p>
        </p:txBody>
      </p:sp>
      <p:sp>
        <p:nvSpPr>
          <p:cNvPr id="3" name="Title 2"/>
          <p:cNvSpPr>
            <a:spLocks noGrp="1"/>
          </p:cNvSpPr>
          <p:nvPr>
            <p:ph type="title"/>
          </p:nvPr>
        </p:nvSpPr>
        <p:spPr/>
        <p:txBody>
          <a:bodyPr/>
          <a:lstStyle/>
          <a:p>
            <a:pPr>
              <a:defRPr/>
            </a:pPr>
            <a:r>
              <a:rPr lang="ko-KR" altLang="en-US" sz="3200" dirty="0" smtClean="0"/>
              <a:t>데이터의 종류</a:t>
            </a:r>
            <a:endParaRPr lang="ko-KR" altLang="en-US" sz="3200" dirty="0"/>
          </a:p>
        </p:txBody>
      </p:sp>
      <p:sp>
        <p:nvSpPr>
          <p:cNvPr id="3174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656DF3C-A1D6-4758-A034-4F6F07910386}" type="slidenum">
              <a:rPr lang="ko-KR" altLang="en-US" smtClean="0">
                <a:latin typeface="굴림" pitchFamily="50" charset="-127"/>
                <a:ea typeface="굴림" pitchFamily="50" charset="-127"/>
              </a:rPr>
              <a:pPr/>
              <a:t>22</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a:xfrm>
            <a:off x="457200" y="1928813"/>
            <a:ext cx="8229600" cy="4078287"/>
          </a:xfrm>
        </p:spPr>
        <p:txBody>
          <a:bodyPr/>
          <a:lstStyle/>
          <a:p>
            <a:r>
              <a:rPr lang="ko-KR" altLang="en-US" sz="3200" smtClean="0"/>
              <a:t>데이터의 결합</a:t>
            </a:r>
            <a:endParaRPr lang="en-US" altLang="ko-KR" sz="3200" smtClean="0"/>
          </a:p>
          <a:p>
            <a:endParaRPr lang="ko-KR" altLang="en-US" sz="3200" smtClean="0"/>
          </a:p>
          <a:p>
            <a:r>
              <a:rPr lang="en-US" altLang="ko-KR" sz="3200" smtClean="0"/>
              <a:t>census </a:t>
            </a:r>
            <a:r>
              <a:rPr lang="ko-KR" altLang="en-US" sz="3200" smtClean="0"/>
              <a:t>데이터등을 이용한</a:t>
            </a:r>
            <a:r>
              <a:rPr lang="en-US" sz="3200" smtClean="0">
                <a:ea typeface="맑은 고딕" pitchFamily="50" charset="-127"/>
              </a:rPr>
              <a:t> </a:t>
            </a:r>
            <a:r>
              <a:rPr lang="en-US" altLang="ko-KR" sz="3200" smtClean="0"/>
              <a:t>data cluster </a:t>
            </a:r>
            <a:r>
              <a:rPr lang="ko-KR" altLang="en-US" sz="3200" smtClean="0"/>
              <a:t>로 저장</a:t>
            </a:r>
            <a:endParaRPr lang="en-US" altLang="ko-KR" sz="3200" smtClean="0"/>
          </a:p>
          <a:p>
            <a:endParaRPr lang="ko-KR" altLang="en-US" sz="3200" smtClean="0"/>
          </a:p>
          <a:p>
            <a:r>
              <a:rPr lang="ko-KR" altLang="en-US" sz="3200" smtClean="0"/>
              <a:t>성향점수에 의한 결합으로 추론</a:t>
            </a:r>
          </a:p>
          <a:p>
            <a:endParaRPr lang="ko-KR" altLang="en-US" smtClean="0"/>
          </a:p>
        </p:txBody>
      </p:sp>
      <p:sp>
        <p:nvSpPr>
          <p:cNvPr id="3" name="Title 2"/>
          <p:cNvSpPr>
            <a:spLocks noGrp="1"/>
          </p:cNvSpPr>
          <p:nvPr>
            <p:ph type="title"/>
          </p:nvPr>
        </p:nvSpPr>
        <p:spPr/>
        <p:txBody>
          <a:bodyPr/>
          <a:lstStyle/>
          <a:p>
            <a:pPr>
              <a:defRPr/>
            </a:pPr>
            <a:r>
              <a:rPr lang="ko-KR" altLang="en-US" sz="3200" dirty="0" smtClean="0"/>
              <a:t>데이터의 결합으로 추가적 가치 높임</a:t>
            </a:r>
            <a:endParaRPr lang="ko-KR" altLang="en-US" sz="3200" dirty="0"/>
          </a:p>
        </p:txBody>
      </p:sp>
      <p:sp>
        <p:nvSpPr>
          <p:cNvPr id="3277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2FE32C-5B61-434B-826F-57C8F85F10BF}" type="slidenum">
              <a:rPr lang="ko-KR" altLang="en-US" smtClean="0">
                <a:latin typeface="굴림" pitchFamily="50" charset="-127"/>
                <a:ea typeface="굴림" pitchFamily="50" charset="-127"/>
              </a:rPr>
              <a:pPr/>
              <a:t>23</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457200" y="1643063"/>
            <a:ext cx="8229600" cy="4483100"/>
          </a:xfrm>
        </p:spPr>
        <p:txBody>
          <a:bodyPr/>
          <a:lstStyle/>
          <a:p>
            <a:pPr eaLnBrk="1" hangingPunct="1"/>
            <a:endParaRPr lang="en-US" altLang="ko-KR" sz="800" smtClean="0">
              <a:latin typeface="맑은 고딕" pitchFamily="50" charset="-127"/>
            </a:endParaRPr>
          </a:p>
          <a:p>
            <a:pPr eaLnBrk="1" hangingPunct="1">
              <a:buFont typeface="Wingdings 3" pitchFamily="18" charset="2"/>
              <a:buNone/>
            </a:pPr>
            <a:r>
              <a:rPr lang="ko-KR" altLang="en-US" sz="2800" smtClean="0">
                <a:latin typeface="맑은 고딕" pitchFamily="50" charset="-127"/>
              </a:rPr>
              <a:t>데이터의 분석으로 정보가 생성되고</a:t>
            </a:r>
          </a:p>
          <a:p>
            <a:pPr eaLnBrk="1" hangingPunct="1">
              <a:buFontTx/>
              <a:buNone/>
            </a:pPr>
            <a:r>
              <a:rPr lang="ko-KR" altLang="en-US" sz="2800" smtClean="0">
                <a:latin typeface="맑은 고딕" pitchFamily="50" charset="-127"/>
              </a:rPr>
              <a:t>   정보의 일관성 있는 수집 </a:t>
            </a:r>
            <a:r>
              <a:rPr lang="en-US" altLang="ko-KR" sz="2400" smtClean="0">
                <a:latin typeface="맑은 고딕" pitchFamily="50" charset="-127"/>
              </a:rPr>
              <a:t>(Coherent collection)</a:t>
            </a:r>
            <a:r>
              <a:rPr lang="ko-KR" altLang="en-US" sz="2800" smtClean="0">
                <a:latin typeface="맑은 고딕" pitchFamily="50" charset="-127"/>
              </a:rPr>
              <a:t>이</a:t>
            </a:r>
            <a:endParaRPr lang="en-US" altLang="ko-KR" sz="2800" smtClean="0">
              <a:latin typeface="맑은 고딕" pitchFamily="50" charset="-127"/>
            </a:endParaRPr>
          </a:p>
          <a:p>
            <a:pPr eaLnBrk="1" hangingPunct="1">
              <a:buFontTx/>
              <a:buNone/>
            </a:pPr>
            <a:r>
              <a:rPr lang="en-US" altLang="ko-KR" sz="2800" smtClean="0">
                <a:latin typeface="맑은 고딕" pitchFamily="50" charset="-127"/>
              </a:rPr>
              <a:t>   </a:t>
            </a:r>
            <a:r>
              <a:rPr lang="ko-KR" altLang="en-US" sz="2800" smtClean="0">
                <a:latin typeface="맑은 고딕" pitchFamily="50" charset="-127"/>
              </a:rPr>
              <a:t>지식을 생산합니다</a:t>
            </a:r>
            <a:r>
              <a:rPr lang="en-US" altLang="ko-KR" sz="2800" smtClean="0">
                <a:latin typeface="맑은 고딕" pitchFamily="50" charset="-127"/>
              </a:rPr>
              <a:t>.</a:t>
            </a:r>
          </a:p>
          <a:p>
            <a:pPr eaLnBrk="1" hangingPunct="1">
              <a:buFontTx/>
              <a:buNone/>
            </a:pPr>
            <a:endParaRPr lang="en-US" altLang="ko-KR" sz="2800" smtClean="0"/>
          </a:p>
          <a:p>
            <a:pPr eaLnBrk="1" hangingPunct="1">
              <a:buFontTx/>
              <a:buNone/>
            </a:pPr>
            <a:endParaRPr lang="ko-KR" altLang="en-US" sz="1600" smtClean="0"/>
          </a:p>
          <a:p>
            <a:pPr eaLnBrk="1" hangingPunct="1">
              <a:buFontTx/>
              <a:buNone/>
            </a:pPr>
            <a:r>
              <a:rPr lang="ko-KR" altLang="en-US" sz="2800" smtClean="0"/>
              <a:t> </a:t>
            </a:r>
            <a:r>
              <a:rPr lang="ko-KR" altLang="en-US" sz="2800" smtClean="0">
                <a:latin typeface="맑은 고딕" pitchFamily="50" charset="-127"/>
              </a:rPr>
              <a:t>예</a:t>
            </a:r>
            <a:r>
              <a:rPr lang="en-US" altLang="ko-KR" sz="2800" smtClean="0">
                <a:latin typeface="맑은 고딕" pitchFamily="50" charset="-127"/>
              </a:rPr>
              <a:t>) </a:t>
            </a:r>
            <a:r>
              <a:rPr lang="ko-KR" altLang="en-US" sz="2800" smtClean="0">
                <a:latin typeface="맑은 고딕" pitchFamily="50" charset="-127"/>
              </a:rPr>
              <a:t>설악산의 위치</a:t>
            </a:r>
            <a:r>
              <a:rPr lang="en-US" altLang="ko-KR" sz="2800" smtClean="0">
                <a:latin typeface="맑은 고딕" pitchFamily="50" charset="-127"/>
              </a:rPr>
              <a:t>, </a:t>
            </a:r>
            <a:r>
              <a:rPr lang="ko-KR" altLang="en-US" sz="2800" smtClean="0">
                <a:latin typeface="맑은 고딕" pitchFamily="50" charset="-127"/>
              </a:rPr>
              <a:t>높이</a:t>
            </a:r>
            <a:r>
              <a:rPr lang="en-US" altLang="ko-KR" sz="2800" smtClean="0">
                <a:latin typeface="맑은 고딕" pitchFamily="50" charset="-127"/>
              </a:rPr>
              <a:t>, </a:t>
            </a:r>
            <a:r>
              <a:rPr lang="ko-KR" altLang="en-US" sz="2800" smtClean="0">
                <a:latin typeface="맑은 고딕" pitchFamily="50" charset="-127"/>
              </a:rPr>
              <a:t>위도</a:t>
            </a:r>
            <a:r>
              <a:rPr lang="en-US" altLang="ko-KR" sz="2800" smtClean="0">
                <a:latin typeface="맑은 고딕" pitchFamily="50" charset="-127"/>
              </a:rPr>
              <a:t>, </a:t>
            </a:r>
            <a:r>
              <a:rPr lang="ko-KR" altLang="en-US" sz="2800" smtClean="0">
                <a:latin typeface="맑은 고딕" pitchFamily="50" charset="-127"/>
              </a:rPr>
              <a:t>강수량 등 </a:t>
            </a:r>
            <a:r>
              <a:rPr lang="en-US" altLang="ko-KR" sz="2800" smtClean="0">
                <a:latin typeface="맑은 고딕" pitchFamily="50" charset="-127"/>
              </a:rPr>
              <a:t>: Data</a:t>
            </a:r>
          </a:p>
          <a:p>
            <a:pPr eaLnBrk="1" hangingPunct="1">
              <a:buFontTx/>
              <a:buNone/>
            </a:pPr>
            <a:r>
              <a:rPr lang="en-US" altLang="ko-KR" sz="2800" smtClean="0">
                <a:latin typeface="맑은 고딕" pitchFamily="50" charset="-127"/>
              </a:rPr>
              <a:t>    </a:t>
            </a:r>
            <a:r>
              <a:rPr lang="ko-KR" altLang="en-US" sz="2800" smtClean="0">
                <a:latin typeface="맑은 고딕" pitchFamily="50" charset="-127"/>
              </a:rPr>
              <a:t>설악산의 지형도 </a:t>
            </a:r>
            <a:r>
              <a:rPr lang="en-US" altLang="ko-KR" sz="2800" smtClean="0">
                <a:latin typeface="맑은 고딕" pitchFamily="50" charset="-127"/>
              </a:rPr>
              <a:t>: Information</a:t>
            </a:r>
          </a:p>
          <a:p>
            <a:pPr eaLnBrk="1" hangingPunct="1">
              <a:buFontTx/>
              <a:buNone/>
            </a:pPr>
            <a:r>
              <a:rPr lang="en-US" altLang="ko-KR" sz="2800" smtClean="0">
                <a:latin typeface="맑은 고딕" pitchFamily="50" charset="-127"/>
              </a:rPr>
              <a:t>   </a:t>
            </a:r>
            <a:r>
              <a:rPr lang="ko-KR" altLang="en-US" sz="2800" smtClean="0">
                <a:latin typeface="맑은 고딕" pitchFamily="50" charset="-127"/>
              </a:rPr>
              <a:t>대청봉에 이르는 최적의 등산안내 </a:t>
            </a:r>
            <a:r>
              <a:rPr lang="en-US" altLang="ko-KR" sz="2800" smtClean="0">
                <a:latin typeface="맑은 고딕" pitchFamily="50" charset="-127"/>
              </a:rPr>
              <a:t>:knowledge</a:t>
            </a:r>
          </a:p>
          <a:p>
            <a:pPr eaLnBrk="1" hangingPunct="1"/>
            <a:endParaRPr lang="en-US" altLang="ko-KR" smtClean="0"/>
          </a:p>
        </p:txBody>
      </p:sp>
      <p:sp>
        <p:nvSpPr>
          <p:cNvPr id="34818" name="Rectangle 2"/>
          <p:cNvSpPr>
            <a:spLocks noGrp="1" noChangeArrowheads="1"/>
          </p:cNvSpPr>
          <p:nvPr>
            <p:ph type="title"/>
          </p:nvPr>
        </p:nvSpPr>
        <p:spPr/>
        <p:txBody>
          <a:bodyPr/>
          <a:lstStyle/>
          <a:p>
            <a:pPr eaLnBrk="1" fontAlgn="auto" hangingPunct="1">
              <a:spcAft>
                <a:spcPts val="0"/>
              </a:spcAft>
              <a:defRPr/>
            </a:pPr>
            <a:r>
              <a:rPr lang="ko-KR" altLang="en-US" sz="3200" dirty="0" smtClean="0">
                <a:latin typeface="맑은 고딕" pitchFamily="50" charset="-127"/>
              </a:rPr>
              <a:t>데이터</a:t>
            </a:r>
            <a:r>
              <a:rPr lang="en-US" altLang="ko-KR" sz="3200" dirty="0" smtClean="0">
                <a:latin typeface="맑은 고딕" pitchFamily="50" charset="-127"/>
              </a:rPr>
              <a:t>, </a:t>
            </a:r>
            <a:r>
              <a:rPr lang="ko-KR" altLang="en-US" sz="3200" dirty="0" smtClean="0">
                <a:latin typeface="맑은 고딕" pitchFamily="50" charset="-127"/>
              </a:rPr>
              <a:t>정보</a:t>
            </a:r>
            <a:r>
              <a:rPr lang="en-US" altLang="ko-KR" sz="2400" dirty="0" smtClean="0">
                <a:latin typeface="맑은 고딕" pitchFamily="50" charset="-127"/>
              </a:rPr>
              <a:t>(Information),</a:t>
            </a:r>
            <a:r>
              <a:rPr lang="en-US" altLang="ko-KR" sz="3600" dirty="0" smtClean="0">
                <a:latin typeface="맑은 고딕" pitchFamily="50" charset="-127"/>
              </a:rPr>
              <a:t> </a:t>
            </a:r>
            <a:r>
              <a:rPr lang="ko-KR" altLang="en-US" sz="3200" dirty="0" smtClean="0">
                <a:latin typeface="맑은 고딕" pitchFamily="50" charset="-127"/>
              </a:rPr>
              <a:t>와 지식</a:t>
            </a:r>
            <a:r>
              <a:rPr lang="en-US" altLang="ko-KR" sz="2400" dirty="0" smtClean="0">
                <a:latin typeface="맑은 고딕" pitchFamily="50" charset="-127"/>
              </a:rPr>
              <a:t>(Knowledge)</a:t>
            </a:r>
            <a:endParaRPr lang="en-US" altLang="ko-KR" sz="3200" dirty="0">
              <a:latin typeface="맑은 고딕" pitchFamily="50" charset="-127"/>
            </a:endParaRPr>
          </a:p>
        </p:txBody>
      </p:sp>
      <p:sp>
        <p:nvSpPr>
          <p:cNvPr id="3379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7EA74D8-129A-41E3-A668-2C693107C18D}" type="slidenum">
              <a:rPr lang="ko-KR" altLang="en-US" smtClean="0">
                <a:latin typeface="굴림" pitchFamily="50" charset="-127"/>
                <a:ea typeface="굴림" pitchFamily="50" charset="-127"/>
              </a:rPr>
              <a:pPr/>
              <a:t>24</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457200" y="1357313"/>
            <a:ext cx="8229600" cy="5214937"/>
          </a:xfrm>
        </p:spPr>
        <p:txBody>
          <a:bodyPr/>
          <a:lstStyle/>
          <a:p>
            <a:pPr marL="609600" indent="-609600" eaLnBrk="1" hangingPunct="1">
              <a:buFontTx/>
              <a:buNone/>
            </a:pPr>
            <a:endParaRPr lang="ko-KR" altLang="en-US" sz="900" smtClean="0">
              <a:latin typeface="맑은 고딕" pitchFamily="50" charset="-127"/>
            </a:endParaRPr>
          </a:p>
          <a:p>
            <a:pPr marL="609600" indent="-609600" eaLnBrk="1" hangingPunct="1">
              <a:buFontTx/>
              <a:buAutoNum type="arabicPeriod"/>
            </a:pPr>
            <a:r>
              <a:rPr lang="ko-KR" altLang="en-US" sz="2600" smtClean="0">
                <a:latin typeface="맑은 고딕" pitchFamily="50" charset="-127"/>
              </a:rPr>
              <a:t>목적에 적합하도록 통계적으로 기획</a:t>
            </a:r>
            <a:r>
              <a:rPr lang="en-US" altLang="ko-KR" sz="2600" smtClean="0">
                <a:latin typeface="맑은 고딕" pitchFamily="50" charset="-127"/>
              </a:rPr>
              <a:t>, </a:t>
            </a:r>
            <a:r>
              <a:rPr lang="ko-KR" altLang="en-US" sz="2600" smtClean="0">
                <a:latin typeface="맑은 고딕" pitchFamily="50" charset="-127"/>
              </a:rPr>
              <a:t>설계된 </a:t>
            </a:r>
            <a:r>
              <a:rPr lang="en-US" altLang="ko-KR" sz="2600" smtClean="0">
                <a:latin typeface="맑은 고딕" pitchFamily="50" charset="-127"/>
              </a:rPr>
              <a:t>Data</a:t>
            </a:r>
          </a:p>
          <a:p>
            <a:pPr marL="609600" indent="-609600" eaLnBrk="1" hangingPunct="1">
              <a:buFontTx/>
              <a:buAutoNum type="arabicPeriod"/>
            </a:pPr>
            <a:r>
              <a:rPr lang="ko-KR" altLang="en-US" sz="2600" smtClean="0">
                <a:latin typeface="맑은 고딕" pitchFamily="50" charset="-127"/>
              </a:rPr>
              <a:t>기업활동</a:t>
            </a:r>
            <a:r>
              <a:rPr lang="en-US" altLang="ko-KR" sz="2600" smtClean="0">
                <a:latin typeface="맑은 고딕" pitchFamily="50" charset="-127"/>
              </a:rPr>
              <a:t>, </a:t>
            </a:r>
            <a:r>
              <a:rPr lang="ko-KR" altLang="en-US" sz="2600" smtClean="0">
                <a:latin typeface="맑은 고딕" pitchFamily="50" charset="-127"/>
              </a:rPr>
              <a:t>행정</a:t>
            </a:r>
            <a:r>
              <a:rPr lang="en-US" altLang="ko-KR" sz="2600" smtClean="0">
                <a:latin typeface="맑은 고딕" pitchFamily="50" charset="-127"/>
              </a:rPr>
              <a:t>, </a:t>
            </a:r>
            <a:r>
              <a:rPr lang="ko-KR" altLang="en-US" sz="2600" smtClean="0">
                <a:latin typeface="맑은 고딕" pitchFamily="50" charset="-127"/>
              </a:rPr>
              <a:t>의료</a:t>
            </a:r>
            <a:r>
              <a:rPr lang="en-US" altLang="ko-KR" sz="2600" smtClean="0">
                <a:latin typeface="맑은 고딕" pitchFamily="50" charset="-127"/>
              </a:rPr>
              <a:t>, </a:t>
            </a:r>
            <a:r>
              <a:rPr lang="ko-KR" altLang="en-US" sz="2600" smtClean="0">
                <a:latin typeface="맑은 고딕" pitchFamily="50" charset="-127"/>
              </a:rPr>
              <a:t>보험</a:t>
            </a:r>
            <a:r>
              <a:rPr lang="en-US" altLang="ko-KR" sz="2600" smtClean="0">
                <a:latin typeface="맑은 고딕" pitchFamily="50" charset="-127"/>
              </a:rPr>
              <a:t>, </a:t>
            </a:r>
            <a:r>
              <a:rPr lang="ko-KR" altLang="en-US" sz="2600" smtClean="0">
                <a:latin typeface="맑은 고딕" pitchFamily="50" charset="-127"/>
              </a:rPr>
              <a:t>교육 등 에서 축적된 </a:t>
            </a:r>
            <a:r>
              <a:rPr lang="en-US" altLang="ko-KR" sz="2600" smtClean="0">
                <a:latin typeface="맑은 고딕" pitchFamily="50" charset="-127"/>
              </a:rPr>
              <a:t>Byproduct data.</a:t>
            </a:r>
          </a:p>
          <a:p>
            <a:pPr marL="609600" indent="-609600" eaLnBrk="1" hangingPunct="1">
              <a:buFontTx/>
              <a:buAutoNum type="arabicPeriod"/>
            </a:pPr>
            <a:r>
              <a:rPr lang="ko-KR" altLang="en-US" sz="2600" smtClean="0">
                <a:latin typeface="맑은 고딕" pitchFamily="50" charset="-127"/>
              </a:rPr>
              <a:t>각종 통계생산 기관에서 전수조사 또는 표본조사를 위해 수집한 공공의 </a:t>
            </a:r>
            <a:r>
              <a:rPr lang="en-US" altLang="ko-KR" sz="2600" smtClean="0">
                <a:latin typeface="맑은 고딕" pitchFamily="50" charset="-127"/>
              </a:rPr>
              <a:t>Census </a:t>
            </a:r>
            <a:r>
              <a:rPr lang="ko-KR" altLang="en-US" sz="2600" smtClean="0">
                <a:latin typeface="맑은 고딕" pitchFamily="50" charset="-127"/>
              </a:rPr>
              <a:t>또는 </a:t>
            </a:r>
            <a:r>
              <a:rPr lang="en-US" altLang="ko-KR" sz="2600" smtClean="0">
                <a:latin typeface="맑은 고딕" pitchFamily="50" charset="-127"/>
              </a:rPr>
              <a:t>Sample Data</a:t>
            </a:r>
          </a:p>
          <a:p>
            <a:pPr marL="609600" indent="-609600" eaLnBrk="1" hangingPunct="1">
              <a:buFont typeface="Wingdings 3" pitchFamily="18" charset="2"/>
              <a:buNone/>
            </a:pPr>
            <a:r>
              <a:rPr lang="en-US" altLang="ko-KR" sz="2600" smtClean="0">
                <a:latin typeface="맑은 고딕" pitchFamily="50" charset="-127"/>
              </a:rPr>
              <a:t> </a:t>
            </a:r>
            <a:endParaRPr lang="en-US" altLang="ko-KR" sz="2600" smtClean="0"/>
          </a:p>
          <a:p>
            <a:pPr marL="609600" indent="-609600" eaLnBrk="1" hangingPunct="1">
              <a:lnSpc>
                <a:spcPct val="120000"/>
              </a:lnSpc>
              <a:buFontTx/>
              <a:buNone/>
            </a:pPr>
            <a:r>
              <a:rPr lang="en-US" altLang="ko-KR" sz="2600" smtClean="0"/>
              <a:t>    - </a:t>
            </a:r>
            <a:r>
              <a:rPr lang="ko-KR" altLang="en-US" sz="2600" smtClean="0">
                <a:latin typeface="맑은 고딕" pitchFamily="50" charset="-127"/>
              </a:rPr>
              <a:t>이들 </a:t>
            </a:r>
            <a:r>
              <a:rPr lang="en-US" altLang="ko-KR" sz="2600" smtClean="0">
                <a:latin typeface="맑은 고딕" pitchFamily="50" charset="-127"/>
              </a:rPr>
              <a:t>Data </a:t>
            </a:r>
            <a:r>
              <a:rPr lang="ko-KR" altLang="en-US" sz="2600" smtClean="0">
                <a:latin typeface="맑은 고딕" pitchFamily="50" charset="-127"/>
              </a:rPr>
              <a:t>는 </a:t>
            </a:r>
            <a:r>
              <a:rPr lang="en-US" altLang="ko-KR" sz="2600" smtClean="0">
                <a:latin typeface="맑은 고딕" pitchFamily="50" charset="-127"/>
              </a:rPr>
              <a:t>micro data </a:t>
            </a:r>
            <a:r>
              <a:rPr lang="ko-KR" altLang="en-US" sz="2600" smtClean="0">
                <a:latin typeface="맑은 고딕" pitchFamily="50" charset="-127"/>
              </a:rPr>
              <a:t>형태 또는 여러 수준의 </a:t>
            </a:r>
            <a:r>
              <a:rPr lang="en-US" altLang="ko-KR" sz="2600" smtClean="0">
                <a:latin typeface="맑은 고딕" pitchFamily="50" charset="-127"/>
              </a:rPr>
              <a:t>aggregated data </a:t>
            </a:r>
            <a:r>
              <a:rPr lang="ko-KR" altLang="en-US" sz="2600" smtClean="0">
                <a:latin typeface="맑은 고딕" pitchFamily="50" charset="-127"/>
              </a:rPr>
              <a:t>와 </a:t>
            </a:r>
            <a:r>
              <a:rPr lang="en-US" altLang="ko-KR" sz="2600" smtClean="0">
                <a:latin typeface="맑은 고딕" pitchFamily="50" charset="-127"/>
              </a:rPr>
              <a:t>data </a:t>
            </a:r>
            <a:r>
              <a:rPr lang="ko-KR" altLang="en-US" sz="2600" smtClean="0">
                <a:latin typeface="맑은 고딕" pitchFamily="50" charset="-127"/>
              </a:rPr>
              <a:t>를 설명하는 </a:t>
            </a:r>
            <a:r>
              <a:rPr lang="en-US" altLang="ko-KR" sz="2600" smtClean="0">
                <a:latin typeface="맑은 고딕" pitchFamily="50" charset="-127"/>
              </a:rPr>
              <a:t>meta data </a:t>
            </a:r>
            <a:r>
              <a:rPr lang="ko-KR" altLang="en-US" sz="2600" smtClean="0">
                <a:latin typeface="맑은 고딕" pitchFamily="50" charset="-127"/>
              </a:rPr>
              <a:t>가 있음</a:t>
            </a:r>
            <a:r>
              <a:rPr lang="en-US" altLang="ko-KR" sz="2600" smtClean="0">
                <a:latin typeface="맑은 고딕" pitchFamily="50" charset="-127"/>
              </a:rPr>
              <a:t>. </a:t>
            </a:r>
          </a:p>
          <a:p>
            <a:pPr marL="609600" indent="-609600" eaLnBrk="1" hangingPunct="1">
              <a:lnSpc>
                <a:spcPct val="120000"/>
              </a:lnSpc>
              <a:buFontTx/>
              <a:buNone/>
            </a:pPr>
            <a:endParaRPr lang="en-US" altLang="ko-KR" sz="2000" smtClean="0">
              <a:latin typeface="맑은 고딕" pitchFamily="50" charset="-127"/>
            </a:endParaRPr>
          </a:p>
          <a:p>
            <a:pPr marL="609600" indent="-609600" eaLnBrk="1" hangingPunct="1">
              <a:lnSpc>
                <a:spcPct val="120000"/>
              </a:lnSpc>
              <a:buFontTx/>
              <a:buNone/>
            </a:pPr>
            <a:r>
              <a:rPr lang="en-US" altLang="ko-KR" sz="2000" smtClean="0">
                <a:latin typeface="맑은 고딕" pitchFamily="50" charset="-127"/>
              </a:rPr>
              <a:t>    </a:t>
            </a:r>
          </a:p>
        </p:txBody>
      </p:sp>
      <p:sp>
        <p:nvSpPr>
          <p:cNvPr id="35842" name="Rectangle 2"/>
          <p:cNvSpPr>
            <a:spLocks noGrp="1" noChangeArrowheads="1"/>
          </p:cNvSpPr>
          <p:nvPr>
            <p:ph type="title"/>
          </p:nvPr>
        </p:nvSpPr>
        <p:spPr>
          <a:xfrm>
            <a:off x="457200" y="274638"/>
            <a:ext cx="8229600" cy="1011222"/>
          </a:xfrm>
        </p:spPr>
        <p:txBody>
          <a:bodyPr/>
          <a:lstStyle/>
          <a:p>
            <a:pPr algn="ctr" eaLnBrk="1" fontAlgn="auto" hangingPunct="1">
              <a:spcAft>
                <a:spcPts val="0"/>
              </a:spcAft>
              <a:defRPr/>
            </a:pPr>
            <a:r>
              <a:rPr lang="en-US" altLang="ko-KR" sz="3200" dirty="0" smtClean="0"/>
              <a:t>Data</a:t>
            </a:r>
            <a:r>
              <a:rPr lang="ko-KR" altLang="en-US" sz="3200" dirty="0" smtClean="0"/>
              <a:t>의 종류</a:t>
            </a:r>
            <a:endParaRPr lang="ko-KR" altLang="en-US" sz="3200" dirty="0"/>
          </a:p>
        </p:txBody>
      </p:sp>
      <p:sp>
        <p:nvSpPr>
          <p:cNvPr id="3482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6CEBD5A-25FB-4106-8DC9-078E61BBA9B6}" type="slidenum">
              <a:rPr lang="ko-KR" altLang="en-US" smtClean="0">
                <a:latin typeface="굴림" pitchFamily="50" charset="-127"/>
                <a:ea typeface="굴림" pitchFamily="50" charset="-127"/>
              </a:rPr>
              <a:pPr/>
              <a:t>25</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684213" y="4643438"/>
            <a:ext cx="7907337" cy="2622550"/>
          </a:xfrm>
        </p:spPr>
        <p:txBody>
          <a:bodyPr/>
          <a:lstStyle/>
          <a:p>
            <a:pPr marL="609600" indent="-609600">
              <a:lnSpc>
                <a:spcPct val="80000"/>
              </a:lnSpc>
              <a:buFont typeface="Wingdings 3" pitchFamily="18" charset="2"/>
              <a:buNone/>
            </a:pPr>
            <a:r>
              <a:rPr lang="en-US" altLang="ko-KR" sz="2400" smtClean="0"/>
              <a:t>1. </a:t>
            </a:r>
            <a:r>
              <a:rPr lang="ko-KR" altLang="en-US" sz="2400" smtClean="0"/>
              <a:t>개별단위</a:t>
            </a:r>
            <a:r>
              <a:rPr lang="en-US" altLang="ko-KR" sz="2400" smtClean="0"/>
              <a:t>(Record </a:t>
            </a:r>
            <a:r>
              <a:rPr lang="ko-KR" altLang="en-US" sz="2400" smtClean="0"/>
              <a:t>또는 </a:t>
            </a:r>
            <a:r>
              <a:rPr lang="en-US" altLang="ko-KR" sz="2400" smtClean="0"/>
              <a:t>unit) </a:t>
            </a:r>
            <a:r>
              <a:rPr lang="ko-KR" altLang="en-US" sz="2400" smtClean="0"/>
              <a:t>와 딴 단위간에 </a:t>
            </a:r>
          </a:p>
          <a:p>
            <a:pPr marL="609600" indent="-609600">
              <a:lnSpc>
                <a:spcPct val="80000"/>
              </a:lnSpc>
              <a:buFont typeface="Wingdings 3" pitchFamily="18" charset="2"/>
              <a:buNone/>
            </a:pPr>
            <a:r>
              <a:rPr lang="en-US" altLang="ko-KR" sz="2400" smtClean="0"/>
              <a:t>2. </a:t>
            </a:r>
            <a:r>
              <a:rPr lang="ko-KR" altLang="en-US" sz="2400" smtClean="0"/>
              <a:t>개별단위와 군집</a:t>
            </a:r>
            <a:r>
              <a:rPr lang="en-US" altLang="ko-KR" sz="2400" smtClean="0"/>
              <a:t>(cluster)</a:t>
            </a:r>
            <a:r>
              <a:rPr lang="ko-KR" altLang="en-US" sz="2400" smtClean="0"/>
              <a:t>간에</a:t>
            </a:r>
            <a:endParaRPr lang="en-US" altLang="ko-KR" sz="2400" smtClean="0"/>
          </a:p>
          <a:p>
            <a:pPr marL="609600" indent="-609600">
              <a:lnSpc>
                <a:spcPct val="80000"/>
              </a:lnSpc>
              <a:buFont typeface="Wingdings 3" pitchFamily="18" charset="2"/>
              <a:buNone/>
            </a:pPr>
            <a:r>
              <a:rPr lang="en-US" altLang="ko-KR" sz="2400" smtClean="0"/>
              <a:t>3. </a:t>
            </a:r>
            <a:r>
              <a:rPr lang="ko-KR" altLang="en-US" sz="2400" smtClean="0"/>
              <a:t>군집과 군집간에</a:t>
            </a:r>
          </a:p>
        </p:txBody>
      </p:sp>
      <p:sp>
        <p:nvSpPr>
          <p:cNvPr id="37892" name="Rectangle 4"/>
          <p:cNvSpPr>
            <a:spLocks noChangeArrowheads="1"/>
          </p:cNvSpPr>
          <p:nvPr/>
        </p:nvSpPr>
        <p:spPr bwMode="auto">
          <a:xfrm>
            <a:off x="714375" y="500063"/>
            <a:ext cx="8189913" cy="2643187"/>
          </a:xfrm>
          <a:prstGeom prst="rect">
            <a:avLst/>
          </a:prstGeom>
          <a:noFill/>
          <a:ln w="9525">
            <a:noFill/>
            <a:miter lim="800000"/>
            <a:headEnd/>
            <a:tailEnd/>
          </a:ln>
          <a:effectLst/>
        </p:spPr>
        <p:txBody>
          <a:bodyPr/>
          <a:lstStyle/>
          <a:p>
            <a:pPr marL="609600" indent="-609600">
              <a:lnSpc>
                <a:spcPct val="110000"/>
              </a:lnSpc>
              <a:spcBef>
                <a:spcPct val="20000"/>
              </a:spcBef>
              <a:defRPr/>
            </a:pPr>
            <a:r>
              <a:rPr lang="ko-KR" altLang="en-US" sz="3200" dirty="0">
                <a:latin typeface="+mn-ea"/>
                <a:ea typeface="+mn-ea"/>
              </a:rPr>
              <a:t>집계수준</a:t>
            </a:r>
            <a:r>
              <a:rPr lang="en-US" altLang="ko-KR" sz="3200" dirty="0">
                <a:latin typeface="+mn-ea"/>
                <a:ea typeface="+mn-ea"/>
              </a:rPr>
              <a:t>(Level of Abstraction)</a:t>
            </a:r>
            <a:r>
              <a:rPr lang="ko-KR" altLang="en-US" sz="3200" dirty="0">
                <a:latin typeface="+mn-ea"/>
                <a:ea typeface="+mn-ea"/>
              </a:rPr>
              <a:t>이 다양한 데이터의 결합으로 </a:t>
            </a:r>
            <a:endParaRPr lang="en-US" altLang="ko-KR" sz="3200" dirty="0">
              <a:latin typeface="+mn-ea"/>
              <a:ea typeface="+mn-ea"/>
            </a:endParaRPr>
          </a:p>
          <a:p>
            <a:pPr marL="609600" indent="-609600">
              <a:lnSpc>
                <a:spcPct val="110000"/>
              </a:lnSpc>
              <a:spcBef>
                <a:spcPct val="20000"/>
              </a:spcBef>
              <a:defRPr/>
            </a:pPr>
            <a:endParaRPr lang="ko-KR" altLang="en-US" sz="2800" dirty="0">
              <a:latin typeface="+mn-ea"/>
              <a:ea typeface="+mn-ea"/>
            </a:endParaRPr>
          </a:p>
          <a:p>
            <a:pPr marL="609600" indent="-609600">
              <a:lnSpc>
                <a:spcPct val="110000"/>
              </a:lnSpc>
              <a:spcBef>
                <a:spcPct val="20000"/>
              </a:spcBef>
              <a:defRPr/>
            </a:pPr>
            <a:r>
              <a:rPr lang="en-US" altLang="ko-KR" sz="2400" b="1" dirty="0">
                <a:latin typeface="+mn-ea"/>
                <a:ea typeface="+mn-ea"/>
              </a:rPr>
              <a:t>1. </a:t>
            </a:r>
            <a:r>
              <a:rPr lang="ko-KR" altLang="en-US" sz="2400" b="1" dirty="0">
                <a:latin typeface="+mn-ea"/>
                <a:ea typeface="+mn-ea"/>
              </a:rPr>
              <a:t>데이터의 효율적 저장</a:t>
            </a:r>
          </a:p>
          <a:p>
            <a:pPr marL="609600" indent="-609600">
              <a:lnSpc>
                <a:spcPct val="110000"/>
              </a:lnSpc>
              <a:spcBef>
                <a:spcPct val="20000"/>
              </a:spcBef>
              <a:defRPr/>
            </a:pPr>
            <a:r>
              <a:rPr lang="en-US" altLang="ko-KR" sz="2400" b="1" dirty="0">
                <a:latin typeface="+mn-ea"/>
                <a:ea typeface="+mn-ea"/>
              </a:rPr>
              <a:t>2. </a:t>
            </a:r>
            <a:r>
              <a:rPr lang="ko-KR" altLang="en-US" sz="2400" b="1" dirty="0">
                <a:latin typeface="+mn-ea"/>
                <a:ea typeface="+mn-ea"/>
              </a:rPr>
              <a:t>데이터 부가 가치를 높임</a:t>
            </a:r>
          </a:p>
        </p:txBody>
      </p:sp>
      <p:sp>
        <p:nvSpPr>
          <p:cNvPr id="35844" name="Rectangle 5"/>
          <p:cNvSpPr>
            <a:spLocks noChangeArrowheads="1"/>
          </p:cNvSpPr>
          <p:nvPr/>
        </p:nvSpPr>
        <p:spPr bwMode="auto">
          <a:xfrm>
            <a:off x="539750" y="2997200"/>
            <a:ext cx="8077200" cy="647700"/>
          </a:xfrm>
          <a:prstGeom prst="rect">
            <a:avLst/>
          </a:prstGeom>
          <a:noFill/>
          <a:ln w="9525">
            <a:noFill/>
            <a:miter lim="800000"/>
            <a:headEnd/>
            <a:tailEnd/>
          </a:ln>
        </p:spPr>
        <p:txBody>
          <a:bodyPr/>
          <a:lstStyle/>
          <a:p>
            <a:pPr marL="609600" indent="-609600">
              <a:lnSpc>
                <a:spcPct val="110000"/>
              </a:lnSpc>
              <a:spcBef>
                <a:spcPct val="20000"/>
              </a:spcBef>
            </a:pPr>
            <a:endParaRPr lang="en-US" altLang="ko-KR" sz="3200"/>
          </a:p>
          <a:p>
            <a:pPr marL="609600" indent="-609600">
              <a:lnSpc>
                <a:spcPct val="110000"/>
              </a:lnSpc>
              <a:spcBef>
                <a:spcPct val="20000"/>
              </a:spcBef>
            </a:pPr>
            <a:r>
              <a:rPr lang="ko-KR" altLang="en-US" sz="3200">
                <a:latin typeface="맑은 고딕" pitchFamily="50" charset="-127"/>
                <a:ea typeface="맑은 고딕" pitchFamily="50" charset="-127"/>
              </a:rPr>
              <a:t> 결합의 유형</a:t>
            </a:r>
            <a:endParaRPr lang="ko-KR" altLang="en-US" sz="3200" b="1">
              <a:latin typeface="맑은 고딕" pitchFamily="50" charset="-127"/>
              <a:ea typeface="맑은 고딕" pitchFamily="50" charset="-127"/>
            </a:endParaRPr>
          </a:p>
        </p:txBody>
      </p:sp>
      <p:sp>
        <p:nvSpPr>
          <p:cNvPr id="3584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AC346F-C1E4-45A1-9202-AD5A0D45E641}" type="slidenum">
              <a:rPr lang="ko-KR" altLang="en-US" smtClean="0">
                <a:latin typeface="굴림" pitchFamily="50" charset="-127"/>
                <a:ea typeface="굴림" pitchFamily="50" charset="-127"/>
              </a:rPr>
              <a:pPr/>
              <a:t>26</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gray"/>
        <p:txBody>
          <a:bodyPr/>
          <a:lstStyle/>
          <a:p>
            <a:pPr eaLnBrk="1" fontAlgn="auto" hangingPunct="1">
              <a:spcAft>
                <a:spcPts val="0"/>
              </a:spcAft>
              <a:defRPr/>
            </a:pPr>
            <a:r>
              <a:rPr lang="ko-KR" altLang="en-US" sz="3200" dirty="0">
                <a:latin typeface="맑은 고딕" pitchFamily="50" charset="-127"/>
              </a:rPr>
              <a:t>데이터의 통계적 결합</a:t>
            </a:r>
          </a:p>
        </p:txBody>
      </p:sp>
      <p:sp>
        <p:nvSpPr>
          <p:cNvPr id="36867" name="Rectangle 3" descr="밝은 상향 대각선"/>
          <p:cNvSpPr>
            <a:spLocks noChangeArrowheads="1"/>
          </p:cNvSpPr>
          <p:nvPr/>
        </p:nvSpPr>
        <p:spPr bwMode="auto">
          <a:xfrm>
            <a:off x="2819400" y="1985963"/>
            <a:ext cx="1144588" cy="687387"/>
          </a:xfrm>
          <a:prstGeom prst="rect">
            <a:avLst/>
          </a:prstGeom>
          <a:pattFill prst="ltUpDiag">
            <a:fgClr>
              <a:schemeClr val="accent1"/>
            </a:fgClr>
            <a:bgClr>
              <a:schemeClr val="bg1"/>
            </a:bgClr>
          </a:pattFill>
          <a:ln w="9525">
            <a:solidFill>
              <a:schemeClr val="tx1"/>
            </a:solidFill>
            <a:miter lim="800000"/>
            <a:headEnd/>
            <a:tailEnd/>
          </a:ln>
        </p:spPr>
        <p:txBody>
          <a:bodyPr wrap="none" anchor="ctr"/>
          <a:lstStyle/>
          <a:p>
            <a:endParaRPr lang="ko-KR" altLang="en-US"/>
          </a:p>
        </p:txBody>
      </p:sp>
      <p:sp>
        <p:nvSpPr>
          <p:cNvPr id="36868" name="Rectangle 4" descr="밝은 상향 대각선"/>
          <p:cNvSpPr>
            <a:spLocks noChangeArrowheads="1"/>
          </p:cNvSpPr>
          <p:nvPr/>
        </p:nvSpPr>
        <p:spPr bwMode="auto">
          <a:xfrm>
            <a:off x="3962400" y="1985963"/>
            <a:ext cx="1144588" cy="687387"/>
          </a:xfrm>
          <a:prstGeom prst="rect">
            <a:avLst/>
          </a:prstGeom>
          <a:pattFill prst="ltUpDiag">
            <a:fgClr>
              <a:srgbClr val="00FF00"/>
            </a:fgClr>
            <a:bgClr>
              <a:schemeClr val="bg1"/>
            </a:bgClr>
          </a:pattFill>
          <a:ln w="9525">
            <a:solidFill>
              <a:schemeClr val="tx1"/>
            </a:solidFill>
            <a:miter lim="800000"/>
            <a:headEnd/>
            <a:tailEnd/>
          </a:ln>
        </p:spPr>
        <p:txBody>
          <a:bodyPr wrap="none" anchor="ctr"/>
          <a:lstStyle/>
          <a:p>
            <a:endParaRPr lang="ko-KR" altLang="en-US"/>
          </a:p>
        </p:txBody>
      </p:sp>
      <p:sp>
        <p:nvSpPr>
          <p:cNvPr id="36869" name="Rectangle 5" descr="밝은 상향 대각선"/>
          <p:cNvSpPr>
            <a:spLocks noChangeArrowheads="1"/>
          </p:cNvSpPr>
          <p:nvPr/>
        </p:nvSpPr>
        <p:spPr bwMode="auto">
          <a:xfrm>
            <a:off x="2819400" y="2822575"/>
            <a:ext cx="1144588" cy="687388"/>
          </a:xfrm>
          <a:prstGeom prst="rect">
            <a:avLst/>
          </a:prstGeom>
          <a:pattFill prst="ltUpDiag">
            <a:fgClr>
              <a:schemeClr val="accent1"/>
            </a:fgClr>
            <a:bgClr>
              <a:schemeClr val="bg1"/>
            </a:bgClr>
          </a:pattFill>
          <a:ln w="9525">
            <a:solidFill>
              <a:schemeClr val="tx1"/>
            </a:solidFill>
            <a:miter lim="800000"/>
            <a:headEnd/>
            <a:tailEnd/>
          </a:ln>
        </p:spPr>
        <p:txBody>
          <a:bodyPr wrap="none" anchor="ctr"/>
          <a:lstStyle/>
          <a:p>
            <a:endParaRPr lang="ko-KR" altLang="en-US"/>
          </a:p>
        </p:txBody>
      </p:sp>
      <p:sp>
        <p:nvSpPr>
          <p:cNvPr id="36870" name="Rectangle 6" descr="밝은 상향 대각선"/>
          <p:cNvSpPr>
            <a:spLocks noChangeArrowheads="1"/>
          </p:cNvSpPr>
          <p:nvPr/>
        </p:nvSpPr>
        <p:spPr bwMode="auto">
          <a:xfrm>
            <a:off x="5105400" y="2822575"/>
            <a:ext cx="1144588" cy="687388"/>
          </a:xfrm>
          <a:prstGeom prst="rect">
            <a:avLst/>
          </a:prstGeom>
          <a:pattFill prst="ltUpDiag">
            <a:fgClr>
              <a:srgbClr val="FF6600"/>
            </a:fgClr>
            <a:bgClr>
              <a:schemeClr val="bg1"/>
            </a:bgClr>
          </a:pattFill>
          <a:ln w="9525">
            <a:solidFill>
              <a:schemeClr val="tx1"/>
            </a:solidFill>
            <a:miter lim="800000"/>
            <a:headEnd/>
            <a:tailEnd/>
          </a:ln>
        </p:spPr>
        <p:txBody>
          <a:bodyPr wrap="none" anchor="ctr"/>
          <a:lstStyle/>
          <a:p>
            <a:endParaRPr lang="ko-KR" altLang="en-US"/>
          </a:p>
        </p:txBody>
      </p:sp>
      <p:sp>
        <p:nvSpPr>
          <p:cNvPr id="36871" name="Text Box 7"/>
          <p:cNvSpPr txBox="1">
            <a:spLocks noChangeArrowheads="1"/>
          </p:cNvSpPr>
          <p:nvPr/>
        </p:nvSpPr>
        <p:spPr bwMode="auto">
          <a:xfrm>
            <a:off x="1214438" y="1928813"/>
            <a:ext cx="1165225" cy="769937"/>
          </a:xfrm>
          <a:prstGeom prst="rect">
            <a:avLst/>
          </a:prstGeom>
          <a:noFill/>
          <a:ln w="9525">
            <a:noFill/>
            <a:miter lim="800000"/>
            <a:headEnd/>
            <a:tailEnd/>
          </a:ln>
        </p:spPr>
        <p:txBody>
          <a:bodyPr wrap="none">
            <a:spAutoFit/>
          </a:bodyPr>
          <a:lstStyle/>
          <a:p>
            <a:pPr algn="ctr">
              <a:spcBef>
                <a:spcPct val="20000"/>
              </a:spcBef>
              <a:buSzPct val="85000"/>
            </a:pPr>
            <a:r>
              <a:rPr lang="ko-KR" altLang="en-US" sz="2000" b="1">
                <a:latin typeface="맑은 고딕" pitchFamily="50" charset="-127"/>
                <a:ea typeface="맑은 고딕" pitchFamily="50" charset="-127"/>
              </a:rPr>
              <a:t>수용 </a:t>
            </a:r>
            <a:r>
              <a:rPr lang="en-US" altLang="ko-KR" sz="2000" b="1">
                <a:latin typeface="맑은 고딕" pitchFamily="50" charset="-127"/>
                <a:ea typeface="맑은 고딕" pitchFamily="50" charset="-127"/>
              </a:rPr>
              <a:t>file</a:t>
            </a:r>
          </a:p>
          <a:p>
            <a:pPr algn="ctr">
              <a:spcBef>
                <a:spcPct val="20000"/>
              </a:spcBef>
              <a:buSzPct val="85000"/>
            </a:pPr>
            <a:r>
              <a:rPr lang="en-US" altLang="ko-KR" sz="2000" b="1">
                <a:latin typeface="맑은 고딕" pitchFamily="50" charset="-127"/>
                <a:ea typeface="맑은 고딕" pitchFamily="50" charset="-127"/>
              </a:rPr>
              <a:t>(A)</a:t>
            </a:r>
          </a:p>
        </p:txBody>
      </p:sp>
      <p:sp>
        <p:nvSpPr>
          <p:cNvPr id="36872" name="Text Box 8"/>
          <p:cNvSpPr txBox="1">
            <a:spLocks noChangeArrowheads="1"/>
          </p:cNvSpPr>
          <p:nvPr/>
        </p:nvSpPr>
        <p:spPr bwMode="auto">
          <a:xfrm>
            <a:off x="1000125" y="2786063"/>
            <a:ext cx="1600200" cy="769937"/>
          </a:xfrm>
          <a:prstGeom prst="rect">
            <a:avLst/>
          </a:prstGeom>
          <a:noFill/>
          <a:ln w="9525">
            <a:noFill/>
            <a:miter lim="800000"/>
            <a:headEnd/>
            <a:tailEnd/>
          </a:ln>
        </p:spPr>
        <p:txBody>
          <a:bodyPr>
            <a:spAutoFit/>
          </a:bodyPr>
          <a:lstStyle/>
          <a:p>
            <a:pPr algn="ctr">
              <a:spcBef>
                <a:spcPct val="20000"/>
              </a:spcBef>
              <a:buSzPct val="85000"/>
            </a:pPr>
            <a:r>
              <a:rPr lang="ko-KR" altLang="en-US" sz="2000" b="1">
                <a:latin typeface="맑은 고딕" pitchFamily="50" charset="-127"/>
                <a:ea typeface="맑은 고딕" pitchFamily="50" charset="-127"/>
              </a:rPr>
              <a:t>기증 </a:t>
            </a:r>
            <a:r>
              <a:rPr lang="en-US" altLang="ko-KR" sz="2000" b="1">
                <a:latin typeface="맑은 고딕" pitchFamily="50" charset="-127"/>
                <a:ea typeface="맑은 고딕" pitchFamily="50" charset="-127"/>
              </a:rPr>
              <a:t>file</a:t>
            </a:r>
          </a:p>
          <a:p>
            <a:pPr algn="ctr">
              <a:spcBef>
                <a:spcPct val="20000"/>
              </a:spcBef>
              <a:buSzPct val="85000"/>
            </a:pPr>
            <a:r>
              <a:rPr lang="en-US" altLang="ko-KR" sz="2000" b="1">
                <a:latin typeface="맑은 고딕" pitchFamily="50" charset="-127"/>
                <a:ea typeface="맑은 고딕" pitchFamily="50" charset="-127"/>
              </a:rPr>
              <a:t>(B)</a:t>
            </a:r>
          </a:p>
        </p:txBody>
      </p:sp>
      <p:sp>
        <p:nvSpPr>
          <p:cNvPr id="36873" name="Text Box 9"/>
          <p:cNvSpPr txBox="1">
            <a:spLocks noChangeArrowheads="1"/>
          </p:cNvSpPr>
          <p:nvPr/>
        </p:nvSpPr>
        <p:spPr bwMode="auto">
          <a:xfrm>
            <a:off x="3214688" y="1428750"/>
            <a:ext cx="407987" cy="461963"/>
          </a:xfrm>
          <a:prstGeom prst="rect">
            <a:avLst/>
          </a:prstGeom>
          <a:noFill/>
          <a:ln w="9525">
            <a:noFill/>
            <a:miter lim="800000"/>
            <a:headEnd/>
            <a:tailEnd/>
          </a:ln>
        </p:spPr>
        <p:txBody>
          <a:bodyPr wrap="none">
            <a:spAutoFit/>
          </a:bodyPr>
          <a:lstStyle/>
          <a:p>
            <a:pPr>
              <a:spcBef>
                <a:spcPct val="20000"/>
              </a:spcBef>
              <a:buSzPct val="85000"/>
            </a:pPr>
            <a:r>
              <a:rPr lang="en-US" altLang="ko-KR" sz="2400" b="1">
                <a:latin typeface="Times New Roman" pitchFamily="18" charset="0"/>
              </a:rPr>
              <a:t>X</a:t>
            </a:r>
          </a:p>
        </p:txBody>
      </p:sp>
      <p:sp>
        <p:nvSpPr>
          <p:cNvPr id="36874" name="Text Box 10"/>
          <p:cNvSpPr txBox="1">
            <a:spLocks noChangeArrowheads="1"/>
          </p:cNvSpPr>
          <p:nvPr/>
        </p:nvSpPr>
        <p:spPr bwMode="auto">
          <a:xfrm>
            <a:off x="4294188" y="1428750"/>
            <a:ext cx="555625" cy="461963"/>
          </a:xfrm>
          <a:prstGeom prst="rect">
            <a:avLst/>
          </a:prstGeom>
          <a:noFill/>
          <a:ln w="9525">
            <a:noFill/>
            <a:miter lim="800000"/>
            <a:headEnd/>
            <a:tailEnd/>
          </a:ln>
        </p:spPr>
        <p:txBody>
          <a:bodyPr wrap="none">
            <a:spAutoFit/>
          </a:bodyPr>
          <a:lstStyle/>
          <a:p>
            <a:pPr>
              <a:spcBef>
                <a:spcPct val="20000"/>
              </a:spcBef>
              <a:buSzPct val="85000"/>
            </a:pPr>
            <a:r>
              <a:rPr lang="en-US" altLang="ko-KR" sz="2400" b="1">
                <a:latin typeface="Times New Roman" pitchFamily="18" charset="0"/>
              </a:rPr>
              <a:t>U</a:t>
            </a:r>
            <a:r>
              <a:rPr lang="en-US" altLang="ko-KR" sz="2400" b="1" baseline="-25000">
                <a:latin typeface="Times New Roman" pitchFamily="18" charset="0"/>
              </a:rPr>
              <a:t>A</a:t>
            </a:r>
          </a:p>
        </p:txBody>
      </p:sp>
      <p:sp>
        <p:nvSpPr>
          <p:cNvPr id="36875" name="Text Box 11"/>
          <p:cNvSpPr txBox="1">
            <a:spLocks noChangeArrowheads="1"/>
          </p:cNvSpPr>
          <p:nvPr/>
        </p:nvSpPr>
        <p:spPr bwMode="auto">
          <a:xfrm>
            <a:off x="5429250" y="1428750"/>
            <a:ext cx="544513" cy="461963"/>
          </a:xfrm>
          <a:prstGeom prst="rect">
            <a:avLst/>
          </a:prstGeom>
          <a:noFill/>
          <a:ln w="9525">
            <a:noFill/>
            <a:miter lim="800000"/>
            <a:headEnd/>
            <a:tailEnd/>
          </a:ln>
        </p:spPr>
        <p:txBody>
          <a:bodyPr wrap="none">
            <a:spAutoFit/>
          </a:bodyPr>
          <a:lstStyle/>
          <a:p>
            <a:pPr>
              <a:spcBef>
                <a:spcPct val="20000"/>
              </a:spcBef>
              <a:buSzPct val="85000"/>
            </a:pPr>
            <a:r>
              <a:rPr lang="en-US" altLang="ko-KR" sz="2400" b="1">
                <a:latin typeface="Times New Roman" pitchFamily="18" charset="0"/>
              </a:rPr>
              <a:t>U</a:t>
            </a:r>
            <a:r>
              <a:rPr lang="en-US" altLang="ko-KR" sz="2400" b="1" baseline="-25000">
                <a:latin typeface="Times New Roman" pitchFamily="18" charset="0"/>
              </a:rPr>
              <a:t>B</a:t>
            </a:r>
          </a:p>
        </p:txBody>
      </p:sp>
      <p:sp>
        <p:nvSpPr>
          <p:cNvPr id="36876" name="Rectangle 12" descr="밝은 상향 대각선"/>
          <p:cNvSpPr>
            <a:spLocks noChangeArrowheads="1"/>
          </p:cNvSpPr>
          <p:nvPr/>
        </p:nvSpPr>
        <p:spPr bwMode="auto">
          <a:xfrm>
            <a:off x="2819400" y="4646613"/>
            <a:ext cx="1144588" cy="687387"/>
          </a:xfrm>
          <a:prstGeom prst="rect">
            <a:avLst/>
          </a:prstGeom>
          <a:pattFill prst="ltUpDiag">
            <a:fgClr>
              <a:schemeClr val="accent1"/>
            </a:fgClr>
            <a:bgClr>
              <a:schemeClr val="bg1"/>
            </a:bgClr>
          </a:pattFill>
          <a:ln w="9525">
            <a:solidFill>
              <a:schemeClr val="tx1"/>
            </a:solidFill>
            <a:miter lim="800000"/>
            <a:headEnd/>
            <a:tailEnd/>
          </a:ln>
        </p:spPr>
        <p:txBody>
          <a:bodyPr wrap="none" anchor="ctr"/>
          <a:lstStyle/>
          <a:p>
            <a:endParaRPr lang="ko-KR" altLang="en-US"/>
          </a:p>
        </p:txBody>
      </p:sp>
      <p:sp>
        <p:nvSpPr>
          <p:cNvPr id="36877" name="Rectangle 13" descr="밝은 상향 대각선"/>
          <p:cNvSpPr>
            <a:spLocks noChangeArrowheads="1"/>
          </p:cNvSpPr>
          <p:nvPr/>
        </p:nvSpPr>
        <p:spPr bwMode="auto">
          <a:xfrm>
            <a:off x="3962400" y="4646613"/>
            <a:ext cx="1144588" cy="687387"/>
          </a:xfrm>
          <a:prstGeom prst="rect">
            <a:avLst/>
          </a:prstGeom>
          <a:pattFill prst="ltUpDiag">
            <a:fgClr>
              <a:srgbClr val="00FF00"/>
            </a:fgClr>
            <a:bgClr>
              <a:schemeClr val="bg1"/>
            </a:bgClr>
          </a:pattFill>
          <a:ln w="9525">
            <a:solidFill>
              <a:schemeClr val="tx1"/>
            </a:solidFill>
            <a:miter lim="800000"/>
            <a:headEnd/>
            <a:tailEnd/>
          </a:ln>
        </p:spPr>
        <p:txBody>
          <a:bodyPr wrap="none" anchor="ctr"/>
          <a:lstStyle/>
          <a:p>
            <a:endParaRPr lang="ko-KR" altLang="en-US"/>
          </a:p>
        </p:txBody>
      </p:sp>
      <p:sp>
        <p:nvSpPr>
          <p:cNvPr id="36878" name="Rectangle 14" descr="밝은 상향 대각선"/>
          <p:cNvSpPr>
            <a:spLocks noChangeArrowheads="1"/>
          </p:cNvSpPr>
          <p:nvPr/>
        </p:nvSpPr>
        <p:spPr bwMode="auto">
          <a:xfrm>
            <a:off x="5105400" y="4646613"/>
            <a:ext cx="1144588" cy="687387"/>
          </a:xfrm>
          <a:prstGeom prst="rect">
            <a:avLst/>
          </a:prstGeom>
          <a:pattFill prst="ltUpDiag">
            <a:fgClr>
              <a:srgbClr val="FF6600"/>
            </a:fgClr>
            <a:bgClr>
              <a:schemeClr val="bg1"/>
            </a:bgClr>
          </a:pattFill>
          <a:ln w="9525">
            <a:solidFill>
              <a:schemeClr val="tx1"/>
            </a:solidFill>
            <a:miter lim="800000"/>
            <a:headEnd/>
            <a:tailEnd/>
          </a:ln>
        </p:spPr>
        <p:txBody>
          <a:bodyPr wrap="none" anchor="ctr"/>
          <a:lstStyle/>
          <a:p>
            <a:endParaRPr lang="ko-KR" altLang="en-US"/>
          </a:p>
        </p:txBody>
      </p:sp>
      <p:sp>
        <p:nvSpPr>
          <p:cNvPr id="36879" name="Text Box 15"/>
          <p:cNvSpPr txBox="1">
            <a:spLocks noChangeArrowheads="1"/>
          </p:cNvSpPr>
          <p:nvPr/>
        </p:nvSpPr>
        <p:spPr bwMode="auto">
          <a:xfrm>
            <a:off x="1214438" y="4572000"/>
            <a:ext cx="1204912" cy="769938"/>
          </a:xfrm>
          <a:prstGeom prst="rect">
            <a:avLst/>
          </a:prstGeom>
          <a:noFill/>
          <a:ln w="9525">
            <a:noFill/>
            <a:miter lim="800000"/>
            <a:headEnd/>
            <a:tailEnd/>
          </a:ln>
        </p:spPr>
        <p:txBody>
          <a:bodyPr wrap="none">
            <a:spAutoFit/>
          </a:bodyPr>
          <a:lstStyle/>
          <a:p>
            <a:pPr algn="ctr">
              <a:spcBef>
                <a:spcPct val="20000"/>
              </a:spcBef>
              <a:buSzPct val="85000"/>
            </a:pPr>
            <a:r>
              <a:rPr lang="ko-KR" altLang="en-US" sz="2000" b="1">
                <a:latin typeface="맑은 고딕" pitchFamily="50" charset="-127"/>
                <a:ea typeface="맑은 고딕" pitchFamily="50" charset="-127"/>
              </a:rPr>
              <a:t>결합 </a:t>
            </a:r>
            <a:r>
              <a:rPr lang="en-US" altLang="ko-KR" sz="2000" b="1">
                <a:latin typeface="맑은 고딕" pitchFamily="50" charset="-127"/>
                <a:ea typeface="맑은 고딕" pitchFamily="50" charset="-127"/>
              </a:rPr>
              <a:t>File</a:t>
            </a:r>
          </a:p>
          <a:p>
            <a:pPr algn="ctr">
              <a:spcBef>
                <a:spcPct val="20000"/>
              </a:spcBef>
              <a:buSzPct val="85000"/>
            </a:pPr>
            <a:r>
              <a:rPr lang="en-US" altLang="ko-KR" sz="2000" b="1">
                <a:latin typeface="맑은 고딕" pitchFamily="50" charset="-127"/>
                <a:ea typeface="맑은 고딕" pitchFamily="50" charset="-127"/>
              </a:rPr>
              <a:t>(F)</a:t>
            </a:r>
          </a:p>
        </p:txBody>
      </p:sp>
      <p:sp>
        <p:nvSpPr>
          <p:cNvPr id="36880" name="AutoShape 16"/>
          <p:cNvSpPr>
            <a:spLocks noChangeArrowheads="1"/>
          </p:cNvSpPr>
          <p:nvPr/>
        </p:nvSpPr>
        <p:spPr bwMode="auto">
          <a:xfrm>
            <a:off x="3810000" y="3886200"/>
            <a:ext cx="1371600" cy="457200"/>
          </a:xfrm>
          <a:prstGeom prst="downArrow">
            <a:avLst>
              <a:gd name="adj1" fmla="val 47917"/>
              <a:gd name="adj2" fmla="val 47222"/>
            </a:avLst>
          </a:prstGeom>
          <a:noFill/>
          <a:ln w="9525">
            <a:solidFill>
              <a:schemeClr val="tx1"/>
            </a:solidFill>
            <a:miter lim="800000"/>
            <a:headEnd/>
            <a:tailEnd/>
          </a:ln>
        </p:spPr>
        <p:txBody>
          <a:bodyPr wrap="none" anchor="ctr"/>
          <a:lstStyle/>
          <a:p>
            <a:endParaRPr lang="ko-KR" altLang="en-US"/>
          </a:p>
        </p:txBody>
      </p:sp>
      <p:sp>
        <p:nvSpPr>
          <p:cNvPr id="36881" name="Slide Number Placeholder 1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4406279-84A5-478C-AAD2-ABBCEC2810BC}" type="slidenum">
              <a:rPr lang="ko-KR" altLang="en-US" smtClean="0">
                <a:latin typeface="굴림" pitchFamily="50" charset="-127"/>
                <a:ea typeface="굴림" pitchFamily="50" charset="-127"/>
              </a:rPr>
              <a:pPr/>
              <a:t>27</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4343400" y="3186113"/>
            <a:ext cx="4191000" cy="457200"/>
          </a:xfrm>
          <a:prstGeom prst="rect">
            <a:avLst/>
          </a:prstGeom>
          <a:noFill/>
          <a:ln w="9525">
            <a:noFill/>
            <a:miter lim="800000"/>
            <a:headEnd/>
            <a:tailEnd/>
          </a:ln>
        </p:spPr>
        <p:txBody>
          <a:bodyPr>
            <a:spAutoFit/>
          </a:bodyPr>
          <a:lstStyle/>
          <a:p>
            <a:pPr>
              <a:buFontTx/>
              <a:buChar char="•"/>
            </a:pPr>
            <a:r>
              <a:rPr lang="en-US" altLang="ko-KR" sz="2400" b="1" i="1">
                <a:latin typeface="Times New Roman" pitchFamily="18" charset="0"/>
              </a:rPr>
              <a:t> A</a:t>
            </a:r>
            <a:r>
              <a:rPr lang="en-US" altLang="ko-KR" sz="2400" b="1" i="1" baseline="-25000">
                <a:latin typeface="Times New Roman" pitchFamily="18" charset="0"/>
              </a:rPr>
              <a:t>11</a:t>
            </a:r>
            <a:r>
              <a:rPr lang="en-US" altLang="ko-KR" sz="2400" b="1">
                <a:latin typeface="Times New Roman" pitchFamily="18" charset="0"/>
              </a:rPr>
              <a:t> </a:t>
            </a:r>
            <a:r>
              <a:rPr lang="en-US" altLang="ko-KR" sz="2400" b="1">
                <a:latin typeface="Times New Roman" pitchFamily="18" charset="0"/>
                <a:ea typeface="바탕" pitchFamily="18" charset="-127"/>
              </a:rPr>
              <a:t>∪ </a:t>
            </a:r>
            <a:r>
              <a:rPr lang="en-US" altLang="ko-KR" sz="2400" b="1" i="1">
                <a:latin typeface="Times New Roman" pitchFamily="18" charset="0"/>
                <a:ea typeface="바탕" pitchFamily="18" charset="-127"/>
              </a:rPr>
              <a:t>A</a:t>
            </a:r>
            <a:r>
              <a:rPr lang="en-US" altLang="ko-KR" sz="2400" b="1" i="1" baseline="-25000">
                <a:latin typeface="Times New Roman" pitchFamily="18" charset="0"/>
              </a:rPr>
              <a:t>21</a:t>
            </a:r>
            <a:r>
              <a:rPr lang="en-US" altLang="ko-KR" sz="2400" b="1" i="1">
                <a:latin typeface="Times New Roman" pitchFamily="18" charset="0"/>
                <a:ea typeface="바탕" pitchFamily="18" charset="-127"/>
              </a:rPr>
              <a:t> </a:t>
            </a:r>
            <a:r>
              <a:rPr lang="en-US" altLang="ko-KR" sz="2400" b="1">
                <a:latin typeface="Times New Roman" pitchFamily="18" charset="0"/>
                <a:ea typeface="바탕" pitchFamily="18" charset="-127"/>
              </a:rPr>
              <a:t>  </a:t>
            </a:r>
            <a:r>
              <a:rPr lang="en-US" altLang="ko-KR" sz="2400" b="1">
                <a:latin typeface="Times New Roman" pitchFamily="18" charset="0"/>
              </a:rPr>
              <a:t>→</a:t>
            </a:r>
            <a:r>
              <a:rPr lang="ko-KR" altLang="en-US" sz="2400" b="1">
                <a:latin typeface="Times New Roman" pitchFamily="18" charset="0"/>
              </a:rPr>
              <a:t>센서스 데이터</a:t>
            </a:r>
          </a:p>
        </p:txBody>
      </p:sp>
      <p:sp>
        <p:nvSpPr>
          <p:cNvPr id="37891" name="Text Box 3"/>
          <p:cNvSpPr txBox="1">
            <a:spLocks noChangeArrowheads="1"/>
          </p:cNvSpPr>
          <p:nvPr/>
        </p:nvSpPr>
        <p:spPr bwMode="auto">
          <a:xfrm>
            <a:off x="4343400" y="4038600"/>
            <a:ext cx="4267200" cy="457200"/>
          </a:xfrm>
          <a:prstGeom prst="rect">
            <a:avLst/>
          </a:prstGeom>
          <a:noFill/>
          <a:ln w="9525">
            <a:noFill/>
            <a:miter lim="800000"/>
            <a:headEnd/>
            <a:tailEnd/>
          </a:ln>
        </p:spPr>
        <p:txBody>
          <a:bodyPr>
            <a:spAutoFit/>
          </a:bodyPr>
          <a:lstStyle/>
          <a:p>
            <a:pPr>
              <a:buFontTx/>
              <a:buChar char="•"/>
            </a:pPr>
            <a:r>
              <a:rPr lang="en-US" altLang="ko-KR" sz="2400" b="1">
                <a:latin typeface="Times New Roman" pitchFamily="18" charset="0"/>
              </a:rPr>
              <a:t> </a:t>
            </a:r>
            <a:r>
              <a:rPr lang="en-US" altLang="ko-KR" sz="2400" b="1" i="1">
                <a:latin typeface="Times New Roman" pitchFamily="18" charset="0"/>
              </a:rPr>
              <a:t>A</a:t>
            </a:r>
            <a:r>
              <a:rPr lang="en-US" altLang="ko-KR" sz="2400" b="1" i="1" baseline="-25000">
                <a:latin typeface="Times New Roman" pitchFamily="18" charset="0"/>
              </a:rPr>
              <a:t>22</a:t>
            </a:r>
            <a:r>
              <a:rPr lang="en-US" altLang="ko-KR" sz="2400" b="1">
                <a:latin typeface="Times New Roman" pitchFamily="18" charset="0"/>
                <a:ea typeface="바탕" pitchFamily="18" charset="-127"/>
              </a:rPr>
              <a:t>   </a:t>
            </a:r>
            <a:r>
              <a:rPr lang="en-US" altLang="ko-KR" sz="2400" b="1">
                <a:latin typeface="Times New Roman" pitchFamily="18" charset="0"/>
              </a:rPr>
              <a:t>→</a:t>
            </a:r>
            <a:r>
              <a:rPr lang="ko-KR" altLang="en-US" sz="2400" b="1">
                <a:latin typeface="Times New Roman" pitchFamily="18" charset="0"/>
              </a:rPr>
              <a:t>가용 데이터 없음</a:t>
            </a:r>
          </a:p>
        </p:txBody>
      </p:sp>
      <p:grpSp>
        <p:nvGrpSpPr>
          <p:cNvPr id="37892" name="Group 4"/>
          <p:cNvGrpSpPr>
            <a:grpSpLocks/>
          </p:cNvGrpSpPr>
          <p:nvPr/>
        </p:nvGrpSpPr>
        <p:grpSpPr bwMode="auto">
          <a:xfrm>
            <a:off x="179388" y="981075"/>
            <a:ext cx="4105275" cy="4876800"/>
            <a:chOff x="144" y="515"/>
            <a:chExt cx="2400" cy="3072"/>
          </a:xfrm>
        </p:grpSpPr>
        <p:grpSp>
          <p:nvGrpSpPr>
            <p:cNvPr id="37897" name="Group 5"/>
            <p:cNvGrpSpPr>
              <a:grpSpLocks/>
            </p:cNvGrpSpPr>
            <p:nvPr/>
          </p:nvGrpSpPr>
          <p:grpSpPr bwMode="auto">
            <a:xfrm>
              <a:off x="768" y="1056"/>
              <a:ext cx="1776" cy="2256"/>
              <a:chOff x="528" y="1056"/>
              <a:chExt cx="1776" cy="2256"/>
            </a:xfrm>
          </p:grpSpPr>
          <p:sp>
            <p:nvSpPr>
              <p:cNvPr id="37907" name="Rectangle 6"/>
              <p:cNvSpPr>
                <a:spLocks noChangeArrowheads="1"/>
              </p:cNvSpPr>
              <p:nvPr/>
            </p:nvSpPr>
            <p:spPr bwMode="auto">
              <a:xfrm>
                <a:off x="528" y="1056"/>
                <a:ext cx="1776" cy="2256"/>
              </a:xfrm>
              <a:prstGeom prst="rect">
                <a:avLst/>
              </a:prstGeom>
              <a:noFill/>
              <a:ln w="9525">
                <a:solidFill>
                  <a:schemeClr val="tx1"/>
                </a:solidFill>
                <a:miter lim="800000"/>
                <a:headEnd/>
                <a:tailEnd/>
              </a:ln>
            </p:spPr>
            <p:txBody>
              <a:bodyPr wrap="none" anchor="ctr">
                <a:spAutoFit/>
              </a:bodyPr>
              <a:lstStyle/>
              <a:p>
                <a:endParaRPr lang="ko-KR" altLang="en-US"/>
              </a:p>
            </p:txBody>
          </p:sp>
          <p:sp>
            <p:nvSpPr>
              <p:cNvPr id="37908" name="Line 7"/>
              <p:cNvSpPr>
                <a:spLocks noChangeShapeType="1"/>
              </p:cNvSpPr>
              <p:nvPr/>
            </p:nvSpPr>
            <p:spPr bwMode="auto">
              <a:xfrm>
                <a:off x="1152" y="1056"/>
                <a:ext cx="0" cy="2256"/>
              </a:xfrm>
              <a:prstGeom prst="line">
                <a:avLst/>
              </a:prstGeom>
              <a:noFill/>
              <a:ln w="9525">
                <a:solidFill>
                  <a:schemeClr val="tx1"/>
                </a:solidFill>
                <a:round/>
                <a:headEnd/>
                <a:tailEnd/>
              </a:ln>
            </p:spPr>
            <p:txBody>
              <a:bodyPr wrap="none" anchor="ctr">
                <a:spAutoFit/>
              </a:bodyPr>
              <a:lstStyle/>
              <a:p>
                <a:endParaRPr lang="ko-KR" altLang="en-US"/>
              </a:p>
            </p:txBody>
          </p:sp>
          <p:sp>
            <p:nvSpPr>
              <p:cNvPr id="37909" name="Line 8"/>
              <p:cNvSpPr>
                <a:spLocks noChangeShapeType="1"/>
              </p:cNvSpPr>
              <p:nvPr/>
            </p:nvSpPr>
            <p:spPr bwMode="auto">
              <a:xfrm>
                <a:off x="528" y="1776"/>
                <a:ext cx="1776" cy="0"/>
              </a:xfrm>
              <a:prstGeom prst="line">
                <a:avLst/>
              </a:prstGeom>
              <a:noFill/>
              <a:ln w="9525">
                <a:solidFill>
                  <a:schemeClr val="tx1"/>
                </a:solidFill>
                <a:round/>
                <a:headEnd/>
                <a:tailEnd/>
              </a:ln>
            </p:spPr>
            <p:txBody>
              <a:bodyPr wrap="none" anchor="ctr">
                <a:spAutoFit/>
              </a:bodyPr>
              <a:lstStyle/>
              <a:p>
                <a:endParaRPr lang="ko-KR" altLang="en-US"/>
              </a:p>
            </p:txBody>
          </p:sp>
        </p:grpSp>
        <p:sp>
          <p:nvSpPr>
            <p:cNvPr id="37898" name="Rectangle 9"/>
            <p:cNvSpPr>
              <a:spLocks noChangeArrowheads="1"/>
            </p:cNvSpPr>
            <p:nvPr/>
          </p:nvSpPr>
          <p:spPr bwMode="auto">
            <a:xfrm>
              <a:off x="969" y="1296"/>
              <a:ext cx="450" cy="288"/>
            </a:xfrm>
            <a:prstGeom prst="rect">
              <a:avLst/>
            </a:prstGeom>
            <a:noFill/>
            <a:ln w="9525">
              <a:noFill/>
              <a:miter lim="800000"/>
              <a:headEnd/>
              <a:tailEnd/>
            </a:ln>
          </p:spPr>
          <p:txBody>
            <a:bodyPr>
              <a:spAutoFit/>
            </a:bodyPr>
            <a:lstStyle/>
            <a:p>
              <a:r>
                <a:rPr lang="en-US" altLang="ko-KR" sz="2400" i="1">
                  <a:latin typeface="Times New Roman" pitchFamily="18" charset="0"/>
                </a:rPr>
                <a:t>A</a:t>
              </a:r>
              <a:r>
                <a:rPr lang="en-US" altLang="ko-KR" sz="2400" i="1" baseline="-25000">
                  <a:latin typeface="Times New Roman" pitchFamily="18" charset="0"/>
                </a:rPr>
                <a:t>11</a:t>
              </a:r>
            </a:p>
          </p:txBody>
        </p:sp>
        <p:sp>
          <p:nvSpPr>
            <p:cNvPr id="37899" name="Rectangle 10"/>
            <p:cNvSpPr>
              <a:spLocks noChangeArrowheads="1"/>
            </p:cNvSpPr>
            <p:nvPr/>
          </p:nvSpPr>
          <p:spPr bwMode="auto">
            <a:xfrm>
              <a:off x="1728" y="1296"/>
              <a:ext cx="335" cy="288"/>
            </a:xfrm>
            <a:prstGeom prst="rect">
              <a:avLst/>
            </a:prstGeom>
            <a:noFill/>
            <a:ln w="9525">
              <a:noFill/>
              <a:miter lim="800000"/>
              <a:headEnd/>
              <a:tailEnd/>
            </a:ln>
          </p:spPr>
          <p:txBody>
            <a:bodyPr wrap="none">
              <a:spAutoFit/>
            </a:bodyPr>
            <a:lstStyle/>
            <a:p>
              <a:r>
                <a:rPr lang="en-US" altLang="ko-KR" sz="2400" i="1">
                  <a:latin typeface="Times New Roman" pitchFamily="18" charset="0"/>
                  <a:ea typeface="바탕" pitchFamily="18" charset="-127"/>
                </a:rPr>
                <a:t>A</a:t>
              </a:r>
              <a:r>
                <a:rPr lang="en-US" altLang="ko-KR" sz="2400" i="1" baseline="-25000">
                  <a:latin typeface="Times New Roman" pitchFamily="18" charset="0"/>
                </a:rPr>
                <a:t>12</a:t>
              </a:r>
            </a:p>
          </p:txBody>
        </p:sp>
        <p:sp>
          <p:nvSpPr>
            <p:cNvPr id="37900" name="Rectangle 11"/>
            <p:cNvSpPr>
              <a:spLocks noChangeArrowheads="1"/>
            </p:cNvSpPr>
            <p:nvPr/>
          </p:nvSpPr>
          <p:spPr bwMode="auto">
            <a:xfrm>
              <a:off x="960" y="2400"/>
              <a:ext cx="335" cy="288"/>
            </a:xfrm>
            <a:prstGeom prst="rect">
              <a:avLst/>
            </a:prstGeom>
            <a:noFill/>
            <a:ln w="9525">
              <a:noFill/>
              <a:miter lim="800000"/>
              <a:headEnd/>
              <a:tailEnd/>
            </a:ln>
          </p:spPr>
          <p:txBody>
            <a:bodyPr wrap="none">
              <a:spAutoFit/>
            </a:bodyPr>
            <a:lstStyle/>
            <a:p>
              <a:r>
                <a:rPr lang="en-US" altLang="ko-KR" sz="2400" i="1">
                  <a:latin typeface="Times New Roman" pitchFamily="18" charset="0"/>
                  <a:ea typeface="바탕" pitchFamily="18" charset="-127"/>
                </a:rPr>
                <a:t>A</a:t>
              </a:r>
              <a:r>
                <a:rPr lang="en-US" altLang="ko-KR" sz="2400" i="1" baseline="-25000">
                  <a:latin typeface="Times New Roman" pitchFamily="18" charset="0"/>
                </a:rPr>
                <a:t>21</a:t>
              </a:r>
            </a:p>
          </p:txBody>
        </p:sp>
        <p:sp>
          <p:nvSpPr>
            <p:cNvPr id="37901" name="Rectangle 12"/>
            <p:cNvSpPr>
              <a:spLocks noChangeArrowheads="1"/>
            </p:cNvSpPr>
            <p:nvPr/>
          </p:nvSpPr>
          <p:spPr bwMode="auto">
            <a:xfrm>
              <a:off x="1751" y="2400"/>
              <a:ext cx="335" cy="288"/>
            </a:xfrm>
            <a:prstGeom prst="rect">
              <a:avLst/>
            </a:prstGeom>
            <a:noFill/>
            <a:ln w="9525">
              <a:noFill/>
              <a:miter lim="800000"/>
              <a:headEnd/>
              <a:tailEnd/>
            </a:ln>
          </p:spPr>
          <p:txBody>
            <a:bodyPr wrap="none">
              <a:spAutoFit/>
            </a:bodyPr>
            <a:lstStyle/>
            <a:p>
              <a:r>
                <a:rPr lang="en-US" altLang="ko-KR" sz="2400" i="1">
                  <a:latin typeface="Times New Roman" pitchFamily="18" charset="0"/>
                </a:rPr>
                <a:t>A</a:t>
              </a:r>
              <a:r>
                <a:rPr lang="en-US" altLang="ko-KR" sz="2400" i="1" baseline="-25000">
                  <a:latin typeface="Times New Roman" pitchFamily="18" charset="0"/>
                </a:rPr>
                <a:t>22</a:t>
              </a:r>
            </a:p>
          </p:txBody>
        </p:sp>
        <p:sp>
          <p:nvSpPr>
            <p:cNvPr id="37902" name="Rectangle 13"/>
            <p:cNvSpPr>
              <a:spLocks noChangeArrowheads="1"/>
            </p:cNvSpPr>
            <p:nvPr/>
          </p:nvSpPr>
          <p:spPr bwMode="auto">
            <a:xfrm>
              <a:off x="1200" y="3299"/>
              <a:ext cx="108" cy="288"/>
            </a:xfrm>
            <a:prstGeom prst="rect">
              <a:avLst/>
            </a:prstGeom>
            <a:noFill/>
            <a:ln w="9525">
              <a:noFill/>
              <a:miter lim="800000"/>
              <a:headEnd/>
              <a:tailEnd/>
            </a:ln>
          </p:spPr>
          <p:txBody>
            <a:bodyPr wrap="none">
              <a:spAutoFit/>
            </a:bodyPr>
            <a:lstStyle/>
            <a:p>
              <a:endParaRPr lang="ko-KR" altLang="ko-KR" sz="2400">
                <a:latin typeface="Times New Roman" pitchFamily="18" charset="0"/>
              </a:endParaRPr>
            </a:p>
          </p:txBody>
        </p:sp>
        <p:sp>
          <p:nvSpPr>
            <p:cNvPr id="37903" name="Rectangle 14"/>
            <p:cNvSpPr>
              <a:spLocks noChangeArrowheads="1"/>
            </p:cNvSpPr>
            <p:nvPr/>
          </p:nvSpPr>
          <p:spPr bwMode="auto">
            <a:xfrm>
              <a:off x="768" y="515"/>
              <a:ext cx="464" cy="288"/>
            </a:xfrm>
            <a:prstGeom prst="rect">
              <a:avLst/>
            </a:prstGeom>
            <a:noFill/>
            <a:ln w="9525">
              <a:noFill/>
              <a:miter lim="800000"/>
              <a:headEnd/>
              <a:tailEnd/>
            </a:ln>
          </p:spPr>
          <p:txBody>
            <a:bodyPr wrap="none">
              <a:spAutoFit/>
            </a:bodyPr>
            <a:lstStyle/>
            <a:p>
              <a:r>
                <a:rPr lang="ko-KR" altLang="en-US" sz="2400">
                  <a:latin typeface="Times New Roman" pitchFamily="18" charset="0"/>
                </a:rPr>
                <a:t>변수</a:t>
              </a:r>
            </a:p>
          </p:txBody>
        </p:sp>
        <p:sp>
          <p:nvSpPr>
            <p:cNvPr id="37904" name="Line 15"/>
            <p:cNvSpPr>
              <a:spLocks noChangeShapeType="1"/>
            </p:cNvSpPr>
            <p:nvPr/>
          </p:nvSpPr>
          <p:spPr bwMode="auto">
            <a:xfrm>
              <a:off x="768" y="864"/>
              <a:ext cx="864" cy="0"/>
            </a:xfrm>
            <a:prstGeom prst="line">
              <a:avLst/>
            </a:prstGeom>
            <a:noFill/>
            <a:ln w="38100">
              <a:solidFill>
                <a:schemeClr val="tx1"/>
              </a:solidFill>
              <a:round/>
              <a:headEnd/>
              <a:tailEnd type="stealth" w="med" len="med"/>
            </a:ln>
          </p:spPr>
          <p:txBody>
            <a:bodyPr wrap="none" anchor="ctr">
              <a:spAutoFit/>
            </a:bodyPr>
            <a:lstStyle/>
            <a:p>
              <a:endParaRPr lang="ko-KR" altLang="en-US"/>
            </a:p>
          </p:txBody>
        </p:sp>
        <p:sp>
          <p:nvSpPr>
            <p:cNvPr id="37905" name="Rectangle 16"/>
            <p:cNvSpPr>
              <a:spLocks noChangeArrowheads="1"/>
            </p:cNvSpPr>
            <p:nvPr/>
          </p:nvSpPr>
          <p:spPr bwMode="auto">
            <a:xfrm>
              <a:off x="144" y="1109"/>
              <a:ext cx="628" cy="212"/>
            </a:xfrm>
            <a:prstGeom prst="rect">
              <a:avLst/>
            </a:prstGeom>
            <a:noFill/>
            <a:ln w="9525">
              <a:noFill/>
              <a:miter lim="800000"/>
              <a:headEnd/>
              <a:tailEnd/>
            </a:ln>
          </p:spPr>
          <p:txBody>
            <a:bodyPr>
              <a:spAutoFit/>
            </a:bodyPr>
            <a:lstStyle/>
            <a:p>
              <a:r>
                <a:rPr lang="ko-KR" altLang="en-US" sz="1600" b="1">
                  <a:latin typeface="Times New Roman" pitchFamily="18" charset="0"/>
                </a:rPr>
                <a:t>조사단위</a:t>
              </a:r>
            </a:p>
          </p:txBody>
        </p:sp>
        <p:sp>
          <p:nvSpPr>
            <p:cNvPr id="37906" name="Line 17"/>
            <p:cNvSpPr>
              <a:spLocks noChangeShapeType="1"/>
            </p:cNvSpPr>
            <p:nvPr/>
          </p:nvSpPr>
          <p:spPr bwMode="auto">
            <a:xfrm>
              <a:off x="576" y="1440"/>
              <a:ext cx="0" cy="576"/>
            </a:xfrm>
            <a:prstGeom prst="line">
              <a:avLst/>
            </a:prstGeom>
            <a:noFill/>
            <a:ln w="38100">
              <a:solidFill>
                <a:schemeClr val="tx1"/>
              </a:solidFill>
              <a:round/>
              <a:headEnd/>
              <a:tailEnd type="stealth" w="med" len="med"/>
            </a:ln>
          </p:spPr>
          <p:txBody>
            <a:bodyPr anchor="ctr">
              <a:spAutoFit/>
            </a:bodyPr>
            <a:lstStyle/>
            <a:p>
              <a:endParaRPr lang="ko-KR" altLang="en-US"/>
            </a:p>
          </p:txBody>
        </p:sp>
      </p:grpSp>
      <p:grpSp>
        <p:nvGrpSpPr>
          <p:cNvPr id="37893" name="Group 18"/>
          <p:cNvGrpSpPr>
            <a:grpSpLocks/>
          </p:cNvGrpSpPr>
          <p:nvPr/>
        </p:nvGrpSpPr>
        <p:grpSpPr bwMode="auto">
          <a:xfrm>
            <a:off x="4343400" y="2133600"/>
            <a:ext cx="4800600" cy="893763"/>
            <a:chOff x="2736" y="1344"/>
            <a:chExt cx="3024" cy="563"/>
          </a:xfrm>
        </p:grpSpPr>
        <p:sp>
          <p:nvSpPr>
            <p:cNvPr id="37895" name="Text Box 19"/>
            <p:cNvSpPr txBox="1">
              <a:spLocks noChangeArrowheads="1"/>
            </p:cNvSpPr>
            <p:nvPr/>
          </p:nvSpPr>
          <p:spPr bwMode="auto">
            <a:xfrm>
              <a:off x="2736" y="1344"/>
              <a:ext cx="3024" cy="288"/>
            </a:xfrm>
            <a:prstGeom prst="rect">
              <a:avLst/>
            </a:prstGeom>
            <a:noFill/>
            <a:ln w="9525">
              <a:noFill/>
              <a:miter lim="800000"/>
              <a:headEnd/>
              <a:tailEnd/>
            </a:ln>
          </p:spPr>
          <p:txBody>
            <a:bodyPr>
              <a:spAutoFit/>
            </a:bodyPr>
            <a:lstStyle/>
            <a:p>
              <a:pPr>
                <a:buFontTx/>
                <a:buChar char="•"/>
              </a:pPr>
              <a:r>
                <a:rPr lang="en-US" altLang="ko-KR" sz="2400" b="1">
                  <a:latin typeface="Times New Roman" pitchFamily="18" charset="0"/>
                </a:rPr>
                <a:t> </a:t>
              </a:r>
              <a:r>
                <a:rPr lang="en-US" altLang="ko-KR" sz="2400" b="1" i="1">
                  <a:latin typeface="Times New Roman" pitchFamily="18" charset="0"/>
                </a:rPr>
                <a:t>A</a:t>
              </a:r>
              <a:r>
                <a:rPr lang="en-US" altLang="ko-KR" sz="2400" b="1" i="1" baseline="-25000">
                  <a:latin typeface="Times New Roman" pitchFamily="18" charset="0"/>
                </a:rPr>
                <a:t>11</a:t>
              </a:r>
              <a:r>
                <a:rPr lang="en-US" altLang="ko-KR" sz="2400" b="1">
                  <a:latin typeface="Times New Roman" pitchFamily="18" charset="0"/>
                </a:rPr>
                <a:t> </a:t>
              </a:r>
              <a:r>
                <a:rPr lang="en-US" altLang="ko-KR" sz="2400" b="1">
                  <a:latin typeface="Times New Roman" pitchFamily="18" charset="0"/>
                  <a:ea typeface="바탕" pitchFamily="18" charset="-127"/>
                </a:rPr>
                <a:t>∪ </a:t>
              </a:r>
              <a:r>
                <a:rPr lang="en-US" altLang="ko-KR" sz="2400" b="1" i="1">
                  <a:latin typeface="Times New Roman" pitchFamily="18" charset="0"/>
                  <a:ea typeface="바탕" pitchFamily="18" charset="-127"/>
                </a:rPr>
                <a:t>A</a:t>
              </a:r>
              <a:r>
                <a:rPr lang="en-US" altLang="ko-KR" sz="2400" b="1" i="1" baseline="-25000">
                  <a:latin typeface="Times New Roman" pitchFamily="18" charset="0"/>
                </a:rPr>
                <a:t>12</a:t>
              </a:r>
              <a:r>
                <a:rPr lang="en-US" altLang="ko-KR" sz="2400" b="1">
                  <a:latin typeface="Times New Roman" pitchFamily="18" charset="0"/>
                  <a:ea typeface="바탕" pitchFamily="18" charset="-127"/>
                </a:rPr>
                <a:t>   </a:t>
              </a:r>
              <a:r>
                <a:rPr lang="en-US" altLang="ko-KR" sz="2400" b="1">
                  <a:latin typeface="Times New Roman" pitchFamily="18" charset="0"/>
                </a:rPr>
                <a:t>→</a:t>
              </a:r>
              <a:r>
                <a:rPr lang="ko-KR" altLang="en-US" sz="2400" b="1">
                  <a:latin typeface="Times New Roman" pitchFamily="18" charset="0"/>
                </a:rPr>
                <a:t>기업의 운영데이터</a:t>
              </a:r>
              <a:endParaRPr lang="ko-KR" altLang="en-US" sz="2400" b="1" i="1">
                <a:latin typeface="Times New Roman" pitchFamily="18" charset="0"/>
              </a:endParaRPr>
            </a:p>
          </p:txBody>
        </p:sp>
        <p:sp>
          <p:nvSpPr>
            <p:cNvPr id="37896" name="Rectangle 20"/>
            <p:cNvSpPr>
              <a:spLocks noChangeArrowheads="1"/>
            </p:cNvSpPr>
            <p:nvPr/>
          </p:nvSpPr>
          <p:spPr bwMode="auto">
            <a:xfrm>
              <a:off x="4104" y="1619"/>
              <a:ext cx="116" cy="288"/>
            </a:xfrm>
            <a:prstGeom prst="rect">
              <a:avLst/>
            </a:prstGeom>
            <a:noFill/>
            <a:ln w="9525">
              <a:noFill/>
              <a:miter lim="800000"/>
              <a:headEnd/>
              <a:tailEnd/>
            </a:ln>
          </p:spPr>
          <p:txBody>
            <a:bodyPr wrap="none">
              <a:spAutoFit/>
            </a:bodyPr>
            <a:lstStyle/>
            <a:p>
              <a:endParaRPr lang="ko-KR" altLang="ko-KR" sz="2400" b="1">
                <a:latin typeface="Times New Roman" pitchFamily="18" charset="0"/>
              </a:endParaRPr>
            </a:p>
          </p:txBody>
        </p:sp>
      </p:grpSp>
      <p:sp>
        <p:nvSpPr>
          <p:cNvPr id="37894" name="Slide Number Placeholder 20"/>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604D1AA-8795-4D44-A288-6726517F4D84}" type="slidenum">
              <a:rPr lang="ko-KR" altLang="en-US" smtClean="0">
                <a:latin typeface="굴림" pitchFamily="50" charset="-127"/>
                <a:ea typeface="굴림" pitchFamily="50" charset="-127"/>
              </a:rPr>
              <a:pPr/>
              <a:t>28</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defRPr/>
            </a:pPr>
            <a:endParaRPr lang="ko-KR" altLang="ko-KR"/>
          </a:p>
        </p:txBody>
      </p:sp>
      <p:sp>
        <p:nvSpPr>
          <p:cNvPr id="36867" name="Rectangle 3"/>
          <p:cNvSpPr>
            <a:spLocks noGrp="1" noChangeArrowheads="1"/>
          </p:cNvSpPr>
          <p:nvPr>
            <p:ph type="body" idx="1"/>
          </p:nvPr>
        </p:nvSpPr>
        <p:spPr>
          <a:xfrm>
            <a:off x="457200" y="1143000"/>
            <a:ext cx="8229600" cy="4864100"/>
          </a:xfrm>
        </p:spPr>
        <p:txBody>
          <a:bodyPr/>
          <a:lstStyle/>
          <a:p>
            <a:pPr>
              <a:buFontTx/>
              <a:buNone/>
              <a:defRPr/>
            </a:pPr>
            <a:r>
              <a:rPr lang="en-US" altLang="ko-KR" sz="2800" b="1" dirty="0"/>
              <a:t>  </a:t>
            </a:r>
            <a:r>
              <a:rPr lang="ko-KR" altLang="en-US" sz="2800" b="1" dirty="0">
                <a:latin typeface="맑은 고딕" pitchFamily="50" charset="-127"/>
              </a:rPr>
              <a:t>다양한 조사에서 얻은 </a:t>
            </a:r>
            <a:r>
              <a:rPr lang="en-US" altLang="ko-KR" sz="2800" b="1" dirty="0">
                <a:latin typeface="맑은 고딕" pitchFamily="50" charset="-127"/>
              </a:rPr>
              <a:t>Data </a:t>
            </a:r>
            <a:r>
              <a:rPr lang="ko-KR" altLang="en-US" sz="2800" b="1" dirty="0">
                <a:latin typeface="맑은 고딕" pitchFamily="50" charset="-127"/>
              </a:rPr>
              <a:t>들을  지속적으로 하나의 </a:t>
            </a:r>
            <a:r>
              <a:rPr lang="en-US" altLang="ko-KR" sz="2800" b="1" dirty="0">
                <a:latin typeface="맑은 고딕" pitchFamily="50" charset="-127"/>
              </a:rPr>
              <a:t>file</a:t>
            </a:r>
            <a:r>
              <a:rPr lang="ko-KR" altLang="en-US" sz="2800" b="1" dirty="0">
                <a:latin typeface="맑은 고딕" pitchFamily="50" charset="-127"/>
              </a:rPr>
              <a:t>에 축적하여  더욱 유용한 </a:t>
            </a:r>
            <a:r>
              <a:rPr lang="en-US" altLang="ko-KR" sz="2800" b="1" dirty="0">
                <a:latin typeface="맑은 고딕" pitchFamily="50" charset="-127"/>
              </a:rPr>
              <a:t>data set </a:t>
            </a:r>
            <a:r>
              <a:rPr lang="ko-KR" altLang="en-US" sz="2800" b="1" dirty="0">
                <a:latin typeface="맑은 고딕" pitchFamily="50" charset="-127"/>
              </a:rPr>
              <a:t>을 구축할 수 없을까</a:t>
            </a:r>
            <a:r>
              <a:rPr lang="en-US" altLang="ko-KR" sz="2800" b="1" dirty="0">
                <a:latin typeface="맑은 고딕" pitchFamily="50" charset="-127"/>
              </a:rPr>
              <a:t>?</a:t>
            </a:r>
          </a:p>
          <a:p>
            <a:pPr>
              <a:buFontTx/>
              <a:buNone/>
              <a:defRPr/>
            </a:pPr>
            <a:endParaRPr lang="en-US" altLang="ko-KR" sz="2800" b="1" dirty="0"/>
          </a:p>
          <a:p>
            <a:pPr>
              <a:buFontTx/>
              <a:buNone/>
              <a:defRPr/>
            </a:pPr>
            <a:endParaRPr lang="en-US" altLang="ko-KR" sz="2800" b="1" dirty="0">
              <a:solidFill>
                <a:srgbClr val="33CC33"/>
              </a:solidFill>
            </a:endParaRPr>
          </a:p>
          <a:p>
            <a:pPr>
              <a:buFontTx/>
              <a:buNone/>
              <a:defRPr/>
            </a:pPr>
            <a:r>
              <a:rPr lang="en-US" altLang="ko-KR" sz="2800" b="1" dirty="0"/>
              <a:t>  </a:t>
            </a:r>
            <a:r>
              <a:rPr lang="en-US" altLang="ko-KR" sz="2800" b="1" dirty="0">
                <a:latin typeface="+mn-ea"/>
              </a:rPr>
              <a:t>Data </a:t>
            </a:r>
            <a:r>
              <a:rPr lang="ko-KR" altLang="en-US" sz="2800" b="1" dirty="0">
                <a:latin typeface="+mn-ea"/>
              </a:rPr>
              <a:t>를 담을 바구니가 필요</a:t>
            </a:r>
            <a:r>
              <a:rPr lang="en-US" altLang="ko-KR" sz="2800" b="1" dirty="0">
                <a:latin typeface="+mn-ea"/>
              </a:rPr>
              <a:t>—</a:t>
            </a:r>
          </a:p>
          <a:p>
            <a:pPr>
              <a:buFontTx/>
              <a:buNone/>
              <a:defRPr/>
            </a:pPr>
            <a:r>
              <a:rPr lang="en-US" altLang="ko-KR" sz="2800" b="1" dirty="0">
                <a:latin typeface="+mn-ea"/>
              </a:rPr>
              <a:t>     Census data </a:t>
            </a:r>
            <a:r>
              <a:rPr lang="ko-KR" altLang="en-US" sz="2800" b="1" dirty="0">
                <a:latin typeface="+mn-ea"/>
              </a:rPr>
              <a:t>로 만든 군집</a:t>
            </a:r>
            <a:r>
              <a:rPr lang="en-US" altLang="ko-KR" sz="2800" b="1" dirty="0">
                <a:latin typeface="+mn-ea"/>
              </a:rPr>
              <a:t>(cluster) </a:t>
            </a:r>
            <a:r>
              <a:rPr lang="ko-KR" altLang="en-US" sz="2800" b="1" dirty="0">
                <a:latin typeface="+mn-ea"/>
              </a:rPr>
              <a:t>을 활용</a:t>
            </a:r>
          </a:p>
          <a:p>
            <a:pPr>
              <a:defRPr/>
            </a:pPr>
            <a:endParaRPr lang="en-US" altLang="ko-KR" dirty="0"/>
          </a:p>
        </p:txBody>
      </p:sp>
      <p:sp>
        <p:nvSpPr>
          <p:cNvPr id="3891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D8412A6-5DC2-43A4-A183-88105AC0FEF6}" type="slidenum">
              <a:rPr lang="ko-KR" altLang="en-US" smtClean="0">
                <a:latin typeface="굴림" pitchFamily="50" charset="-127"/>
                <a:ea typeface="굴림" pitchFamily="50" charset="-127"/>
              </a:rPr>
              <a:pPr/>
              <a:t>29</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내용 개체 틀 2"/>
          <p:cNvSpPr>
            <a:spLocks noGrp="1"/>
          </p:cNvSpPr>
          <p:nvPr>
            <p:ph idx="1"/>
          </p:nvPr>
        </p:nvSpPr>
        <p:spPr>
          <a:xfrm>
            <a:off x="457200" y="571500"/>
            <a:ext cx="8229600" cy="5715000"/>
          </a:xfrm>
        </p:spPr>
        <p:txBody>
          <a:bodyPr/>
          <a:lstStyle/>
          <a:p>
            <a:pPr eaLnBrk="1" hangingPunct="1">
              <a:lnSpc>
                <a:spcPct val="90000"/>
              </a:lnSpc>
              <a:buFont typeface="Wingdings" pitchFamily="2" charset="2"/>
              <a:buNone/>
            </a:pPr>
            <a:r>
              <a:rPr lang="ko-KR" altLang="ko-KR" smtClean="0"/>
              <a:t>우리는 수량화에 매우 익숙해 있</a:t>
            </a:r>
            <a:r>
              <a:rPr lang="ko-KR" altLang="en-US" smtClean="0"/>
              <a:t>습니다</a:t>
            </a:r>
            <a:r>
              <a:rPr lang="en-US" altLang="ko-KR" smtClean="0"/>
              <a:t>.</a:t>
            </a:r>
          </a:p>
          <a:p>
            <a:pPr eaLnBrk="1" hangingPunct="1">
              <a:lnSpc>
                <a:spcPct val="90000"/>
              </a:lnSpc>
              <a:buFont typeface="Wingdings" pitchFamily="2" charset="2"/>
              <a:buNone/>
            </a:pPr>
            <a:endParaRPr lang="en-US" altLang="ko-KR" smtClean="0"/>
          </a:p>
          <a:p>
            <a:pPr eaLnBrk="1" hangingPunct="1">
              <a:lnSpc>
                <a:spcPct val="90000"/>
              </a:lnSpc>
              <a:buFont typeface="Wingdings" pitchFamily="2" charset="2"/>
              <a:buNone/>
            </a:pPr>
            <a:r>
              <a:rPr lang="ko-KR" altLang="ko-KR" smtClean="0"/>
              <a:t> </a:t>
            </a:r>
            <a:r>
              <a:rPr lang="en-US" altLang="ko-KR" smtClean="0"/>
              <a:t>Kelvin </a:t>
            </a:r>
            <a:r>
              <a:rPr lang="ko-KR" altLang="ko-KR" smtClean="0"/>
              <a:t>경</a:t>
            </a:r>
            <a:r>
              <a:rPr lang="en-US" altLang="ko-KR" smtClean="0"/>
              <a:t>(William Thomson, 1883)</a:t>
            </a:r>
            <a:r>
              <a:rPr lang="ko-KR" altLang="ko-KR" smtClean="0"/>
              <a:t>은</a:t>
            </a:r>
            <a:r>
              <a:rPr lang="en-US" altLang="ko-KR" smtClean="0"/>
              <a:t> </a:t>
            </a:r>
            <a:r>
              <a:rPr lang="ko-KR" altLang="en-US" smtClean="0"/>
              <a:t>말하기를</a:t>
            </a:r>
            <a:endParaRPr lang="en-US" altLang="ko-KR" smtClean="0"/>
          </a:p>
          <a:p>
            <a:pPr eaLnBrk="1" hangingPunct="1">
              <a:lnSpc>
                <a:spcPct val="90000"/>
              </a:lnSpc>
              <a:buFont typeface="Wingdings" pitchFamily="2" charset="2"/>
              <a:buNone/>
            </a:pPr>
            <a:endParaRPr lang="ko-KR" altLang="ko-KR" smtClean="0"/>
          </a:p>
          <a:p>
            <a:pPr eaLnBrk="1" hangingPunct="1">
              <a:buFont typeface="Wingdings" pitchFamily="2" charset="2"/>
              <a:buNone/>
            </a:pPr>
            <a:r>
              <a:rPr lang="en-US" altLang="ko-KR" smtClean="0"/>
              <a:t>  “</a:t>
            </a:r>
            <a:r>
              <a:rPr lang="ko-KR" altLang="en-US" smtClean="0"/>
              <a:t>당신이 말하고 있는 것에 관해 측정할 수 있고 그 결과를 숫자화할 수 있을 때 당신은 무엇을 알고 있는 것이고</a:t>
            </a:r>
            <a:r>
              <a:rPr lang="en-US" altLang="ko-KR" smtClean="0"/>
              <a:t>, </a:t>
            </a:r>
            <a:r>
              <a:rPr lang="ko-KR" altLang="en-US" smtClean="0"/>
              <a:t>그 것을 측정하지 못하고 숫자화할 수 없을 때 당신의 지식은 보잘 것 없고 불완전한 것이다”</a:t>
            </a:r>
          </a:p>
          <a:p>
            <a:pPr eaLnBrk="1" hangingPunct="1">
              <a:lnSpc>
                <a:spcPct val="90000"/>
              </a:lnSpc>
              <a:buFont typeface="Wingdings" pitchFamily="2" charset="2"/>
              <a:buNone/>
            </a:pPr>
            <a:endParaRPr lang="en-US" altLang="ko-KR" smtClean="0"/>
          </a:p>
          <a:p>
            <a:pPr eaLnBrk="1" hangingPunct="1">
              <a:lnSpc>
                <a:spcPct val="90000"/>
              </a:lnSpc>
              <a:buFont typeface="Wingdings" pitchFamily="2" charset="2"/>
              <a:buNone/>
            </a:pPr>
            <a:r>
              <a:rPr lang="ko-KR" altLang="en-US" smtClean="0"/>
              <a:t>측정이란 이렇게 현대인의 일상 생활을 숫자화시키</a:t>
            </a:r>
          </a:p>
          <a:p>
            <a:pPr eaLnBrk="1" hangingPunct="1">
              <a:lnSpc>
                <a:spcPct val="90000"/>
              </a:lnSpc>
              <a:buFont typeface="Wingdings" pitchFamily="2" charset="2"/>
              <a:buNone/>
            </a:pPr>
            <a:r>
              <a:rPr lang="ko-KR" altLang="en-US" smtClean="0"/>
              <a:t>고 있습니다</a:t>
            </a:r>
            <a:r>
              <a:rPr lang="en-US" altLang="ko-KR" smtClean="0"/>
              <a:t>.</a:t>
            </a:r>
            <a:endParaRPr lang="ko-KR" altLang="en-US" smtClean="0"/>
          </a:p>
        </p:txBody>
      </p:sp>
      <p:sp>
        <p:nvSpPr>
          <p:cNvPr id="2" name="제목 1"/>
          <p:cNvSpPr>
            <a:spLocks noGrp="1"/>
          </p:cNvSpPr>
          <p:nvPr>
            <p:ph type="title"/>
          </p:nvPr>
        </p:nvSpPr>
        <p:spPr>
          <a:xfrm>
            <a:off x="-7858125" y="-46038"/>
            <a:ext cx="8258175" cy="46038"/>
          </a:xfrm>
        </p:spPr>
        <p:txBody>
          <a:bodyPr>
            <a:normAutofit fontScale="90000"/>
          </a:bodyPr>
          <a:lstStyle/>
          <a:p>
            <a:pPr eaLnBrk="1" fontAlgn="auto" hangingPunct="1">
              <a:spcAft>
                <a:spcPts val="0"/>
              </a:spcAft>
              <a:defRPr/>
            </a:pPr>
            <a:endParaRPr lang="ko-KR" altLang="en-US" dirty="0"/>
          </a:p>
        </p:txBody>
      </p:sp>
      <p:sp>
        <p:nvSpPr>
          <p:cNvPr id="1229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73042A5-3CCA-4953-94F7-66698680B265}" type="slidenum">
              <a:rPr lang="ko-KR" altLang="en-US" smtClean="0">
                <a:latin typeface="굴림" pitchFamily="50" charset="-127"/>
                <a:ea typeface="굴림" pitchFamily="50" charset="-127"/>
              </a:rPr>
              <a:pPr/>
              <a:t>3</a:t>
            </a:fld>
            <a:endParaRPr lang="en-US" altLang="ko-KR" smtClean="0">
              <a:latin typeface="굴림" pitchFamily="50" charset="-127"/>
              <a:ea typeface="굴림" pitchFamily="50" charset="-127"/>
            </a:endParaRPr>
          </a:p>
        </p:txBody>
      </p:sp>
    </p:spTree>
  </p:cSld>
  <p:clrMapOvr>
    <a:masterClrMapping/>
  </p:clrMapOvr>
  <p:transition advTm="32464"/>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2"/>
          <p:cNvGrpSpPr>
            <a:grpSpLocks/>
          </p:cNvGrpSpPr>
          <p:nvPr/>
        </p:nvGrpSpPr>
        <p:grpSpPr bwMode="auto">
          <a:xfrm>
            <a:off x="250825" y="620713"/>
            <a:ext cx="7850188" cy="5668962"/>
            <a:chOff x="672" y="240"/>
            <a:chExt cx="4656" cy="3588"/>
          </a:xfrm>
        </p:grpSpPr>
        <p:sp>
          <p:nvSpPr>
            <p:cNvPr id="8195" name="Rectangle 3"/>
            <p:cNvSpPr>
              <a:spLocks noChangeArrowheads="1"/>
            </p:cNvSpPr>
            <p:nvPr/>
          </p:nvSpPr>
          <p:spPr bwMode="auto">
            <a:xfrm>
              <a:off x="1296" y="912"/>
              <a:ext cx="3744" cy="2496"/>
            </a:xfrm>
            <a:prstGeom prst="rect">
              <a:avLst/>
            </a:prstGeom>
            <a:solidFill>
              <a:schemeClr val="bg1"/>
            </a:solidFill>
            <a:ln w="38100">
              <a:solidFill>
                <a:schemeClr val="tx1"/>
              </a:solidFill>
              <a:miter lim="800000"/>
              <a:headEnd/>
              <a:tailEnd/>
            </a:ln>
            <a:effectLst>
              <a:outerShdw dist="107763" dir="2700000" algn="ctr" rotWithShape="0">
                <a:schemeClr val="bg2"/>
              </a:outerShdw>
            </a:effectLst>
          </p:spPr>
          <p:txBody>
            <a:bodyPr anchor="ctr">
              <a:spAutoFit/>
            </a:bodyPr>
            <a:lstStyle/>
            <a:p>
              <a:pPr>
                <a:defRPr/>
              </a:pPr>
              <a:endParaRPr lang="ko-KR" altLang="en-US"/>
            </a:p>
          </p:txBody>
        </p:sp>
        <p:sp>
          <p:nvSpPr>
            <p:cNvPr id="39944" name="Rectangle 4"/>
            <p:cNvSpPr>
              <a:spLocks noChangeArrowheads="1"/>
            </p:cNvSpPr>
            <p:nvPr/>
          </p:nvSpPr>
          <p:spPr bwMode="auto">
            <a:xfrm>
              <a:off x="2714" y="3539"/>
              <a:ext cx="109" cy="289"/>
            </a:xfrm>
            <a:prstGeom prst="rect">
              <a:avLst/>
            </a:prstGeom>
            <a:noFill/>
            <a:ln w="9525">
              <a:noFill/>
              <a:miter lim="800000"/>
              <a:headEnd/>
              <a:tailEnd/>
            </a:ln>
          </p:spPr>
          <p:txBody>
            <a:bodyPr wrap="none">
              <a:spAutoFit/>
            </a:bodyPr>
            <a:lstStyle/>
            <a:p>
              <a:endParaRPr lang="ko-KR" altLang="ko-KR" sz="2400">
                <a:latin typeface="Times New Roman" pitchFamily="18" charset="0"/>
              </a:endParaRPr>
            </a:p>
          </p:txBody>
        </p:sp>
        <p:sp>
          <p:nvSpPr>
            <p:cNvPr id="39945" name="Rectangle 5"/>
            <p:cNvSpPr>
              <a:spLocks noChangeArrowheads="1"/>
            </p:cNvSpPr>
            <p:nvPr/>
          </p:nvSpPr>
          <p:spPr bwMode="auto">
            <a:xfrm>
              <a:off x="1296" y="419"/>
              <a:ext cx="471" cy="289"/>
            </a:xfrm>
            <a:prstGeom prst="rect">
              <a:avLst/>
            </a:prstGeom>
            <a:noFill/>
            <a:ln w="9525">
              <a:noFill/>
              <a:miter lim="800000"/>
              <a:headEnd/>
              <a:tailEnd/>
            </a:ln>
          </p:spPr>
          <p:txBody>
            <a:bodyPr wrap="none">
              <a:spAutoFit/>
            </a:bodyPr>
            <a:lstStyle/>
            <a:p>
              <a:r>
                <a:rPr lang="ko-KR" altLang="en-US" sz="2400">
                  <a:latin typeface="Times New Roman" pitchFamily="18" charset="0"/>
                </a:rPr>
                <a:t>변수</a:t>
              </a:r>
            </a:p>
          </p:txBody>
        </p:sp>
        <p:sp>
          <p:nvSpPr>
            <p:cNvPr id="39946" name="Line 6"/>
            <p:cNvSpPr>
              <a:spLocks noChangeShapeType="1"/>
            </p:cNvSpPr>
            <p:nvPr/>
          </p:nvSpPr>
          <p:spPr bwMode="auto">
            <a:xfrm>
              <a:off x="1296" y="768"/>
              <a:ext cx="864" cy="0"/>
            </a:xfrm>
            <a:prstGeom prst="line">
              <a:avLst/>
            </a:prstGeom>
            <a:noFill/>
            <a:ln w="38100">
              <a:solidFill>
                <a:schemeClr val="tx1"/>
              </a:solidFill>
              <a:round/>
              <a:headEnd/>
              <a:tailEnd type="stealth" w="med" len="med"/>
            </a:ln>
          </p:spPr>
          <p:txBody>
            <a:bodyPr wrap="none" anchor="ctr">
              <a:spAutoFit/>
            </a:bodyPr>
            <a:lstStyle/>
            <a:p>
              <a:endParaRPr lang="ko-KR" altLang="en-US"/>
            </a:p>
          </p:txBody>
        </p:sp>
        <p:sp>
          <p:nvSpPr>
            <p:cNvPr id="39947" name="Rectangle 7"/>
            <p:cNvSpPr>
              <a:spLocks noChangeArrowheads="1"/>
            </p:cNvSpPr>
            <p:nvPr/>
          </p:nvSpPr>
          <p:spPr bwMode="auto">
            <a:xfrm>
              <a:off x="672" y="1152"/>
              <a:ext cx="532" cy="521"/>
            </a:xfrm>
            <a:prstGeom prst="rect">
              <a:avLst/>
            </a:prstGeom>
            <a:noFill/>
            <a:ln w="9525">
              <a:noFill/>
              <a:miter lim="800000"/>
              <a:headEnd/>
              <a:tailEnd/>
            </a:ln>
          </p:spPr>
          <p:txBody>
            <a:bodyPr>
              <a:spAutoFit/>
            </a:bodyPr>
            <a:lstStyle/>
            <a:p>
              <a:r>
                <a:rPr lang="ko-KR" altLang="en-US" sz="2400">
                  <a:latin typeface="Times New Roman" pitchFamily="18" charset="0"/>
                </a:rPr>
                <a:t>조사단위</a:t>
              </a:r>
            </a:p>
          </p:txBody>
        </p:sp>
        <p:sp>
          <p:nvSpPr>
            <p:cNvPr id="39948" name="Line 8"/>
            <p:cNvSpPr>
              <a:spLocks noChangeShapeType="1"/>
            </p:cNvSpPr>
            <p:nvPr/>
          </p:nvSpPr>
          <p:spPr bwMode="auto">
            <a:xfrm>
              <a:off x="1104" y="1536"/>
              <a:ext cx="0" cy="576"/>
            </a:xfrm>
            <a:prstGeom prst="line">
              <a:avLst/>
            </a:prstGeom>
            <a:noFill/>
            <a:ln w="38100">
              <a:solidFill>
                <a:schemeClr val="tx1"/>
              </a:solidFill>
              <a:round/>
              <a:headEnd/>
              <a:tailEnd type="stealth" w="med" len="med"/>
            </a:ln>
          </p:spPr>
          <p:txBody>
            <a:bodyPr anchor="ctr">
              <a:spAutoFit/>
            </a:bodyPr>
            <a:lstStyle/>
            <a:p>
              <a:endParaRPr lang="ko-KR" altLang="en-US"/>
            </a:p>
          </p:txBody>
        </p:sp>
        <p:sp>
          <p:nvSpPr>
            <p:cNvPr id="39949" name="Rectangle 9"/>
            <p:cNvSpPr>
              <a:spLocks noChangeArrowheads="1"/>
            </p:cNvSpPr>
            <p:nvPr/>
          </p:nvSpPr>
          <p:spPr bwMode="auto">
            <a:xfrm>
              <a:off x="2064" y="1152"/>
              <a:ext cx="144" cy="1680"/>
            </a:xfrm>
            <a:prstGeom prst="rect">
              <a:avLst/>
            </a:prstGeom>
            <a:noFill/>
            <a:ln w="28575">
              <a:solidFill>
                <a:srgbClr val="FF0000"/>
              </a:solidFill>
              <a:miter lim="800000"/>
              <a:headEnd/>
              <a:tailEnd/>
            </a:ln>
          </p:spPr>
          <p:txBody>
            <a:bodyPr anchor="ctr">
              <a:spAutoFit/>
            </a:bodyPr>
            <a:lstStyle/>
            <a:p>
              <a:endParaRPr lang="ko-KR" altLang="en-US"/>
            </a:p>
          </p:txBody>
        </p:sp>
        <p:sp>
          <p:nvSpPr>
            <p:cNvPr id="39950" name="Rectangle 10"/>
            <p:cNvSpPr>
              <a:spLocks noChangeArrowheads="1"/>
            </p:cNvSpPr>
            <p:nvPr/>
          </p:nvSpPr>
          <p:spPr bwMode="auto">
            <a:xfrm>
              <a:off x="2688" y="2352"/>
              <a:ext cx="144" cy="1056"/>
            </a:xfrm>
            <a:prstGeom prst="rect">
              <a:avLst/>
            </a:prstGeom>
            <a:noFill/>
            <a:ln w="28575">
              <a:solidFill>
                <a:srgbClr val="99CC00"/>
              </a:solidFill>
              <a:miter lim="800000"/>
              <a:headEnd/>
              <a:tailEnd/>
            </a:ln>
          </p:spPr>
          <p:txBody>
            <a:bodyPr anchor="ctr">
              <a:spAutoFit/>
            </a:bodyPr>
            <a:lstStyle/>
            <a:p>
              <a:endParaRPr lang="ko-KR" altLang="en-US"/>
            </a:p>
          </p:txBody>
        </p:sp>
        <p:sp>
          <p:nvSpPr>
            <p:cNvPr id="39951" name="Rectangle 11"/>
            <p:cNvSpPr>
              <a:spLocks noChangeArrowheads="1"/>
            </p:cNvSpPr>
            <p:nvPr/>
          </p:nvSpPr>
          <p:spPr bwMode="auto">
            <a:xfrm>
              <a:off x="1872" y="1392"/>
              <a:ext cx="1824" cy="144"/>
            </a:xfrm>
            <a:prstGeom prst="rect">
              <a:avLst/>
            </a:prstGeom>
            <a:noFill/>
            <a:ln w="28575">
              <a:solidFill>
                <a:srgbClr val="00FF00"/>
              </a:solidFill>
              <a:miter lim="800000"/>
              <a:headEnd/>
              <a:tailEnd/>
            </a:ln>
          </p:spPr>
          <p:txBody>
            <a:bodyPr anchor="ctr">
              <a:spAutoFit/>
            </a:bodyPr>
            <a:lstStyle/>
            <a:p>
              <a:endParaRPr lang="ko-KR" altLang="en-US"/>
            </a:p>
          </p:txBody>
        </p:sp>
        <p:sp>
          <p:nvSpPr>
            <p:cNvPr id="39952" name="Rectangle 12"/>
            <p:cNvSpPr>
              <a:spLocks noChangeArrowheads="1"/>
            </p:cNvSpPr>
            <p:nvPr/>
          </p:nvSpPr>
          <p:spPr bwMode="auto">
            <a:xfrm>
              <a:off x="2544" y="2688"/>
              <a:ext cx="2448" cy="144"/>
            </a:xfrm>
            <a:prstGeom prst="rect">
              <a:avLst/>
            </a:prstGeom>
            <a:noFill/>
            <a:ln w="28575">
              <a:solidFill>
                <a:srgbClr val="00FFFF"/>
              </a:solidFill>
              <a:miter lim="800000"/>
              <a:headEnd/>
              <a:tailEnd/>
            </a:ln>
          </p:spPr>
          <p:txBody>
            <a:bodyPr anchor="ctr">
              <a:spAutoFit/>
            </a:bodyPr>
            <a:lstStyle/>
            <a:p>
              <a:endParaRPr lang="ko-KR" altLang="en-US"/>
            </a:p>
          </p:txBody>
        </p:sp>
        <p:sp>
          <p:nvSpPr>
            <p:cNvPr id="39953" name="Rectangle 13"/>
            <p:cNvSpPr>
              <a:spLocks noChangeArrowheads="1"/>
            </p:cNvSpPr>
            <p:nvPr/>
          </p:nvSpPr>
          <p:spPr bwMode="auto">
            <a:xfrm flipH="1">
              <a:off x="2880" y="1200"/>
              <a:ext cx="624" cy="624"/>
            </a:xfrm>
            <a:prstGeom prst="rect">
              <a:avLst/>
            </a:prstGeom>
            <a:noFill/>
            <a:ln w="28575">
              <a:solidFill>
                <a:schemeClr val="accent1"/>
              </a:solidFill>
              <a:miter lim="800000"/>
              <a:headEnd/>
              <a:tailEnd/>
            </a:ln>
          </p:spPr>
          <p:txBody>
            <a:bodyPr anchor="ctr">
              <a:spAutoFit/>
            </a:bodyPr>
            <a:lstStyle/>
            <a:p>
              <a:endParaRPr lang="ko-KR" altLang="en-US"/>
            </a:p>
          </p:txBody>
        </p:sp>
        <p:sp>
          <p:nvSpPr>
            <p:cNvPr id="39954" name="Rectangle 14"/>
            <p:cNvSpPr>
              <a:spLocks noChangeArrowheads="1"/>
            </p:cNvSpPr>
            <p:nvPr/>
          </p:nvSpPr>
          <p:spPr bwMode="auto">
            <a:xfrm>
              <a:off x="1728" y="3024"/>
              <a:ext cx="1008" cy="240"/>
            </a:xfrm>
            <a:prstGeom prst="rect">
              <a:avLst/>
            </a:prstGeom>
            <a:noFill/>
            <a:ln w="28575">
              <a:solidFill>
                <a:srgbClr val="FF6600"/>
              </a:solidFill>
              <a:miter lim="800000"/>
              <a:headEnd/>
              <a:tailEnd/>
            </a:ln>
          </p:spPr>
          <p:txBody>
            <a:bodyPr anchor="ctr">
              <a:spAutoFit/>
            </a:bodyPr>
            <a:lstStyle/>
            <a:p>
              <a:endParaRPr lang="ko-KR" altLang="en-US"/>
            </a:p>
          </p:txBody>
        </p:sp>
        <p:sp>
          <p:nvSpPr>
            <p:cNvPr id="39955" name="Rectangle 15"/>
            <p:cNvSpPr>
              <a:spLocks noChangeArrowheads="1"/>
            </p:cNvSpPr>
            <p:nvPr/>
          </p:nvSpPr>
          <p:spPr bwMode="auto">
            <a:xfrm>
              <a:off x="1296" y="2016"/>
              <a:ext cx="1824" cy="240"/>
            </a:xfrm>
            <a:prstGeom prst="rect">
              <a:avLst/>
            </a:prstGeom>
            <a:noFill/>
            <a:ln w="28575">
              <a:solidFill>
                <a:srgbClr val="808080"/>
              </a:solidFill>
              <a:miter lim="800000"/>
              <a:headEnd/>
              <a:tailEnd/>
            </a:ln>
          </p:spPr>
          <p:txBody>
            <a:bodyPr anchor="ctr">
              <a:spAutoFit/>
            </a:bodyPr>
            <a:lstStyle/>
            <a:p>
              <a:endParaRPr lang="ko-KR" altLang="en-US"/>
            </a:p>
          </p:txBody>
        </p:sp>
        <p:sp>
          <p:nvSpPr>
            <p:cNvPr id="39956" name="Rectangle 16"/>
            <p:cNvSpPr>
              <a:spLocks noChangeArrowheads="1"/>
            </p:cNvSpPr>
            <p:nvPr/>
          </p:nvSpPr>
          <p:spPr bwMode="auto">
            <a:xfrm>
              <a:off x="3840" y="2256"/>
              <a:ext cx="432" cy="1152"/>
            </a:xfrm>
            <a:prstGeom prst="rect">
              <a:avLst/>
            </a:prstGeom>
            <a:noFill/>
            <a:ln w="28575">
              <a:solidFill>
                <a:schemeClr val="tx1"/>
              </a:solidFill>
              <a:miter lim="800000"/>
              <a:headEnd/>
              <a:tailEnd/>
            </a:ln>
          </p:spPr>
          <p:txBody>
            <a:bodyPr anchor="ctr">
              <a:spAutoFit/>
            </a:bodyPr>
            <a:lstStyle/>
            <a:p>
              <a:endParaRPr lang="ko-KR" altLang="en-US"/>
            </a:p>
          </p:txBody>
        </p:sp>
        <p:sp>
          <p:nvSpPr>
            <p:cNvPr id="39957" name="Rectangle 17"/>
            <p:cNvSpPr>
              <a:spLocks noChangeArrowheads="1"/>
            </p:cNvSpPr>
            <p:nvPr/>
          </p:nvSpPr>
          <p:spPr bwMode="auto">
            <a:xfrm>
              <a:off x="3888" y="240"/>
              <a:ext cx="1440" cy="599"/>
            </a:xfrm>
            <a:prstGeom prst="rect">
              <a:avLst/>
            </a:prstGeom>
            <a:noFill/>
            <a:ln w="9525">
              <a:noFill/>
              <a:miter lim="800000"/>
              <a:headEnd/>
              <a:tailEnd/>
            </a:ln>
          </p:spPr>
          <p:txBody>
            <a:bodyPr>
              <a:spAutoFit/>
            </a:bodyPr>
            <a:lstStyle/>
            <a:p>
              <a:r>
                <a:rPr lang="ko-KR" altLang="en-US" sz="2800" b="1" i="1">
                  <a:solidFill>
                    <a:schemeClr val="folHlink"/>
                  </a:solidFill>
                  <a:latin typeface="Times New Roman" pitchFamily="18" charset="0"/>
                </a:rPr>
                <a:t>표본조사</a:t>
              </a:r>
            </a:p>
            <a:p>
              <a:r>
                <a:rPr lang="ko-KR" altLang="en-US" sz="2800" b="1" i="1">
                  <a:solidFill>
                    <a:schemeClr val="folHlink"/>
                  </a:solidFill>
                  <a:latin typeface="Times New Roman" pitchFamily="18" charset="0"/>
                </a:rPr>
                <a:t>데이터</a:t>
              </a:r>
            </a:p>
          </p:txBody>
        </p:sp>
      </p:grpSp>
      <p:sp>
        <p:nvSpPr>
          <p:cNvPr id="39939" name="Line 18"/>
          <p:cNvSpPr>
            <a:spLocks noChangeShapeType="1"/>
          </p:cNvSpPr>
          <p:nvPr/>
        </p:nvSpPr>
        <p:spPr bwMode="auto">
          <a:xfrm flipH="1">
            <a:off x="4800600" y="1524000"/>
            <a:ext cx="1143000" cy="609600"/>
          </a:xfrm>
          <a:prstGeom prst="line">
            <a:avLst/>
          </a:prstGeom>
          <a:noFill/>
          <a:ln w="9525">
            <a:solidFill>
              <a:schemeClr val="folHlink"/>
            </a:solidFill>
            <a:round/>
            <a:headEnd/>
            <a:tailEnd type="triangle" w="med" len="med"/>
          </a:ln>
        </p:spPr>
        <p:txBody>
          <a:bodyPr>
            <a:spAutoFit/>
          </a:bodyPr>
          <a:lstStyle/>
          <a:p>
            <a:endParaRPr lang="ko-KR" altLang="en-US"/>
          </a:p>
        </p:txBody>
      </p:sp>
      <p:sp>
        <p:nvSpPr>
          <p:cNvPr id="39940" name="Line 19"/>
          <p:cNvSpPr>
            <a:spLocks noChangeShapeType="1"/>
          </p:cNvSpPr>
          <p:nvPr/>
        </p:nvSpPr>
        <p:spPr bwMode="auto">
          <a:xfrm flipH="1">
            <a:off x="5410200" y="1524000"/>
            <a:ext cx="838200" cy="990600"/>
          </a:xfrm>
          <a:prstGeom prst="line">
            <a:avLst/>
          </a:prstGeom>
          <a:noFill/>
          <a:ln w="9525">
            <a:solidFill>
              <a:schemeClr val="folHlink"/>
            </a:solidFill>
            <a:round/>
            <a:headEnd/>
            <a:tailEnd type="triangle" w="med" len="med"/>
          </a:ln>
        </p:spPr>
        <p:txBody>
          <a:bodyPr>
            <a:spAutoFit/>
          </a:bodyPr>
          <a:lstStyle/>
          <a:p>
            <a:endParaRPr lang="ko-KR" altLang="en-US"/>
          </a:p>
        </p:txBody>
      </p:sp>
      <p:sp>
        <p:nvSpPr>
          <p:cNvPr id="39941" name="Line 20"/>
          <p:cNvSpPr>
            <a:spLocks noChangeShapeType="1"/>
          </p:cNvSpPr>
          <p:nvPr/>
        </p:nvSpPr>
        <p:spPr bwMode="auto">
          <a:xfrm flipH="1">
            <a:off x="6248400" y="1524000"/>
            <a:ext cx="304800" cy="2286000"/>
          </a:xfrm>
          <a:prstGeom prst="line">
            <a:avLst/>
          </a:prstGeom>
          <a:noFill/>
          <a:ln w="9525">
            <a:solidFill>
              <a:schemeClr val="folHlink"/>
            </a:solidFill>
            <a:round/>
            <a:headEnd/>
            <a:tailEnd type="triangle" w="med" len="med"/>
          </a:ln>
        </p:spPr>
        <p:txBody>
          <a:bodyPr>
            <a:spAutoFit/>
          </a:bodyPr>
          <a:lstStyle/>
          <a:p>
            <a:endParaRPr lang="ko-KR" altLang="en-US"/>
          </a:p>
        </p:txBody>
      </p:sp>
      <p:sp>
        <p:nvSpPr>
          <p:cNvPr id="39942" name="Slide Number Placeholder 20"/>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FF80044-EDD1-4085-9D24-2537804EFE1C}" type="slidenum">
              <a:rPr lang="ko-KR" altLang="en-US" smtClean="0">
                <a:latin typeface="굴림" pitchFamily="50" charset="-127"/>
                <a:ea typeface="굴림" pitchFamily="50" charset="-127"/>
              </a:rPr>
              <a:pPr/>
              <a:t>30</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3581400" y="5167313"/>
            <a:ext cx="1905000" cy="1309687"/>
            <a:chOff x="2352" y="3255"/>
            <a:chExt cx="1057" cy="778"/>
          </a:xfrm>
        </p:grpSpPr>
        <p:sp>
          <p:nvSpPr>
            <p:cNvPr id="41144" name="Rectangle 3"/>
            <p:cNvSpPr>
              <a:spLocks noChangeArrowheads="1"/>
            </p:cNvSpPr>
            <p:nvPr/>
          </p:nvSpPr>
          <p:spPr bwMode="auto">
            <a:xfrm>
              <a:off x="2352" y="3264"/>
              <a:ext cx="1056" cy="768"/>
            </a:xfrm>
            <a:prstGeom prst="rect">
              <a:avLst/>
            </a:prstGeom>
            <a:noFill/>
            <a:ln w="9525">
              <a:noFill/>
              <a:miter lim="800000"/>
              <a:headEnd/>
              <a:tailEnd/>
            </a:ln>
          </p:spPr>
          <p:txBody>
            <a:bodyPr/>
            <a:lstStyle/>
            <a:p>
              <a:pPr>
                <a:spcBef>
                  <a:spcPct val="20000"/>
                </a:spcBef>
              </a:pPr>
              <a:endParaRPr lang="ko-KR" altLang="ko-KR" sz="1000"/>
            </a:p>
          </p:txBody>
        </p:sp>
        <p:sp>
          <p:nvSpPr>
            <p:cNvPr id="41145" name="Line 4"/>
            <p:cNvSpPr>
              <a:spLocks noChangeShapeType="1"/>
            </p:cNvSpPr>
            <p:nvPr/>
          </p:nvSpPr>
          <p:spPr bwMode="auto">
            <a:xfrm>
              <a:off x="2352" y="3255"/>
              <a:ext cx="1056" cy="1"/>
            </a:xfrm>
            <a:prstGeom prst="line">
              <a:avLst/>
            </a:prstGeom>
            <a:noFill/>
            <a:ln w="28575" cap="sq">
              <a:solidFill>
                <a:schemeClr val="tx1"/>
              </a:solidFill>
              <a:round/>
              <a:headEnd/>
              <a:tailEnd/>
            </a:ln>
          </p:spPr>
          <p:txBody>
            <a:bodyPr>
              <a:spAutoFit/>
            </a:bodyPr>
            <a:lstStyle/>
            <a:p>
              <a:endParaRPr lang="ko-KR" altLang="en-US"/>
            </a:p>
          </p:txBody>
        </p:sp>
        <p:sp>
          <p:nvSpPr>
            <p:cNvPr id="41146" name="Line 5"/>
            <p:cNvSpPr>
              <a:spLocks noChangeShapeType="1"/>
            </p:cNvSpPr>
            <p:nvPr/>
          </p:nvSpPr>
          <p:spPr bwMode="auto">
            <a:xfrm>
              <a:off x="2352" y="4032"/>
              <a:ext cx="1056" cy="1"/>
            </a:xfrm>
            <a:prstGeom prst="line">
              <a:avLst/>
            </a:prstGeom>
            <a:noFill/>
            <a:ln w="28575" cap="sq">
              <a:solidFill>
                <a:schemeClr val="tx1"/>
              </a:solidFill>
              <a:round/>
              <a:headEnd/>
              <a:tailEnd/>
            </a:ln>
          </p:spPr>
          <p:txBody>
            <a:bodyPr>
              <a:spAutoFit/>
            </a:bodyPr>
            <a:lstStyle/>
            <a:p>
              <a:endParaRPr lang="ko-KR" altLang="en-US"/>
            </a:p>
          </p:txBody>
        </p:sp>
        <p:sp>
          <p:nvSpPr>
            <p:cNvPr id="41147" name="Line 6"/>
            <p:cNvSpPr>
              <a:spLocks noChangeShapeType="1"/>
            </p:cNvSpPr>
            <p:nvPr/>
          </p:nvSpPr>
          <p:spPr bwMode="auto">
            <a:xfrm>
              <a:off x="2352" y="3264"/>
              <a:ext cx="1" cy="768"/>
            </a:xfrm>
            <a:prstGeom prst="line">
              <a:avLst/>
            </a:prstGeom>
            <a:noFill/>
            <a:ln w="28575" cap="sq">
              <a:solidFill>
                <a:schemeClr val="tx1"/>
              </a:solidFill>
              <a:round/>
              <a:headEnd/>
              <a:tailEnd/>
            </a:ln>
          </p:spPr>
          <p:txBody>
            <a:bodyPr>
              <a:spAutoFit/>
            </a:bodyPr>
            <a:lstStyle/>
            <a:p>
              <a:endParaRPr lang="ko-KR" altLang="en-US"/>
            </a:p>
          </p:txBody>
        </p:sp>
        <p:sp>
          <p:nvSpPr>
            <p:cNvPr id="41148" name="Line 7"/>
            <p:cNvSpPr>
              <a:spLocks noChangeShapeType="1"/>
            </p:cNvSpPr>
            <p:nvPr/>
          </p:nvSpPr>
          <p:spPr bwMode="auto">
            <a:xfrm>
              <a:off x="3408" y="3264"/>
              <a:ext cx="1" cy="768"/>
            </a:xfrm>
            <a:prstGeom prst="line">
              <a:avLst/>
            </a:prstGeom>
            <a:noFill/>
            <a:ln w="28575" cap="sq">
              <a:solidFill>
                <a:schemeClr val="tx1"/>
              </a:solidFill>
              <a:round/>
              <a:headEnd/>
              <a:tailEnd/>
            </a:ln>
          </p:spPr>
          <p:txBody>
            <a:bodyPr>
              <a:spAutoFit/>
            </a:bodyPr>
            <a:lstStyle/>
            <a:p>
              <a:endParaRPr lang="ko-KR" altLang="en-US"/>
            </a:p>
          </p:txBody>
        </p:sp>
      </p:grpSp>
      <p:sp>
        <p:nvSpPr>
          <p:cNvPr id="40963" name="Rectangle 8"/>
          <p:cNvSpPr>
            <a:spLocks noChangeArrowheads="1"/>
          </p:cNvSpPr>
          <p:nvPr/>
        </p:nvSpPr>
        <p:spPr bwMode="auto">
          <a:xfrm>
            <a:off x="5638800" y="5703888"/>
            <a:ext cx="1600200" cy="773112"/>
          </a:xfrm>
          <a:prstGeom prst="rect">
            <a:avLst/>
          </a:prstGeom>
          <a:noFill/>
          <a:ln w="9525">
            <a:noFill/>
            <a:miter lim="800000"/>
            <a:headEnd/>
            <a:tailEnd/>
          </a:ln>
        </p:spPr>
        <p:txBody>
          <a:bodyPr/>
          <a:lstStyle/>
          <a:p>
            <a:pPr>
              <a:spcBef>
                <a:spcPct val="20000"/>
              </a:spcBef>
            </a:pPr>
            <a:endParaRPr lang="ko-KR" altLang="ko-KR" sz="1000"/>
          </a:p>
        </p:txBody>
      </p:sp>
      <p:sp>
        <p:nvSpPr>
          <p:cNvPr id="40964" name="Rectangle 9"/>
          <p:cNvSpPr>
            <a:spLocks noChangeArrowheads="1"/>
          </p:cNvSpPr>
          <p:nvPr/>
        </p:nvSpPr>
        <p:spPr bwMode="auto">
          <a:xfrm>
            <a:off x="5638800" y="5183188"/>
            <a:ext cx="1600200" cy="520700"/>
          </a:xfrm>
          <a:prstGeom prst="rect">
            <a:avLst/>
          </a:prstGeom>
          <a:noFill/>
          <a:ln w="9525">
            <a:noFill/>
            <a:miter lim="800000"/>
            <a:headEnd/>
            <a:tailEnd/>
          </a:ln>
        </p:spPr>
        <p:txBody>
          <a:bodyPr/>
          <a:lstStyle/>
          <a:p>
            <a:pPr>
              <a:spcBef>
                <a:spcPct val="20000"/>
              </a:spcBef>
            </a:pPr>
            <a:endParaRPr lang="ko-KR" altLang="ko-KR" sz="1000"/>
          </a:p>
        </p:txBody>
      </p:sp>
      <p:sp>
        <p:nvSpPr>
          <p:cNvPr id="40965" name="Line 10"/>
          <p:cNvSpPr>
            <a:spLocks noChangeShapeType="1"/>
          </p:cNvSpPr>
          <p:nvPr/>
        </p:nvSpPr>
        <p:spPr bwMode="auto">
          <a:xfrm>
            <a:off x="5638800" y="5167313"/>
            <a:ext cx="1600200" cy="0"/>
          </a:xfrm>
          <a:prstGeom prst="line">
            <a:avLst/>
          </a:prstGeom>
          <a:noFill/>
          <a:ln w="28575" cap="sq">
            <a:solidFill>
              <a:schemeClr val="tx1"/>
            </a:solidFill>
            <a:round/>
            <a:headEnd/>
            <a:tailEnd/>
          </a:ln>
        </p:spPr>
        <p:txBody>
          <a:bodyPr>
            <a:spAutoFit/>
          </a:bodyPr>
          <a:lstStyle/>
          <a:p>
            <a:endParaRPr lang="ko-KR" altLang="en-US"/>
          </a:p>
        </p:txBody>
      </p:sp>
      <p:sp>
        <p:nvSpPr>
          <p:cNvPr id="40966" name="Line 11"/>
          <p:cNvSpPr>
            <a:spLocks noChangeShapeType="1"/>
          </p:cNvSpPr>
          <p:nvPr/>
        </p:nvSpPr>
        <p:spPr bwMode="auto">
          <a:xfrm>
            <a:off x="5638800" y="6032500"/>
            <a:ext cx="1600200" cy="0"/>
          </a:xfrm>
          <a:prstGeom prst="line">
            <a:avLst/>
          </a:prstGeom>
          <a:noFill/>
          <a:ln w="12700">
            <a:solidFill>
              <a:schemeClr val="tx1"/>
            </a:solidFill>
            <a:round/>
            <a:headEnd/>
            <a:tailEnd/>
          </a:ln>
        </p:spPr>
        <p:txBody>
          <a:bodyPr>
            <a:spAutoFit/>
          </a:bodyPr>
          <a:lstStyle/>
          <a:p>
            <a:endParaRPr lang="ko-KR" altLang="en-US"/>
          </a:p>
        </p:txBody>
      </p:sp>
      <p:sp>
        <p:nvSpPr>
          <p:cNvPr id="40967" name="Line 12"/>
          <p:cNvSpPr>
            <a:spLocks noChangeShapeType="1"/>
          </p:cNvSpPr>
          <p:nvPr/>
        </p:nvSpPr>
        <p:spPr bwMode="auto">
          <a:xfrm>
            <a:off x="5638800" y="6477000"/>
            <a:ext cx="1600200" cy="0"/>
          </a:xfrm>
          <a:prstGeom prst="line">
            <a:avLst/>
          </a:prstGeom>
          <a:noFill/>
          <a:ln w="28575" cap="sq">
            <a:solidFill>
              <a:schemeClr val="tx1"/>
            </a:solidFill>
            <a:round/>
            <a:headEnd/>
            <a:tailEnd/>
          </a:ln>
        </p:spPr>
        <p:txBody>
          <a:bodyPr>
            <a:spAutoFit/>
          </a:bodyPr>
          <a:lstStyle/>
          <a:p>
            <a:endParaRPr lang="ko-KR" altLang="en-US"/>
          </a:p>
        </p:txBody>
      </p:sp>
      <p:sp>
        <p:nvSpPr>
          <p:cNvPr id="40968" name="Line 13"/>
          <p:cNvSpPr>
            <a:spLocks noChangeShapeType="1"/>
          </p:cNvSpPr>
          <p:nvPr/>
        </p:nvSpPr>
        <p:spPr bwMode="auto">
          <a:xfrm>
            <a:off x="5638800" y="5183188"/>
            <a:ext cx="0" cy="1293812"/>
          </a:xfrm>
          <a:prstGeom prst="line">
            <a:avLst/>
          </a:prstGeom>
          <a:noFill/>
          <a:ln w="28575" cap="sq">
            <a:solidFill>
              <a:schemeClr val="tx1"/>
            </a:solidFill>
            <a:round/>
            <a:headEnd/>
            <a:tailEnd/>
          </a:ln>
        </p:spPr>
        <p:txBody>
          <a:bodyPr>
            <a:spAutoFit/>
          </a:bodyPr>
          <a:lstStyle/>
          <a:p>
            <a:endParaRPr lang="ko-KR" altLang="en-US"/>
          </a:p>
        </p:txBody>
      </p:sp>
      <p:sp>
        <p:nvSpPr>
          <p:cNvPr id="40969" name="Line 14"/>
          <p:cNvSpPr>
            <a:spLocks noChangeShapeType="1"/>
          </p:cNvSpPr>
          <p:nvPr/>
        </p:nvSpPr>
        <p:spPr bwMode="auto">
          <a:xfrm>
            <a:off x="7239000" y="5183188"/>
            <a:ext cx="0" cy="1293812"/>
          </a:xfrm>
          <a:prstGeom prst="line">
            <a:avLst/>
          </a:prstGeom>
          <a:noFill/>
          <a:ln w="28575" cap="sq">
            <a:solidFill>
              <a:schemeClr val="tx1"/>
            </a:solidFill>
            <a:round/>
            <a:headEnd/>
            <a:tailEnd/>
          </a:ln>
        </p:spPr>
        <p:txBody>
          <a:bodyPr>
            <a:spAutoFit/>
          </a:bodyPr>
          <a:lstStyle/>
          <a:p>
            <a:endParaRPr lang="ko-KR" altLang="en-US"/>
          </a:p>
        </p:txBody>
      </p:sp>
      <p:sp>
        <p:nvSpPr>
          <p:cNvPr id="40970" name="Rectangle 15"/>
          <p:cNvSpPr>
            <a:spLocks noChangeArrowheads="1"/>
          </p:cNvSpPr>
          <p:nvPr/>
        </p:nvSpPr>
        <p:spPr bwMode="auto">
          <a:xfrm>
            <a:off x="3719513" y="2859088"/>
            <a:ext cx="1676400" cy="1331912"/>
          </a:xfrm>
          <a:prstGeom prst="rect">
            <a:avLst/>
          </a:prstGeom>
          <a:noFill/>
          <a:ln w="9525">
            <a:noFill/>
            <a:miter lim="800000"/>
            <a:headEnd/>
            <a:tailEnd/>
          </a:ln>
        </p:spPr>
        <p:txBody>
          <a:bodyPr/>
          <a:lstStyle/>
          <a:p>
            <a:pPr>
              <a:spcBef>
                <a:spcPct val="20000"/>
              </a:spcBef>
            </a:pPr>
            <a:endParaRPr lang="ko-KR" altLang="ko-KR" sz="1000"/>
          </a:p>
        </p:txBody>
      </p:sp>
      <p:sp>
        <p:nvSpPr>
          <p:cNvPr id="40971" name="Rectangle 16"/>
          <p:cNvSpPr>
            <a:spLocks noChangeArrowheads="1"/>
          </p:cNvSpPr>
          <p:nvPr/>
        </p:nvSpPr>
        <p:spPr bwMode="auto">
          <a:xfrm>
            <a:off x="3719513" y="661988"/>
            <a:ext cx="1676400" cy="331787"/>
          </a:xfrm>
          <a:prstGeom prst="rect">
            <a:avLst/>
          </a:prstGeom>
          <a:noFill/>
          <a:ln w="9525">
            <a:noFill/>
            <a:miter lim="800000"/>
            <a:headEnd/>
            <a:tailEnd/>
          </a:ln>
        </p:spPr>
        <p:txBody>
          <a:bodyPr/>
          <a:lstStyle/>
          <a:p>
            <a:pPr>
              <a:spcBef>
                <a:spcPct val="20000"/>
              </a:spcBef>
            </a:pPr>
            <a:endParaRPr lang="ko-KR" altLang="ko-KR" sz="1600" b="1"/>
          </a:p>
        </p:txBody>
      </p:sp>
      <p:sp>
        <p:nvSpPr>
          <p:cNvPr id="40972" name="Rectangle 17"/>
          <p:cNvSpPr>
            <a:spLocks noChangeArrowheads="1"/>
          </p:cNvSpPr>
          <p:nvPr/>
        </p:nvSpPr>
        <p:spPr bwMode="auto">
          <a:xfrm>
            <a:off x="7467600" y="6219825"/>
            <a:ext cx="1524000" cy="257175"/>
          </a:xfrm>
          <a:prstGeom prst="rect">
            <a:avLst/>
          </a:prstGeom>
          <a:noFill/>
          <a:ln w="9525">
            <a:noFill/>
            <a:miter lim="800000"/>
            <a:headEnd/>
            <a:tailEnd/>
          </a:ln>
        </p:spPr>
        <p:txBody>
          <a:bodyPr/>
          <a:lstStyle/>
          <a:p>
            <a:pPr>
              <a:spcBef>
                <a:spcPct val="20000"/>
              </a:spcBef>
            </a:pPr>
            <a:endParaRPr lang="ko-KR" altLang="ko-KR" sz="1000"/>
          </a:p>
        </p:txBody>
      </p:sp>
      <p:sp>
        <p:nvSpPr>
          <p:cNvPr id="40973" name="Rectangle 18"/>
          <p:cNvSpPr>
            <a:spLocks noChangeArrowheads="1"/>
          </p:cNvSpPr>
          <p:nvPr/>
        </p:nvSpPr>
        <p:spPr bwMode="auto">
          <a:xfrm>
            <a:off x="7467600" y="5961063"/>
            <a:ext cx="1524000" cy="258762"/>
          </a:xfrm>
          <a:prstGeom prst="rect">
            <a:avLst/>
          </a:prstGeom>
          <a:noFill/>
          <a:ln w="9525">
            <a:noFill/>
            <a:miter lim="800000"/>
            <a:headEnd/>
            <a:tailEnd/>
          </a:ln>
        </p:spPr>
        <p:txBody>
          <a:bodyPr/>
          <a:lstStyle/>
          <a:p>
            <a:pPr>
              <a:spcBef>
                <a:spcPct val="20000"/>
              </a:spcBef>
            </a:pPr>
            <a:endParaRPr lang="ko-KR" altLang="ko-KR" sz="1000"/>
          </a:p>
        </p:txBody>
      </p:sp>
      <p:sp>
        <p:nvSpPr>
          <p:cNvPr id="40974" name="Rectangle 19"/>
          <p:cNvSpPr>
            <a:spLocks noChangeArrowheads="1"/>
          </p:cNvSpPr>
          <p:nvPr/>
        </p:nvSpPr>
        <p:spPr bwMode="auto">
          <a:xfrm>
            <a:off x="7467600" y="5703888"/>
            <a:ext cx="1524000" cy="257175"/>
          </a:xfrm>
          <a:prstGeom prst="rect">
            <a:avLst/>
          </a:prstGeom>
          <a:noFill/>
          <a:ln w="9525">
            <a:noFill/>
            <a:miter lim="800000"/>
            <a:headEnd/>
            <a:tailEnd/>
          </a:ln>
        </p:spPr>
        <p:txBody>
          <a:bodyPr/>
          <a:lstStyle/>
          <a:p>
            <a:pPr>
              <a:spcBef>
                <a:spcPct val="20000"/>
              </a:spcBef>
            </a:pPr>
            <a:endParaRPr lang="ko-KR" altLang="ko-KR" sz="1000"/>
          </a:p>
        </p:txBody>
      </p:sp>
      <p:sp>
        <p:nvSpPr>
          <p:cNvPr id="40975" name="Rectangle 20"/>
          <p:cNvSpPr>
            <a:spLocks noChangeArrowheads="1"/>
          </p:cNvSpPr>
          <p:nvPr/>
        </p:nvSpPr>
        <p:spPr bwMode="auto">
          <a:xfrm>
            <a:off x="7467600" y="5445125"/>
            <a:ext cx="1524000" cy="258763"/>
          </a:xfrm>
          <a:prstGeom prst="rect">
            <a:avLst/>
          </a:prstGeom>
          <a:noFill/>
          <a:ln w="9525">
            <a:noFill/>
            <a:miter lim="800000"/>
            <a:headEnd/>
            <a:tailEnd/>
          </a:ln>
        </p:spPr>
        <p:txBody>
          <a:bodyPr/>
          <a:lstStyle/>
          <a:p>
            <a:pPr>
              <a:spcBef>
                <a:spcPct val="20000"/>
              </a:spcBef>
            </a:pPr>
            <a:endParaRPr lang="ko-KR" altLang="ko-KR" sz="1000"/>
          </a:p>
        </p:txBody>
      </p:sp>
      <p:sp>
        <p:nvSpPr>
          <p:cNvPr id="40976" name="Rectangle 21"/>
          <p:cNvSpPr>
            <a:spLocks noChangeArrowheads="1"/>
          </p:cNvSpPr>
          <p:nvPr/>
        </p:nvSpPr>
        <p:spPr bwMode="auto">
          <a:xfrm>
            <a:off x="7467600" y="5183188"/>
            <a:ext cx="1524000" cy="261937"/>
          </a:xfrm>
          <a:prstGeom prst="rect">
            <a:avLst/>
          </a:prstGeom>
          <a:noFill/>
          <a:ln w="9525">
            <a:noFill/>
            <a:miter lim="800000"/>
            <a:headEnd/>
            <a:tailEnd/>
          </a:ln>
        </p:spPr>
        <p:txBody>
          <a:bodyPr/>
          <a:lstStyle/>
          <a:p>
            <a:pPr>
              <a:spcBef>
                <a:spcPct val="20000"/>
              </a:spcBef>
            </a:pPr>
            <a:endParaRPr lang="ko-KR" altLang="ko-KR" sz="1000"/>
          </a:p>
        </p:txBody>
      </p:sp>
      <p:sp>
        <p:nvSpPr>
          <p:cNvPr id="40977" name="Line 22"/>
          <p:cNvSpPr>
            <a:spLocks noChangeShapeType="1"/>
          </p:cNvSpPr>
          <p:nvPr/>
        </p:nvSpPr>
        <p:spPr bwMode="auto">
          <a:xfrm>
            <a:off x="7467600" y="5167313"/>
            <a:ext cx="1524000" cy="0"/>
          </a:xfrm>
          <a:prstGeom prst="line">
            <a:avLst/>
          </a:prstGeom>
          <a:noFill/>
          <a:ln w="28575" cap="sq">
            <a:solidFill>
              <a:schemeClr val="tx1"/>
            </a:solidFill>
            <a:round/>
            <a:headEnd/>
            <a:tailEnd/>
          </a:ln>
        </p:spPr>
        <p:txBody>
          <a:bodyPr>
            <a:spAutoFit/>
          </a:bodyPr>
          <a:lstStyle/>
          <a:p>
            <a:endParaRPr lang="ko-KR" altLang="en-US"/>
          </a:p>
        </p:txBody>
      </p:sp>
      <p:sp>
        <p:nvSpPr>
          <p:cNvPr id="40978" name="Line 23"/>
          <p:cNvSpPr>
            <a:spLocks noChangeShapeType="1"/>
          </p:cNvSpPr>
          <p:nvPr/>
        </p:nvSpPr>
        <p:spPr bwMode="auto">
          <a:xfrm>
            <a:off x="7467600" y="5445125"/>
            <a:ext cx="1524000" cy="0"/>
          </a:xfrm>
          <a:prstGeom prst="line">
            <a:avLst/>
          </a:prstGeom>
          <a:noFill/>
          <a:ln w="12700">
            <a:solidFill>
              <a:schemeClr val="tx1"/>
            </a:solidFill>
            <a:round/>
            <a:headEnd/>
            <a:tailEnd/>
          </a:ln>
        </p:spPr>
        <p:txBody>
          <a:bodyPr>
            <a:spAutoFit/>
          </a:bodyPr>
          <a:lstStyle/>
          <a:p>
            <a:endParaRPr lang="ko-KR" altLang="en-US"/>
          </a:p>
        </p:txBody>
      </p:sp>
      <p:sp>
        <p:nvSpPr>
          <p:cNvPr id="40979" name="Line 24"/>
          <p:cNvSpPr>
            <a:spLocks noChangeShapeType="1"/>
          </p:cNvSpPr>
          <p:nvPr/>
        </p:nvSpPr>
        <p:spPr bwMode="auto">
          <a:xfrm>
            <a:off x="7467600" y="5703888"/>
            <a:ext cx="1524000" cy="0"/>
          </a:xfrm>
          <a:prstGeom prst="line">
            <a:avLst/>
          </a:prstGeom>
          <a:noFill/>
          <a:ln w="12700">
            <a:solidFill>
              <a:schemeClr val="tx1"/>
            </a:solidFill>
            <a:round/>
            <a:headEnd/>
            <a:tailEnd/>
          </a:ln>
        </p:spPr>
        <p:txBody>
          <a:bodyPr>
            <a:spAutoFit/>
          </a:bodyPr>
          <a:lstStyle/>
          <a:p>
            <a:endParaRPr lang="ko-KR" altLang="en-US"/>
          </a:p>
        </p:txBody>
      </p:sp>
      <p:sp>
        <p:nvSpPr>
          <p:cNvPr id="40980" name="Line 25"/>
          <p:cNvSpPr>
            <a:spLocks noChangeShapeType="1"/>
          </p:cNvSpPr>
          <p:nvPr/>
        </p:nvSpPr>
        <p:spPr bwMode="auto">
          <a:xfrm>
            <a:off x="7467600" y="5961063"/>
            <a:ext cx="1524000" cy="0"/>
          </a:xfrm>
          <a:prstGeom prst="line">
            <a:avLst/>
          </a:prstGeom>
          <a:noFill/>
          <a:ln w="12700">
            <a:solidFill>
              <a:schemeClr val="tx1"/>
            </a:solidFill>
            <a:round/>
            <a:headEnd/>
            <a:tailEnd/>
          </a:ln>
        </p:spPr>
        <p:txBody>
          <a:bodyPr>
            <a:spAutoFit/>
          </a:bodyPr>
          <a:lstStyle/>
          <a:p>
            <a:endParaRPr lang="ko-KR" altLang="en-US"/>
          </a:p>
        </p:txBody>
      </p:sp>
      <p:sp>
        <p:nvSpPr>
          <p:cNvPr id="40981" name="Line 26"/>
          <p:cNvSpPr>
            <a:spLocks noChangeShapeType="1"/>
          </p:cNvSpPr>
          <p:nvPr/>
        </p:nvSpPr>
        <p:spPr bwMode="auto">
          <a:xfrm>
            <a:off x="7467600" y="6219825"/>
            <a:ext cx="1524000" cy="0"/>
          </a:xfrm>
          <a:prstGeom prst="line">
            <a:avLst/>
          </a:prstGeom>
          <a:noFill/>
          <a:ln w="12700">
            <a:solidFill>
              <a:schemeClr val="tx1"/>
            </a:solidFill>
            <a:round/>
            <a:headEnd/>
            <a:tailEnd/>
          </a:ln>
        </p:spPr>
        <p:txBody>
          <a:bodyPr>
            <a:spAutoFit/>
          </a:bodyPr>
          <a:lstStyle/>
          <a:p>
            <a:endParaRPr lang="ko-KR" altLang="en-US"/>
          </a:p>
        </p:txBody>
      </p:sp>
      <p:sp>
        <p:nvSpPr>
          <p:cNvPr id="40982" name="Line 27"/>
          <p:cNvSpPr>
            <a:spLocks noChangeShapeType="1"/>
          </p:cNvSpPr>
          <p:nvPr/>
        </p:nvSpPr>
        <p:spPr bwMode="auto">
          <a:xfrm>
            <a:off x="7467600" y="6477000"/>
            <a:ext cx="1524000" cy="0"/>
          </a:xfrm>
          <a:prstGeom prst="line">
            <a:avLst/>
          </a:prstGeom>
          <a:noFill/>
          <a:ln w="28575" cap="sq">
            <a:solidFill>
              <a:schemeClr val="tx1"/>
            </a:solidFill>
            <a:round/>
            <a:headEnd/>
            <a:tailEnd/>
          </a:ln>
        </p:spPr>
        <p:txBody>
          <a:bodyPr>
            <a:spAutoFit/>
          </a:bodyPr>
          <a:lstStyle/>
          <a:p>
            <a:endParaRPr lang="ko-KR" altLang="en-US"/>
          </a:p>
        </p:txBody>
      </p:sp>
      <p:sp>
        <p:nvSpPr>
          <p:cNvPr id="40983" name="Line 28"/>
          <p:cNvSpPr>
            <a:spLocks noChangeShapeType="1"/>
          </p:cNvSpPr>
          <p:nvPr/>
        </p:nvSpPr>
        <p:spPr bwMode="auto">
          <a:xfrm>
            <a:off x="7467600" y="5183188"/>
            <a:ext cx="0" cy="1293812"/>
          </a:xfrm>
          <a:prstGeom prst="line">
            <a:avLst/>
          </a:prstGeom>
          <a:noFill/>
          <a:ln w="28575" cap="sq">
            <a:solidFill>
              <a:schemeClr val="tx1"/>
            </a:solidFill>
            <a:round/>
            <a:headEnd/>
            <a:tailEnd/>
          </a:ln>
        </p:spPr>
        <p:txBody>
          <a:bodyPr>
            <a:spAutoFit/>
          </a:bodyPr>
          <a:lstStyle/>
          <a:p>
            <a:endParaRPr lang="ko-KR" altLang="en-US"/>
          </a:p>
        </p:txBody>
      </p:sp>
      <p:sp>
        <p:nvSpPr>
          <p:cNvPr id="40984" name="Line 29"/>
          <p:cNvSpPr>
            <a:spLocks noChangeShapeType="1"/>
          </p:cNvSpPr>
          <p:nvPr/>
        </p:nvSpPr>
        <p:spPr bwMode="auto">
          <a:xfrm>
            <a:off x="8991600" y="5183188"/>
            <a:ext cx="0" cy="1293812"/>
          </a:xfrm>
          <a:prstGeom prst="line">
            <a:avLst/>
          </a:prstGeom>
          <a:noFill/>
          <a:ln w="28575" cap="sq">
            <a:solidFill>
              <a:schemeClr val="tx1"/>
            </a:solidFill>
            <a:round/>
            <a:headEnd/>
            <a:tailEnd/>
          </a:ln>
        </p:spPr>
        <p:txBody>
          <a:bodyPr>
            <a:spAutoFit/>
          </a:bodyPr>
          <a:lstStyle/>
          <a:p>
            <a:endParaRPr lang="ko-KR" altLang="en-US"/>
          </a:p>
        </p:txBody>
      </p:sp>
      <p:grpSp>
        <p:nvGrpSpPr>
          <p:cNvPr id="40985" name="Group 30"/>
          <p:cNvGrpSpPr>
            <a:grpSpLocks/>
          </p:cNvGrpSpPr>
          <p:nvPr/>
        </p:nvGrpSpPr>
        <p:grpSpPr bwMode="auto">
          <a:xfrm>
            <a:off x="647700" y="4129088"/>
            <a:ext cx="246063" cy="1000125"/>
            <a:chOff x="709" y="2490"/>
            <a:chExt cx="155" cy="630"/>
          </a:xfrm>
        </p:grpSpPr>
        <p:sp>
          <p:nvSpPr>
            <p:cNvPr id="41139" name="Text Box 31"/>
            <p:cNvSpPr txBox="1">
              <a:spLocks noChangeArrowheads="1"/>
            </p:cNvSpPr>
            <p:nvPr/>
          </p:nvSpPr>
          <p:spPr bwMode="auto">
            <a:xfrm>
              <a:off x="709" y="249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40" name="Text Box 32"/>
            <p:cNvSpPr txBox="1">
              <a:spLocks noChangeArrowheads="1"/>
            </p:cNvSpPr>
            <p:nvPr/>
          </p:nvSpPr>
          <p:spPr bwMode="auto">
            <a:xfrm>
              <a:off x="709" y="259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41" name="Text Box 33"/>
            <p:cNvSpPr txBox="1">
              <a:spLocks noChangeArrowheads="1"/>
            </p:cNvSpPr>
            <p:nvPr/>
          </p:nvSpPr>
          <p:spPr bwMode="auto">
            <a:xfrm>
              <a:off x="709" y="282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42" name="Text Box 34"/>
            <p:cNvSpPr txBox="1">
              <a:spLocks noChangeArrowheads="1"/>
            </p:cNvSpPr>
            <p:nvPr/>
          </p:nvSpPr>
          <p:spPr bwMode="auto">
            <a:xfrm>
              <a:off x="709" y="2928"/>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43" name="Text Box 35"/>
            <p:cNvSpPr txBox="1">
              <a:spLocks noChangeArrowheads="1"/>
            </p:cNvSpPr>
            <p:nvPr/>
          </p:nvSpPr>
          <p:spPr bwMode="auto">
            <a:xfrm>
              <a:off x="709" y="271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grpSp>
      <p:grpSp>
        <p:nvGrpSpPr>
          <p:cNvPr id="40986" name="Group 36"/>
          <p:cNvGrpSpPr>
            <a:grpSpLocks/>
          </p:cNvGrpSpPr>
          <p:nvPr/>
        </p:nvGrpSpPr>
        <p:grpSpPr bwMode="auto">
          <a:xfrm>
            <a:off x="2743200" y="4129088"/>
            <a:ext cx="246063" cy="1000125"/>
            <a:chOff x="709" y="2490"/>
            <a:chExt cx="155" cy="630"/>
          </a:xfrm>
        </p:grpSpPr>
        <p:sp>
          <p:nvSpPr>
            <p:cNvPr id="41134" name="Text Box 37"/>
            <p:cNvSpPr txBox="1">
              <a:spLocks noChangeArrowheads="1"/>
            </p:cNvSpPr>
            <p:nvPr/>
          </p:nvSpPr>
          <p:spPr bwMode="auto">
            <a:xfrm>
              <a:off x="709" y="249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5" name="Text Box 38"/>
            <p:cNvSpPr txBox="1">
              <a:spLocks noChangeArrowheads="1"/>
            </p:cNvSpPr>
            <p:nvPr/>
          </p:nvSpPr>
          <p:spPr bwMode="auto">
            <a:xfrm>
              <a:off x="709" y="259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6" name="Text Box 39"/>
            <p:cNvSpPr txBox="1">
              <a:spLocks noChangeArrowheads="1"/>
            </p:cNvSpPr>
            <p:nvPr/>
          </p:nvSpPr>
          <p:spPr bwMode="auto">
            <a:xfrm>
              <a:off x="709" y="282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7" name="Text Box 40"/>
            <p:cNvSpPr txBox="1">
              <a:spLocks noChangeArrowheads="1"/>
            </p:cNvSpPr>
            <p:nvPr/>
          </p:nvSpPr>
          <p:spPr bwMode="auto">
            <a:xfrm>
              <a:off x="709" y="2928"/>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8" name="Text Box 41"/>
            <p:cNvSpPr txBox="1">
              <a:spLocks noChangeArrowheads="1"/>
            </p:cNvSpPr>
            <p:nvPr/>
          </p:nvSpPr>
          <p:spPr bwMode="auto">
            <a:xfrm>
              <a:off x="709" y="271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grpSp>
      <p:grpSp>
        <p:nvGrpSpPr>
          <p:cNvPr id="40987" name="Group 42"/>
          <p:cNvGrpSpPr>
            <a:grpSpLocks/>
          </p:cNvGrpSpPr>
          <p:nvPr/>
        </p:nvGrpSpPr>
        <p:grpSpPr bwMode="auto">
          <a:xfrm>
            <a:off x="1600200" y="4129088"/>
            <a:ext cx="246063" cy="1000125"/>
            <a:chOff x="709" y="2490"/>
            <a:chExt cx="155" cy="630"/>
          </a:xfrm>
        </p:grpSpPr>
        <p:sp>
          <p:nvSpPr>
            <p:cNvPr id="41129" name="Text Box 43"/>
            <p:cNvSpPr txBox="1">
              <a:spLocks noChangeArrowheads="1"/>
            </p:cNvSpPr>
            <p:nvPr/>
          </p:nvSpPr>
          <p:spPr bwMode="auto">
            <a:xfrm>
              <a:off x="709" y="249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0" name="Text Box 44"/>
            <p:cNvSpPr txBox="1">
              <a:spLocks noChangeArrowheads="1"/>
            </p:cNvSpPr>
            <p:nvPr/>
          </p:nvSpPr>
          <p:spPr bwMode="auto">
            <a:xfrm>
              <a:off x="709" y="259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1" name="Text Box 45"/>
            <p:cNvSpPr txBox="1">
              <a:spLocks noChangeArrowheads="1"/>
            </p:cNvSpPr>
            <p:nvPr/>
          </p:nvSpPr>
          <p:spPr bwMode="auto">
            <a:xfrm>
              <a:off x="709" y="282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2" name="Text Box 46"/>
            <p:cNvSpPr txBox="1">
              <a:spLocks noChangeArrowheads="1"/>
            </p:cNvSpPr>
            <p:nvPr/>
          </p:nvSpPr>
          <p:spPr bwMode="auto">
            <a:xfrm>
              <a:off x="709" y="2928"/>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33" name="Text Box 47"/>
            <p:cNvSpPr txBox="1">
              <a:spLocks noChangeArrowheads="1"/>
            </p:cNvSpPr>
            <p:nvPr/>
          </p:nvSpPr>
          <p:spPr bwMode="auto">
            <a:xfrm>
              <a:off x="709" y="271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grpSp>
      <p:grpSp>
        <p:nvGrpSpPr>
          <p:cNvPr id="40988" name="Group 48"/>
          <p:cNvGrpSpPr>
            <a:grpSpLocks/>
          </p:cNvGrpSpPr>
          <p:nvPr/>
        </p:nvGrpSpPr>
        <p:grpSpPr bwMode="auto">
          <a:xfrm>
            <a:off x="8096250" y="4157663"/>
            <a:ext cx="246063" cy="1000125"/>
            <a:chOff x="709" y="2490"/>
            <a:chExt cx="155" cy="630"/>
          </a:xfrm>
        </p:grpSpPr>
        <p:sp>
          <p:nvSpPr>
            <p:cNvPr id="41124" name="Text Box 49"/>
            <p:cNvSpPr txBox="1">
              <a:spLocks noChangeArrowheads="1"/>
            </p:cNvSpPr>
            <p:nvPr/>
          </p:nvSpPr>
          <p:spPr bwMode="auto">
            <a:xfrm>
              <a:off x="709" y="249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5" name="Text Box 50"/>
            <p:cNvSpPr txBox="1">
              <a:spLocks noChangeArrowheads="1"/>
            </p:cNvSpPr>
            <p:nvPr/>
          </p:nvSpPr>
          <p:spPr bwMode="auto">
            <a:xfrm>
              <a:off x="709" y="259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6" name="Text Box 51"/>
            <p:cNvSpPr txBox="1">
              <a:spLocks noChangeArrowheads="1"/>
            </p:cNvSpPr>
            <p:nvPr/>
          </p:nvSpPr>
          <p:spPr bwMode="auto">
            <a:xfrm>
              <a:off x="709" y="282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7" name="Text Box 52"/>
            <p:cNvSpPr txBox="1">
              <a:spLocks noChangeArrowheads="1"/>
            </p:cNvSpPr>
            <p:nvPr/>
          </p:nvSpPr>
          <p:spPr bwMode="auto">
            <a:xfrm>
              <a:off x="709" y="2928"/>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8" name="Text Box 53"/>
            <p:cNvSpPr txBox="1">
              <a:spLocks noChangeArrowheads="1"/>
            </p:cNvSpPr>
            <p:nvPr/>
          </p:nvSpPr>
          <p:spPr bwMode="auto">
            <a:xfrm>
              <a:off x="709" y="271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grpSp>
      <p:grpSp>
        <p:nvGrpSpPr>
          <p:cNvPr id="40989" name="Group 54"/>
          <p:cNvGrpSpPr>
            <a:grpSpLocks/>
          </p:cNvGrpSpPr>
          <p:nvPr/>
        </p:nvGrpSpPr>
        <p:grpSpPr bwMode="auto">
          <a:xfrm>
            <a:off x="4419600" y="4157663"/>
            <a:ext cx="246063" cy="1000125"/>
            <a:chOff x="709" y="2490"/>
            <a:chExt cx="155" cy="630"/>
          </a:xfrm>
        </p:grpSpPr>
        <p:sp>
          <p:nvSpPr>
            <p:cNvPr id="41119" name="Text Box 55"/>
            <p:cNvSpPr txBox="1">
              <a:spLocks noChangeArrowheads="1"/>
            </p:cNvSpPr>
            <p:nvPr/>
          </p:nvSpPr>
          <p:spPr bwMode="auto">
            <a:xfrm>
              <a:off x="709" y="249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0" name="Text Box 56"/>
            <p:cNvSpPr txBox="1">
              <a:spLocks noChangeArrowheads="1"/>
            </p:cNvSpPr>
            <p:nvPr/>
          </p:nvSpPr>
          <p:spPr bwMode="auto">
            <a:xfrm>
              <a:off x="709" y="259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1" name="Text Box 57"/>
            <p:cNvSpPr txBox="1">
              <a:spLocks noChangeArrowheads="1"/>
            </p:cNvSpPr>
            <p:nvPr/>
          </p:nvSpPr>
          <p:spPr bwMode="auto">
            <a:xfrm>
              <a:off x="709" y="282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2" name="Text Box 58"/>
            <p:cNvSpPr txBox="1">
              <a:spLocks noChangeArrowheads="1"/>
            </p:cNvSpPr>
            <p:nvPr/>
          </p:nvSpPr>
          <p:spPr bwMode="auto">
            <a:xfrm>
              <a:off x="709" y="2928"/>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23" name="Text Box 59"/>
            <p:cNvSpPr txBox="1">
              <a:spLocks noChangeArrowheads="1"/>
            </p:cNvSpPr>
            <p:nvPr/>
          </p:nvSpPr>
          <p:spPr bwMode="auto">
            <a:xfrm>
              <a:off x="709" y="271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grpSp>
      <p:grpSp>
        <p:nvGrpSpPr>
          <p:cNvPr id="40990" name="Group 60"/>
          <p:cNvGrpSpPr>
            <a:grpSpLocks/>
          </p:cNvGrpSpPr>
          <p:nvPr/>
        </p:nvGrpSpPr>
        <p:grpSpPr bwMode="auto">
          <a:xfrm>
            <a:off x="6324600" y="4157663"/>
            <a:ext cx="246063" cy="1000125"/>
            <a:chOff x="709" y="2490"/>
            <a:chExt cx="155" cy="630"/>
          </a:xfrm>
        </p:grpSpPr>
        <p:sp>
          <p:nvSpPr>
            <p:cNvPr id="41114" name="Text Box 61"/>
            <p:cNvSpPr txBox="1">
              <a:spLocks noChangeArrowheads="1"/>
            </p:cNvSpPr>
            <p:nvPr/>
          </p:nvSpPr>
          <p:spPr bwMode="auto">
            <a:xfrm>
              <a:off x="709" y="249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15" name="Text Box 62"/>
            <p:cNvSpPr txBox="1">
              <a:spLocks noChangeArrowheads="1"/>
            </p:cNvSpPr>
            <p:nvPr/>
          </p:nvSpPr>
          <p:spPr bwMode="auto">
            <a:xfrm>
              <a:off x="709" y="259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16" name="Text Box 63"/>
            <p:cNvSpPr txBox="1">
              <a:spLocks noChangeArrowheads="1"/>
            </p:cNvSpPr>
            <p:nvPr/>
          </p:nvSpPr>
          <p:spPr bwMode="auto">
            <a:xfrm>
              <a:off x="709" y="2820"/>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17" name="Text Box 64"/>
            <p:cNvSpPr txBox="1">
              <a:spLocks noChangeArrowheads="1"/>
            </p:cNvSpPr>
            <p:nvPr/>
          </p:nvSpPr>
          <p:spPr bwMode="auto">
            <a:xfrm>
              <a:off x="709" y="2928"/>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sp>
          <p:nvSpPr>
            <p:cNvPr id="41118" name="Text Box 65"/>
            <p:cNvSpPr txBox="1">
              <a:spLocks noChangeArrowheads="1"/>
            </p:cNvSpPr>
            <p:nvPr/>
          </p:nvSpPr>
          <p:spPr bwMode="auto">
            <a:xfrm>
              <a:off x="709" y="2712"/>
              <a:ext cx="155" cy="192"/>
            </a:xfrm>
            <a:prstGeom prst="rect">
              <a:avLst/>
            </a:prstGeom>
            <a:noFill/>
            <a:ln w="9525">
              <a:noFill/>
              <a:miter lim="800000"/>
              <a:headEnd/>
              <a:tailEnd/>
            </a:ln>
          </p:spPr>
          <p:txBody>
            <a:bodyPr wrap="none">
              <a:spAutoFit/>
            </a:bodyPr>
            <a:lstStyle/>
            <a:p>
              <a:pPr eaLnBrk="0" latinLnBrk="0" hangingPunct="0"/>
              <a:r>
                <a:rPr kumimoji="0" lang="en-US" altLang="ko-KR" b="1">
                  <a:latin typeface="Times New Roman" pitchFamily="18" charset="0"/>
                </a:rPr>
                <a:t>•</a:t>
              </a:r>
            </a:p>
          </p:txBody>
        </p:sp>
      </p:grpSp>
      <p:graphicFrame>
        <p:nvGraphicFramePr>
          <p:cNvPr id="10306" name="Group 66"/>
          <p:cNvGraphicFramePr>
            <a:graphicFrameLocks noGrp="1"/>
          </p:cNvGraphicFramePr>
          <p:nvPr/>
        </p:nvGraphicFramePr>
        <p:xfrm>
          <a:off x="381000" y="5105400"/>
          <a:ext cx="3048000" cy="1422400"/>
        </p:xfrm>
        <a:graphic>
          <a:graphicData uri="http://schemas.openxmlformats.org/drawingml/2006/table">
            <a:tbl>
              <a:tblPr/>
              <a:tblGrid>
                <a:gridCol w="990600"/>
                <a:gridCol w="914400"/>
                <a:gridCol w="1143000"/>
              </a:tblGrid>
              <a:tr h="227013">
                <a:tc rowSpan="6">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2400" b="1" i="0" u="none" strike="noStrike" cap="none" normalizeH="0" baseline="0" smtClean="0">
                          <a:ln>
                            <a:noFill/>
                          </a:ln>
                          <a:solidFill>
                            <a:schemeClr val="bg2"/>
                          </a:solidFill>
                          <a:effectLst/>
                          <a:latin typeface="굴림" pitchFamily="50" charset="-127"/>
                          <a:ea typeface="굴림" pitchFamily="50" charset="-127"/>
                        </a:rPr>
                        <a:t> C</a:t>
                      </a:r>
                      <a:r>
                        <a:rPr kumimoji="1" lang="en-US" altLang="ko-KR" sz="2400" b="1" i="0" u="none" strike="noStrike" cap="none" normalizeH="0" baseline="-25000" smtClean="0">
                          <a:ln>
                            <a:noFill/>
                          </a:ln>
                          <a:solidFill>
                            <a:schemeClr val="bg2"/>
                          </a:solidFill>
                          <a:effectLst/>
                          <a:latin typeface="굴림" pitchFamily="50" charset="-127"/>
                          <a:ea typeface="굴림" pitchFamily="50" charset="-127"/>
                        </a:rPr>
                        <a:t>u</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FF"/>
                    </a:solidFill>
                  </a:tcPr>
                </a:tc>
                <a:tc rowSpan="4">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2000" b="0" i="0" u="none" strike="noStrike" cap="none" normalizeH="0" baseline="0" smtClean="0">
                          <a:ln>
                            <a:noFill/>
                          </a:ln>
                          <a:solidFill>
                            <a:schemeClr val="bg2"/>
                          </a:solidFill>
                          <a:effectLst/>
                          <a:latin typeface="굴림" pitchFamily="50" charset="-127"/>
                          <a:ea typeface="굴림" pitchFamily="50" charset="-127"/>
                        </a:rPr>
                        <a:t>D</a:t>
                      </a:r>
                      <a:r>
                        <a:rPr kumimoji="1" lang="en-US" altLang="ko-KR" sz="2000" b="0" i="0" u="none" strike="noStrike" cap="none" normalizeH="0" baseline="-25000" smtClean="0">
                          <a:ln>
                            <a:noFill/>
                          </a:ln>
                          <a:solidFill>
                            <a:schemeClr val="bg2"/>
                          </a:solidFill>
                          <a:effectLst/>
                          <a:latin typeface="굴림" pitchFamily="50" charset="-127"/>
                          <a:ea typeface="굴림" pitchFamily="50" charset="-127"/>
                        </a:rPr>
                        <a:t>K-1</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CC"/>
                    </a:solidFill>
                  </a:tcPr>
                </a:tc>
              </a:tr>
              <a:tr h="227013">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CC"/>
                    </a:solidFill>
                  </a:tcPr>
                </a:tc>
              </a:tr>
              <a:tr h="23177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CC"/>
                    </a:solidFill>
                  </a:tcPr>
                </a:tc>
              </a:tr>
              <a:tr h="227013">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CC"/>
                    </a:solidFill>
                  </a:tcPr>
                </a:tc>
              </a:tr>
              <a:tr h="230188">
                <a:tc vMerge="1">
                  <a:txBody>
                    <a:bodyPr/>
                    <a:lstStyle/>
                    <a:p>
                      <a:pPr latinLnBrk="1"/>
                      <a:endParaRPr lang="ko-KR" altLang="en-US"/>
                    </a:p>
                  </a:txBody>
                  <a:tcPr/>
                </a:tc>
                <a:tc row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2000" b="0" i="0" u="none" strike="noStrike" cap="none" normalizeH="0" baseline="0" smtClean="0">
                          <a:ln>
                            <a:noFill/>
                          </a:ln>
                          <a:solidFill>
                            <a:schemeClr val="bg2"/>
                          </a:solidFill>
                          <a:effectLst/>
                          <a:latin typeface="굴림" pitchFamily="50" charset="-127"/>
                          <a:ea typeface="굴림" pitchFamily="50" charset="-127"/>
                        </a:rPr>
                        <a:t>D</a:t>
                      </a:r>
                      <a:r>
                        <a:rPr kumimoji="1" lang="en-US" altLang="ko-KR" sz="2000" b="0" i="0" u="none" strike="noStrike" cap="none" normalizeH="0" baseline="-25000" smtClean="0">
                          <a:ln>
                            <a:noFill/>
                          </a:ln>
                          <a:solidFill>
                            <a:schemeClr val="bg2"/>
                          </a:solidFill>
                          <a:effectLst/>
                          <a:latin typeface="굴림" pitchFamily="50" charset="-127"/>
                          <a:ea typeface="굴림" pitchFamily="50" charset="-127"/>
                        </a:rPr>
                        <a:t>K</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N</a:t>
                      </a:r>
                    </a:p>
                  </a:txBody>
                  <a:tcPr anchor="ctr" anchorCtr="1" horzOverflow="overflow">
                    <a:lnL w="38100" cap="flat" cmpd="sng" algn="ctr">
                      <a:solidFill>
                        <a:schemeClr val="bg2"/>
                      </a:solidFill>
                      <a:prstDash val="solid"/>
                      <a:round/>
                      <a:headEnd type="none" w="med" len="med"/>
                      <a:tailEnd type="none" w="med" len="med"/>
                    </a:lnL>
                    <a:lnR w="38100" cap="flat" cmpd="sng" algn="ctr">
                      <a:solidFill>
                        <a:schemeClr val="bg2"/>
                      </a:solidFill>
                      <a:prstDash val="solid"/>
                      <a:round/>
                      <a:headEnd type="none" w="med" len="med"/>
                      <a:tailEnd type="none" w="med" len="med"/>
                    </a:lnR>
                    <a:lnT w="38100" cap="flat" cmpd="sng" algn="ctr">
                      <a:solidFill>
                        <a:schemeClr val="bg2"/>
                      </a:solidFill>
                      <a:prstDash val="solid"/>
                      <a:round/>
                      <a:headEnd type="none" w="med" len="med"/>
                      <a:tailEnd type="none" w="med" len="med"/>
                    </a:lnT>
                    <a:lnB w="38100" cap="flat" cmpd="sng" algn="ctr">
                      <a:solidFill>
                        <a:schemeClr val="bg2"/>
                      </a:solidFill>
                      <a:prstDash val="solid"/>
                      <a:round/>
                      <a:headEnd type="none" w="med" len="med"/>
                      <a:tailEnd type="none" w="med" len="med"/>
                    </a:lnB>
                    <a:lnTlToBr>
                      <a:noFill/>
                    </a:lnTlToBr>
                    <a:lnBlToTr>
                      <a:noFill/>
                    </a:lnBlToTr>
                    <a:solidFill>
                      <a:srgbClr val="CCFFCC"/>
                    </a:solidFill>
                  </a:tcPr>
                </a:tc>
              </a:tr>
            </a:tbl>
          </a:graphicData>
        </a:graphic>
      </p:graphicFrame>
      <p:graphicFrame>
        <p:nvGraphicFramePr>
          <p:cNvPr id="10327" name="Group 87"/>
          <p:cNvGraphicFramePr>
            <a:graphicFrameLocks noGrp="1"/>
          </p:cNvGraphicFramePr>
          <p:nvPr/>
        </p:nvGraphicFramePr>
        <p:xfrm>
          <a:off x="3581400" y="673100"/>
          <a:ext cx="1905000" cy="3517900"/>
        </p:xfrm>
        <a:graphic>
          <a:graphicData uri="http://schemas.openxmlformats.org/drawingml/2006/table">
            <a:tbl>
              <a:tblPr/>
              <a:tblGrid>
                <a:gridCol w="1905000"/>
              </a:tblGrid>
              <a:tr h="3048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tx1"/>
                          </a:solidFill>
                          <a:effectLst/>
                          <a:latin typeface="굴림" pitchFamily="50" charset="-127"/>
                          <a:ea typeface="굴림" pitchFamily="50" charset="-127"/>
                        </a:rPr>
                        <a:t>Cluster   Variables</a:t>
                      </a:r>
                      <a:endParaRPr kumimoji="1" lang="en-US" altLang="ko-KR" sz="1500" b="1" i="0" u="none" strike="noStrike" cap="none" normalizeH="0" baseline="0" smtClean="0">
                        <a:ln>
                          <a:noFill/>
                        </a:ln>
                        <a:solidFill>
                          <a:schemeClr val="bg2"/>
                        </a:solidFill>
                        <a:effectLst/>
                        <a:latin typeface="굴림" pitchFamily="50" charset="-127"/>
                        <a:ea typeface="굴림" pitchFamily="50" charset="-127"/>
                      </a:endParaRPr>
                    </a:p>
                  </a:txBody>
                  <a:tcPr marL="57150" marR="571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1135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bg2"/>
                          </a:solidFill>
                          <a:effectLst/>
                          <a:latin typeface="굴림" pitchFamily="50" charset="-127"/>
                          <a:ea typeface="굴림" pitchFamily="50" charset="-127"/>
                        </a:rPr>
                        <a:t> </a:t>
                      </a:r>
                      <a:endParaRPr kumimoji="1" lang="en-US" altLang="ko-KR" sz="1500" b="1" i="0" u="none" strike="noStrike" cap="none" normalizeH="0" baseline="-25000" smtClean="0">
                        <a:ln>
                          <a:noFill/>
                        </a:ln>
                        <a:solidFill>
                          <a:schemeClr val="bg2"/>
                        </a:solidFill>
                        <a:effectLst/>
                        <a:latin typeface="굴림" pitchFamily="50" charset="-127"/>
                        <a:ea typeface="굴림" pitchFamily="50" charset="-127"/>
                      </a:endParaRPr>
                    </a:p>
                  </a:txBody>
                  <a:tcPr marL="57150" marR="571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58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900" b="1" i="0" u="none" strike="noStrike" cap="none" normalizeH="0" baseline="-25000" smtClean="0">
                        <a:ln>
                          <a:noFill/>
                        </a:ln>
                        <a:solidFill>
                          <a:srgbClr val="F8F8F8"/>
                        </a:solidFill>
                        <a:effectLst/>
                        <a:latin typeface="굴림" pitchFamily="50" charset="-127"/>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marL="57150" marR="5715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337" name="Group 97"/>
          <p:cNvGraphicFramePr>
            <a:graphicFrameLocks noGrp="1"/>
          </p:cNvGraphicFramePr>
          <p:nvPr/>
        </p:nvGraphicFramePr>
        <p:xfrm>
          <a:off x="5638800" y="671513"/>
          <a:ext cx="1676400" cy="3532187"/>
        </p:xfrm>
        <a:graphic>
          <a:graphicData uri="http://schemas.openxmlformats.org/drawingml/2006/table">
            <a:tbl>
              <a:tblPr/>
              <a:tblGrid>
                <a:gridCol w="1676400"/>
              </a:tblGrid>
              <a:tr h="33496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tx1"/>
                          </a:solidFill>
                          <a:effectLst/>
                          <a:latin typeface="굴림" pitchFamily="50" charset="-127"/>
                          <a:ea typeface="굴림" pitchFamily="50" charset="-127"/>
                        </a:rPr>
                        <a:t>Dong Variables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1" lang="ko-KR" altLang="ko-KR" sz="2000" b="0" i="0" u="none" strike="noStrike" cap="none" normalizeH="0" baseline="-25000" smtClean="0">
                        <a:ln>
                          <a:noFill/>
                        </a:ln>
                        <a:solidFill>
                          <a:schemeClr val="bg2"/>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2000" b="0" i="0" u="none" strike="noStrike" cap="none" normalizeH="0" baseline="-25000" smtClean="0">
                        <a:ln>
                          <a:noFill/>
                        </a:ln>
                        <a:solidFill>
                          <a:schemeClr val="bg2"/>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915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2000" b="0" i="0" u="none" strike="noStrike" cap="none" normalizeH="0" baseline="-25000" smtClean="0">
                        <a:ln>
                          <a:noFill/>
                        </a:ln>
                        <a:solidFill>
                          <a:schemeClr val="bg2"/>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0425">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en-US" altLang="ko-KR" sz="900" b="0" i="0" u="none" strike="noStrike" cap="none" normalizeH="0" baseline="0" smtClean="0">
                        <a:ln>
                          <a:noFill/>
                        </a:ln>
                        <a:solidFill>
                          <a:schemeClr val="bg2"/>
                        </a:solidFill>
                        <a:effectLst/>
                        <a:latin typeface="굴림" pitchFamily="50" charset="-127"/>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353" name="Group 113"/>
          <p:cNvGraphicFramePr>
            <a:graphicFrameLocks noGrp="1"/>
          </p:cNvGraphicFramePr>
          <p:nvPr/>
        </p:nvGraphicFramePr>
        <p:xfrm>
          <a:off x="7467600" y="685800"/>
          <a:ext cx="1524000" cy="3508375"/>
        </p:xfrm>
        <a:graphic>
          <a:graphicData uri="http://schemas.openxmlformats.org/drawingml/2006/table">
            <a:tbl>
              <a:tblPr/>
              <a:tblGrid>
                <a:gridCol w="1524000"/>
              </a:tblGrid>
              <a:tr h="33655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tx1"/>
                          </a:solidFill>
                          <a:effectLst/>
                          <a:latin typeface="굴림" pitchFamily="50" charset="-127"/>
                          <a:ea typeface="굴림" pitchFamily="50" charset="-127"/>
                        </a:rPr>
                        <a:t>Unit Variables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1200" b="1" i="0" u="none" strike="noStrike" cap="none" normalizeH="0" baseline="-25000" smtClean="0">
                        <a:ln>
                          <a:noFill/>
                        </a:ln>
                        <a:solidFill>
                          <a:schemeClr val="bg2"/>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838">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chemeClr val="bg2"/>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chemeClr val="bg2"/>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325">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endParaRPr kumimoji="1" lang="ko-KR" altLang="ko-KR" sz="900" b="0" i="0" u="none" strike="noStrike" cap="none" normalizeH="0" baseline="0" smtClean="0">
                        <a:ln>
                          <a:noFill/>
                        </a:ln>
                        <a:solidFill>
                          <a:srgbClr val="F8F8F8"/>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0385" name="Group 145"/>
          <p:cNvGraphicFramePr>
            <a:graphicFrameLocks noGrp="1"/>
          </p:cNvGraphicFramePr>
          <p:nvPr/>
        </p:nvGraphicFramePr>
        <p:xfrm>
          <a:off x="381000" y="671513"/>
          <a:ext cx="3048000" cy="3552825"/>
        </p:xfrm>
        <a:graphic>
          <a:graphicData uri="http://schemas.openxmlformats.org/drawingml/2006/table">
            <a:tbl>
              <a:tblPr/>
              <a:tblGrid>
                <a:gridCol w="990600"/>
                <a:gridCol w="990600"/>
                <a:gridCol w="1066800"/>
              </a:tblGrid>
              <a:tr h="319088">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bg2"/>
                          </a:solidFill>
                          <a:effectLst/>
                          <a:latin typeface="굴림" pitchFamily="50" charset="-127"/>
                          <a:ea typeface="굴림" pitchFamily="50" charset="-127"/>
                        </a:rPr>
                        <a:t>Cluster# </a:t>
                      </a:r>
                    </a:p>
                  </a:txBody>
                  <a:tcPr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bg2"/>
                          </a:solidFill>
                          <a:effectLst/>
                          <a:latin typeface="굴림" pitchFamily="50" charset="-127"/>
                          <a:ea typeface="굴림" pitchFamily="50" charset="-127"/>
                        </a:rPr>
                        <a:t>Dong ID</a:t>
                      </a:r>
                      <a:r>
                        <a:rPr kumimoji="1" lang="en-US" altLang="ko-KR" sz="1600" b="1" i="0" u="none" strike="noStrike" cap="none" normalizeH="0" baseline="0" smtClean="0">
                          <a:ln>
                            <a:noFill/>
                          </a:ln>
                          <a:solidFill>
                            <a:schemeClr val="bg2"/>
                          </a:solidFill>
                          <a:effectLst/>
                          <a:latin typeface="굴림" pitchFamily="50" charset="-127"/>
                          <a:ea typeface="굴림" pitchFamily="50" charset="-127"/>
                        </a:rPr>
                        <a:t> </a:t>
                      </a:r>
                    </a:p>
                  </a:txBody>
                  <a:tcPr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500" b="1" i="0" u="none" strike="noStrike" cap="none" normalizeH="0" baseline="0" smtClean="0">
                          <a:ln>
                            <a:noFill/>
                          </a:ln>
                          <a:solidFill>
                            <a:schemeClr val="bg2"/>
                          </a:solidFill>
                          <a:effectLst/>
                          <a:latin typeface="굴림" pitchFamily="50" charset="-127"/>
                          <a:ea typeface="굴림" pitchFamily="50" charset="-127"/>
                        </a:rPr>
                        <a:t>Unit ID</a:t>
                      </a:r>
                    </a:p>
                  </a:txBody>
                  <a:tcPr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DDDDDD"/>
                    </a:solidFill>
                  </a:tcPr>
                </a:tc>
              </a:tr>
              <a:tr h="228600">
                <a:tc rowSpan="7">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2400" b="1" i="0" u="none" strike="noStrike" cap="none" normalizeH="0" baseline="0" smtClean="0">
                          <a:ln>
                            <a:noFill/>
                          </a:ln>
                          <a:solidFill>
                            <a:schemeClr val="bg2"/>
                          </a:solidFill>
                          <a:effectLst/>
                          <a:latin typeface="굴림" pitchFamily="50" charset="-127"/>
                          <a:ea typeface="굴림" pitchFamily="50" charset="-127"/>
                        </a:rPr>
                        <a:t> C</a:t>
                      </a:r>
                      <a:r>
                        <a:rPr kumimoji="1" lang="en-US" altLang="ko-KR" sz="2400" b="1" i="0" u="none" strike="noStrike" cap="none" normalizeH="0" baseline="-25000" smtClean="0">
                          <a:ln>
                            <a:noFill/>
                          </a:ln>
                          <a:solidFill>
                            <a:schemeClr val="bg2"/>
                          </a:solidFill>
                          <a:effectLst/>
                          <a:latin typeface="굴림" pitchFamily="50" charset="-127"/>
                          <a:ea typeface="굴림" pitchFamily="50" charset="-127"/>
                        </a:rPr>
                        <a:t>1</a:t>
                      </a: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FF"/>
                    </a:solidFill>
                  </a:tcPr>
                </a:tc>
                <a:tc row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2000" b="0" i="0" u="none" strike="noStrike" cap="none" normalizeH="0" baseline="0" smtClean="0">
                          <a:ln>
                            <a:noFill/>
                          </a:ln>
                          <a:solidFill>
                            <a:schemeClr val="bg2"/>
                          </a:solidFill>
                          <a:effectLst/>
                          <a:latin typeface="굴림" pitchFamily="50" charset="-127"/>
                          <a:ea typeface="굴림" pitchFamily="50" charset="-127"/>
                        </a:rPr>
                        <a:t>D</a:t>
                      </a:r>
                      <a:r>
                        <a:rPr kumimoji="1" lang="en-US" altLang="ko-KR" sz="2000" b="0" i="0" u="none" strike="noStrike" cap="none" normalizeH="0" baseline="-25000" smtClean="0">
                          <a:ln>
                            <a:noFill/>
                          </a:ln>
                          <a:solidFill>
                            <a:schemeClr val="bg2"/>
                          </a:solidFill>
                          <a:effectLst/>
                          <a:latin typeface="굴림" pitchFamily="50" charset="-127"/>
                          <a:ea typeface="굴림" pitchFamily="50" charset="-127"/>
                        </a:rPr>
                        <a:t>1</a:t>
                      </a: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1</a:t>
                      </a: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214313">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2</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row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2000" b="0" i="0" u="none" strike="noStrike" cap="none" normalizeH="0" baseline="0" smtClean="0">
                          <a:ln>
                            <a:noFill/>
                          </a:ln>
                          <a:solidFill>
                            <a:schemeClr val="bg2"/>
                          </a:solidFill>
                          <a:effectLst/>
                          <a:latin typeface="굴림" pitchFamily="50" charset="-127"/>
                          <a:ea typeface="굴림" pitchFamily="50" charset="-127"/>
                        </a:rPr>
                        <a:t>D</a:t>
                      </a:r>
                      <a:r>
                        <a:rPr kumimoji="1" lang="en-US" altLang="ko-KR" sz="2000" b="0" i="0" u="none" strike="noStrike" cap="none" normalizeH="0" baseline="-25000" smtClean="0">
                          <a:ln>
                            <a:noFill/>
                          </a:ln>
                          <a:solidFill>
                            <a:schemeClr val="bg2"/>
                          </a:solidFill>
                          <a:effectLst/>
                          <a:latin typeface="굴림" pitchFamily="50" charset="-127"/>
                          <a:ea typeface="굴림" pitchFamily="50" charset="-127"/>
                        </a:rPr>
                        <a:t>2</a:t>
                      </a: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3</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228600">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4</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214313">
                <a:tc vMerge="1">
                  <a:txBody>
                    <a:bodyPr/>
                    <a:lstStyle/>
                    <a:p>
                      <a:pPr latinLnBrk="1"/>
                      <a:endParaRPr lang="ko-KR" altLang="en-US"/>
                    </a:p>
                  </a:txBody>
                  <a:tcPr/>
                </a:tc>
                <a:tc row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2000" b="0" i="0" u="none" strike="noStrike" cap="none" normalizeH="0" baseline="0" smtClean="0">
                          <a:ln>
                            <a:noFill/>
                          </a:ln>
                          <a:solidFill>
                            <a:schemeClr val="bg2"/>
                          </a:solidFill>
                          <a:effectLst/>
                          <a:latin typeface="굴림" pitchFamily="50" charset="-127"/>
                          <a:ea typeface="굴림" pitchFamily="50" charset="-127"/>
                        </a:rPr>
                        <a:t>D</a:t>
                      </a:r>
                      <a:r>
                        <a:rPr kumimoji="1" lang="en-US" altLang="ko-KR" sz="2000" b="0" i="0" u="none" strike="noStrike" cap="none" normalizeH="0" baseline="-25000" smtClean="0">
                          <a:ln>
                            <a:noFill/>
                          </a:ln>
                          <a:solidFill>
                            <a:schemeClr val="bg2"/>
                          </a:solidFill>
                          <a:effectLst/>
                          <a:latin typeface="굴림" pitchFamily="50" charset="-127"/>
                          <a:ea typeface="굴림" pitchFamily="50" charset="-127"/>
                        </a:rPr>
                        <a:t>3</a:t>
                      </a: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5</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20002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6</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200" b="1" i="0" u="none" strike="noStrike" cap="none" normalizeH="0" baseline="0" smtClean="0">
                          <a:ln>
                            <a:noFill/>
                          </a:ln>
                          <a:solidFill>
                            <a:schemeClr val="bg2"/>
                          </a:solidFill>
                          <a:effectLst/>
                          <a:latin typeface="굴림" pitchFamily="50" charset="-127"/>
                          <a:ea typeface="굴림" pitchFamily="50" charset="-127"/>
                        </a:rPr>
                        <a:t>U</a:t>
                      </a:r>
                      <a:r>
                        <a:rPr kumimoji="1" lang="en-US" altLang="ko-KR" sz="1200" b="1" i="0" u="none" strike="noStrike" cap="none" normalizeH="0" baseline="-25000" smtClean="0">
                          <a:ln>
                            <a:noFill/>
                          </a:ln>
                          <a:solidFill>
                            <a:schemeClr val="bg2"/>
                          </a:solidFill>
                          <a:effectLst/>
                          <a:latin typeface="굴림" pitchFamily="50" charset="-127"/>
                          <a:ea typeface="굴림" pitchFamily="50" charset="-127"/>
                        </a:rPr>
                        <a:t>7</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222250">
                <a:tc rowSpan="6">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900" b="1" i="0" u="none" strike="noStrike" cap="none" normalizeH="0" baseline="0" smtClean="0">
                          <a:ln>
                            <a:noFill/>
                          </a:ln>
                          <a:solidFill>
                            <a:srgbClr val="F8F8F8"/>
                          </a:solidFill>
                          <a:effectLst/>
                          <a:latin typeface="굴림" pitchFamily="50" charset="-127"/>
                          <a:ea typeface="굴림" pitchFamily="50" charset="-127"/>
                        </a:rPr>
                        <a:t> </a:t>
                      </a:r>
                      <a:r>
                        <a:rPr kumimoji="1" lang="en-US" altLang="ko-KR" sz="2400" b="1" i="0" u="none" strike="noStrike" cap="none" normalizeH="0" baseline="0" smtClean="0">
                          <a:ln>
                            <a:noFill/>
                          </a:ln>
                          <a:solidFill>
                            <a:schemeClr val="bg2"/>
                          </a:solidFill>
                          <a:effectLst/>
                          <a:latin typeface="굴림" pitchFamily="50" charset="-127"/>
                          <a:ea typeface="굴림" pitchFamily="50" charset="-127"/>
                        </a:rPr>
                        <a:t> C</a:t>
                      </a:r>
                      <a:r>
                        <a:rPr kumimoji="1" lang="en-US" altLang="ko-KR" sz="2400" b="1" i="0" u="none" strike="noStrike" cap="none" normalizeH="0" baseline="-25000" smtClean="0">
                          <a:ln>
                            <a:noFill/>
                          </a:ln>
                          <a:solidFill>
                            <a:schemeClr val="bg2"/>
                          </a:solidFill>
                          <a:effectLst/>
                          <a:latin typeface="굴림" pitchFamily="50" charset="-127"/>
                          <a:ea typeface="굴림" pitchFamily="50" charset="-127"/>
                        </a:rPr>
                        <a:t>2</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900" b="1" i="0" u="none" strike="noStrike" cap="none" normalizeH="0" baseline="-25000" smtClean="0">
                        <a:ln>
                          <a:noFill/>
                        </a:ln>
                        <a:solidFill>
                          <a:srgbClr val="F8F8F8"/>
                        </a:solidFill>
                        <a:effectLst/>
                        <a:latin typeface="굴림" pitchFamily="50" charset="-127"/>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FF"/>
                    </a:solidFill>
                  </a:tcPr>
                </a:tc>
                <a:tc rowSpan="4">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chemeClr val="bg2"/>
                        </a:solidFill>
                        <a:effectLst/>
                        <a:latin typeface="굴림" pitchFamily="50" charset="-127"/>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chemeClr val="bg2"/>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2000" b="0" i="0" u="none" strike="noStrike" cap="none" normalizeH="0" baseline="0" smtClean="0">
                        <a:ln>
                          <a:noFill/>
                        </a:ln>
                        <a:solidFill>
                          <a:schemeClr val="bg2"/>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211138">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rowSpan="2">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r h="180975">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l" defTabSz="914400" rtl="0" eaLnBrk="1" fontAlgn="base" latinLnBrk="1" hangingPunct="1">
                        <a:lnSpc>
                          <a:spcPct val="90000"/>
                        </a:lnSpc>
                        <a:spcBef>
                          <a:spcPct val="20000"/>
                        </a:spcBef>
                        <a:spcAft>
                          <a:spcPct val="0"/>
                        </a:spcAft>
                        <a:buClrTx/>
                        <a:buSzTx/>
                        <a:buFontTx/>
                        <a:buNone/>
                        <a:tabLst/>
                      </a:pPr>
                      <a:r>
                        <a:rPr kumimoji="1" lang="en-US" altLang="ko-KR" sz="900" b="0" i="0" u="none" strike="noStrike" cap="none" normalizeH="0" baseline="0" smtClean="0">
                          <a:ln>
                            <a:noFill/>
                          </a:ln>
                          <a:solidFill>
                            <a:schemeClr val="bg2"/>
                          </a:solidFill>
                          <a:effectLst/>
                          <a:latin typeface="굴림" pitchFamily="50" charset="-127"/>
                          <a:ea typeface="궁서" pitchFamily="18" charset="-127"/>
                        </a:rPr>
                        <a:t>●</a:t>
                      </a:r>
                      <a:endParaRPr kumimoji="1" lang="en-US" altLang="ko-KR" sz="900" b="0" i="0" u="none" strike="noStrike" cap="none" normalizeH="0" baseline="0" smtClean="0">
                        <a:ln>
                          <a:noFill/>
                        </a:ln>
                        <a:solidFill>
                          <a:srgbClr val="F8F8F8"/>
                        </a:solidFill>
                        <a:effectLst/>
                        <a:latin typeface="굴림" pitchFamily="50" charset="-127"/>
                        <a:ea typeface="굴림" pitchFamily="50" charset="-127"/>
                      </a:endParaRPr>
                    </a:p>
                  </a:txBody>
                  <a:tcPr anchor="ctr" anchorCtr="1" horzOverflow="overflow">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lnTlToBr>
                      <a:noFill/>
                    </a:lnTlToBr>
                    <a:lnBlToTr>
                      <a:noFill/>
                    </a:lnBlToTr>
                    <a:solidFill>
                      <a:srgbClr val="CCFFCC"/>
                    </a:solidFill>
                  </a:tcPr>
                </a:tc>
              </a:tr>
            </a:tbl>
          </a:graphicData>
        </a:graphic>
      </p:graphicFrame>
      <p:sp>
        <p:nvSpPr>
          <p:cNvPr id="41113" name="Slide Number Placeholder 70"/>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4322BC8-052A-4127-9C4A-7FDA42066A8A}" type="slidenum">
              <a:rPr lang="ko-KR" altLang="en-US" smtClean="0">
                <a:latin typeface="굴림" pitchFamily="50" charset="-127"/>
                <a:ea typeface="굴림" pitchFamily="50" charset="-127"/>
              </a:rPr>
              <a:pPr/>
              <a:t>31</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5489575" y="1322388"/>
          <a:ext cx="3200400" cy="4181475"/>
        </p:xfrm>
        <a:graphic>
          <a:graphicData uri="http://schemas.openxmlformats.org/presentationml/2006/ole">
            <p:oleObj spid="_x0000_s1026" name="비트맵 이미지" r:id="rId4" imgW="3200000" imgH="4180952" progId="Paint.Picture">
              <p:embed/>
            </p:oleObj>
          </a:graphicData>
        </a:graphic>
      </p:graphicFrame>
      <p:graphicFrame>
        <p:nvGraphicFramePr>
          <p:cNvPr id="1027" name="Object 3"/>
          <p:cNvGraphicFramePr>
            <a:graphicFrameLocks noChangeAspect="1"/>
          </p:cNvGraphicFramePr>
          <p:nvPr/>
        </p:nvGraphicFramePr>
        <p:xfrm>
          <a:off x="4181475" y="1317625"/>
          <a:ext cx="1304925" cy="4181475"/>
        </p:xfrm>
        <a:graphic>
          <a:graphicData uri="http://schemas.openxmlformats.org/presentationml/2006/ole">
            <p:oleObj spid="_x0000_s1027" name="비트맵 이미지" r:id="rId5" imgW="1305107" imgH="4180952" progId="Paint.Picture">
              <p:embed/>
            </p:oleObj>
          </a:graphicData>
        </a:graphic>
      </p:graphicFrame>
      <p:sp>
        <p:nvSpPr>
          <p:cNvPr id="1029" name="AutoShape 4"/>
          <p:cNvSpPr>
            <a:spLocks/>
          </p:cNvSpPr>
          <p:nvPr/>
        </p:nvSpPr>
        <p:spPr bwMode="auto">
          <a:xfrm rot="5400000">
            <a:off x="7086600" y="-152400"/>
            <a:ext cx="152400" cy="2590800"/>
          </a:xfrm>
          <a:prstGeom prst="leftBrace">
            <a:avLst>
              <a:gd name="adj1" fmla="val 141667"/>
              <a:gd name="adj2" fmla="val 50000"/>
            </a:avLst>
          </a:prstGeom>
          <a:noFill/>
          <a:ln w="38100">
            <a:solidFill>
              <a:schemeClr val="tx1"/>
            </a:solidFill>
            <a:round/>
            <a:headEnd/>
            <a:tailEnd/>
          </a:ln>
        </p:spPr>
        <p:txBody>
          <a:bodyPr wrap="none" anchor="ctr"/>
          <a:lstStyle/>
          <a:p>
            <a:endParaRPr lang="ko-KR" altLang="en-US"/>
          </a:p>
        </p:txBody>
      </p:sp>
      <p:sp>
        <p:nvSpPr>
          <p:cNvPr id="1030" name="Oval 5"/>
          <p:cNvSpPr>
            <a:spLocks noChangeArrowheads="1"/>
          </p:cNvSpPr>
          <p:nvPr/>
        </p:nvSpPr>
        <p:spPr bwMode="auto">
          <a:xfrm>
            <a:off x="6400800" y="685800"/>
            <a:ext cx="1447800" cy="304800"/>
          </a:xfrm>
          <a:prstGeom prst="ellipse">
            <a:avLst/>
          </a:prstGeom>
          <a:solidFill>
            <a:srgbClr val="DDDDDD"/>
          </a:solidFill>
          <a:ln w="9525">
            <a:round/>
            <a:headEnd/>
            <a:tailEnd/>
          </a:ln>
          <a:scene3d>
            <a:camera prst="legacyPerspectiveBottom"/>
            <a:lightRig rig="legacyFlat3" dir="t"/>
          </a:scene3d>
          <a:sp3d extrusionH="290500" prstMaterial="legacyMatte">
            <a:bevelT w="13500" h="13500" prst="angle"/>
            <a:bevelB w="13500" h="13500" prst="angle"/>
            <a:extrusionClr>
              <a:srgbClr val="DDDDDD"/>
            </a:extrusionClr>
          </a:sp3d>
        </p:spPr>
        <p:txBody>
          <a:bodyPr wrap="none" anchor="ctr">
            <a:flatTx/>
          </a:bodyPr>
          <a:lstStyle/>
          <a:p>
            <a:pPr algn="ctr"/>
            <a:r>
              <a:rPr lang="en-US" altLang="ko-KR" sz="1200" b="1">
                <a:solidFill>
                  <a:schemeClr val="bg2"/>
                </a:solidFill>
              </a:rPr>
              <a:t>Unit Variables</a:t>
            </a:r>
          </a:p>
        </p:txBody>
      </p:sp>
      <p:sp>
        <p:nvSpPr>
          <p:cNvPr id="1031" name="Oval 6"/>
          <p:cNvSpPr>
            <a:spLocks noChangeArrowheads="1"/>
          </p:cNvSpPr>
          <p:nvPr/>
        </p:nvSpPr>
        <p:spPr bwMode="auto">
          <a:xfrm>
            <a:off x="4191000" y="685800"/>
            <a:ext cx="1447800" cy="304800"/>
          </a:xfrm>
          <a:prstGeom prst="ellipse">
            <a:avLst/>
          </a:prstGeom>
          <a:solidFill>
            <a:srgbClr val="DDDDDD"/>
          </a:solidFill>
          <a:ln w="9525">
            <a:round/>
            <a:headEnd/>
            <a:tailEnd/>
          </a:ln>
          <a:scene3d>
            <a:camera prst="legacyPerspectiveBottom"/>
            <a:lightRig rig="legacyFlat3" dir="t"/>
          </a:scene3d>
          <a:sp3d extrusionH="290500" prstMaterial="legacyMatte">
            <a:bevelT w="13500" h="13500" prst="angle"/>
            <a:bevelB w="13500" h="13500" prst="angle"/>
            <a:extrusionClr>
              <a:srgbClr val="DDDDDD"/>
            </a:extrusionClr>
          </a:sp3d>
        </p:spPr>
        <p:txBody>
          <a:bodyPr wrap="none" anchor="ctr">
            <a:flatTx/>
          </a:bodyPr>
          <a:lstStyle/>
          <a:p>
            <a:pPr algn="ctr"/>
            <a:r>
              <a:rPr lang="en-US" altLang="ko-KR" sz="1200" b="1">
                <a:solidFill>
                  <a:schemeClr val="bg2"/>
                </a:solidFill>
              </a:rPr>
              <a:t>Dong Variables</a:t>
            </a:r>
          </a:p>
        </p:txBody>
      </p:sp>
      <p:sp>
        <p:nvSpPr>
          <p:cNvPr id="1032" name="AutoShape 7"/>
          <p:cNvSpPr>
            <a:spLocks/>
          </p:cNvSpPr>
          <p:nvPr/>
        </p:nvSpPr>
        <p:spPr bwMode="auto">
          <a:xfrm rot="5400000">
            <a:off x="4800600" y="609600"/>
            <a:ext cx="152400" cy="1066800"/>
          </a:xfrm>
          <a:prstGeom prst="leftBrace">
            <a:avLst>
              <a:gd name="adj1" fmla="val 58333"/>
              <a:gd name="adj2" fmla="val 50148"/>
            </a:avLst>
          </a:prstGeom>
          <a:noFill/>
          <a:ln w="38100">
            <a:solidFill>
              <a:schemeClr val="tx1"/>
            </a:solidFill>
            <a:round/>
            <a:headEnd/>
            <a:tailEnd/>
          </a:ln>
        </p:spPr>
        <p:txBody>
          <a:bodyPr wrap="none" anchor="ctr"/>
          <a:lstStyle/>
          <a:p>
            <a:endParaRPr lang="ko-KR" altLang="en-US"/>
          </a:p>
        </p:txBody>
      </p:sp>
      <p:sp>
        <p:nvSpPr>
          <p:cNvPr id="1033" name="Oval 8"/>
          <p:cNvSpPr>
            <a:spLocks noChangeArrowheads="1"/>
          </p:cNvSpPr>
          <p:nvPr/>
        </p:nvSpPr>
        <p:spPr bwMode="auto">
          <a:xfrm>
            <a:off x="2514600" y="685800"/>
            <a:ext cx="1447800" cy="304800"/>
          </a:xfrm>
          <a:prstGeom prst="ellipse">
            <a:avLst/>
          </a:prstGeom>
          <a:solidFill>
            <a:srgbClr val="DDDDDD"/>
          </a:solidFill>
          <a:ln w="9525">
            <a:round/>
            <a:headEnd/>
            <a:tailEnd/>
          </a:ln>
          <a:scene3d>
            <a:camera prst="legacyPerspectiveBottom"/>
            <a:lightRig rig="legacyFlat3" dir="t"/>
          </a:scene3d>
          <a:sp3d extrusionH="290500" prstMaterial="legacyMatte">
            <a:bevelT w="13500" h="13500" prst="angle"/>
            <a:bevelB w="13500" h="13500" prst="angle"/>
            <a:extrusionClr>
              <a:srgbClr val="DDDDDD"/>
            </a:extrusionClr>
          </a:sp3d>
        </p:spPr>
        <p:txBody>
          <a:bodyPr wrap="none" anchor="ctr">
            <a:flatTx/>
          </a:bodyPr>
          <a:lstStyle/>
          <a:p>
            <a:pPr algn="ctr"/>
            <a:r>
              <a:rPr lang="en-US" altLang="ko-KR" sz="1200" b="1">
                <a:solidFill>
                  <a:schemeClr val="bg2"/>
                </a:solidFill>
              </a:rPr>
              <a:t>Cluster Variables</a:t>
            </a:r>
          </a:p>
        </p:txBody>
      </p:sp>
      <p:sp>
        <p:nvSpPr>
          <p:cNvPr id="1034" name="AutoShape 9"/>
          <p:cNvSpPr>
            <a:spLocks/>
          </p:cNvSpPr>
          <p:nvPr/>
        </p:nvSpPr>
        <p:spPr bwMode="auto">
          <a:xfrm rot="5400000">
            <a:off x="3162300" y="342900"/>
            <a:ext cx="152400" cy="1600200"/>
          </a:xfrm>
          <a:prstGeom prst="leftBrace">
            <a:avLst>
              <a:gd name="adj1" fmla="val 87500"/>
              <a:gd name="adj2" fmla="val 50991"/>
            </a:avLst>
          </a:prstGeom>
          <a:noFill/>
          <a:ln w="38100">
            <a:solidFill>
              <a:schemeClr val="tx1"/>
            </a:solidFill>
            <a:round/>
            <a:headEnd/>
            <a:tailEnd/>
          </a:ln>
        </p:spPr>
        <p:txBody>
          <a:bodyPr wrap="none" anchor="ctr"/>
          <a:lstStyle/>
          <a:p>
            <a:endParaRPr lang="ko-KR" altLang="en-US"/>
          </a:p>
        </p:txBody>
      </p:sp>
      <p:sp>
        <p:nvSpPr>
          <p:cNvPr id="12298" name="Oval 10"/>
          <p:cNvSpPr>
            <a:spLocks noChangeArrowheads="1"/>
          </p:cNvSpPr>
          <p:nvPr/>
        </p:nvSpPr>
        <p:spPr bwMode="auto">
          <a:xfrm>
            <a:off x="0" y="939800"/>
            <a:ext cx="914400" cy="304800"/>
          </a:xfrm>
          <a:prstGeom prst="ellipse">
            <a:avLst/>
          </a:prstGeom>
          <a:solidFill>
            <a:srgbClr val="333333"/>
          </a:solidFill>
          <a:ln w="9525">
            <a:noFill/>
            <a:round/>
            <a:headEnd/>
            <a:tailEnd/>
          </a:ln>
          <a:effectLst>
            <a:outerShdw dist="107763" dir="2700000" algn="ctr" rotWithShape="0">
              <a:schemeClr val="bg2"/>
            </a:outerShdw>
          </a:effectLst>
        </p:spPr>
        <p:txBody>
          <a:bodyPr wrap="none" anchor="ctr"/>
          <a:lstStyle/>
          <a:p>
            <a:pPr algn="ctr">
              <a:defRPr/>
            </a:pPr>
            <a:r>
              <a:rPr lang="en-US" altLang="ko-KR" sz="1200" b="1"/>
              <a:t>Cluster #</a:t>
            </a:r>
          </a:p>
        </p:txBody>
      </p:sp>
      <p:sp>
        <p:nvSpPr>
          <p:cNvPr id="12299" name="Oval 11"/>
          <p:cNvSpPr>
            <a:spLocks noChangeArrowheads="1"/>
          </p:cNvSpPr>
          <p:nvPr/>
        </p:nvSpPr>
        <p:spPr bwMode="auto">
          <a:xfrm>
            <a:off x="1600200" y="762000"/>
            <a:ext cx="914400" cy="304800"/>
          </a:xfrm>
          <a:prstGeom prst="ellipse">
            <a:avLst/>
          </a:prstGeom>
          <a:solidFill>
            <a:srgbClr val="333333"/>
          </a:solidFill>
          <a:ln w="9525">
            <a:noFill/>
            <a:round/>
            <a:headEnd/>
            <a:tailEnd/>
          </a:ln>
          <a:effectLst>
            <a:outerShdw dist="107763" dir="2700000" algn="ctr" rotWithShape="0">
              <a:schemeClr val="bg2"/>
            </a:outerShdw>
          </a:effectLst>
        </p:spPr>
        <p:txBody>
          <a:bodyPr wrap="none" anchor="ctr"/>
          <a:lstStyle/>
          <a:p>
            <a:pPr algn="ctr">
              <a:defRPr/>
            </a:pPr>
            <a:r>
              <a:rPr lang="en-US" altLang="ko-KR" sz="1200" b="1"/>
              <a:t>Unit ID.</a:t>
            </a:r>
          </a:p>
        </p:txBody>
      </p:sp>
      <p:sp>
        <p:nvSpPr>
          <p:cNvPr id="12300" name="Oval 12"/>
          <p:cNvSpPr>
            <a:spLocks noChangeArrowheads="1"/>
          </p:cNvSpPr>
          <p:nvPr/>
        </p:nvSpPr>
        <p:spPr bwMode="auto">
          <a:xfrm>
            <a:off x="736600" y="609600"/>
            <a:ext cx="914400" cy="304800"/>
          </a:xfrm>
          <a:prstGeom prst="ellipse">
            <a:avLst/>
          </a:prstGeom>
          <a:solidFill>
            <a:srgbClr val="333333"/>
          </a:solidFill>
          <a:ln w="9525">
            <a:noFill/>
            <a:round/>
            <a:headEnd/>
            <a:tailEnd/>
          </a:ln>
          <a:effectLst>
            <a:outerShdw dist="107763" dir="2700000" algn="ctr" rotWithShape="0">
              <a:schemeClr val="bg2"/>
            </a:outerShdw>
          </a:effectLst>
        </p:spPr>
        <p:txBody>
          <a:bodyPr wrap="none" anchor="ctr"/>
          <a:lstStyle/>
          <a:p>
            <a:pPr algn="ctr">
              <a:defRPr/>
            </a:pPr>
            <a:r>
              <a:rPr lang="en-US" altLang="ko-KR" sz="1200" b="1"/>
              <a:t>Dong ID.</a:t>
            </a:r>
          </a:p>
        </p:txBody>
      </p:sp>
      <p:sp>
        <p:nvSpPr>
          <p:cNvPr id="12301" name="Line 13"/>
          <p:cNvSpPr>
            <a:spLocks noChangeShapeType="1"/>
          </p:cNvSpPr>
          <p:nvPr/>
        </p:nvSpPr>
        <p:spPr bwMode="auto">
          <a:xfrm>
            <a:off x="381000" y="1219200"/>
            <a:ext cx="228600" cy="304800"/>
          </a:xfrm>
          <a:prstGeom prst="line">
            <a:avLst/>
          </a:prstGeom>
          <a:noFill/>
          <a:ln w="69850">
            <a:solidFill>
              <a:srgbClr val="FF0000"/>
            </a:solidFill>
            <a:round/>
            <a:headEnd/>
            <a:tailEnd type="triangle" w="med" len="med"/>
          </a:ln>
          <a:effectLst>
            <a:outerShdw dist="107763" dir="2700000" algn="ctr" rotWithShape="0">
              <a:schemeClr val="bg2"/>
            </a:outerShdw>
          </a:effectLst>
        </p:spPr>
        <p:txBody>
          <a:bodyPr>
            <a:spAutoFit/>
          </a:bodyPr>
          <a:lstStyle/>
          <a:p>
            <a:pPr>
              <a:defRPr/>
            </a:pPr>
            <a:endParaRPr lang="ko-KR" altLang="en-US"/>
          </a:p>
        </p:txBody>
      </p:sp>
      <p:sp>
        <p:nvSpPr>
          <p:cNvPr id="12302" name="Line 14"/>
          <p:cNvSpPr>
            <a:spLocks noChangeShapeType="1"/>
          </p:cNvSpPr>
          <p:nvPr/>
        </p:nvSpPr>
        <p:spPr bwMode="auto">
          <a:xfrm>
            <a:off x="1219200" y="990600"/>
            <a:ext cx="0" cy="304800"/>
          </a:xfrm>
          <a:prstGeom prst="line">
            <a:avLst/>
          </a:prstGeom>
          <a:noFill/>
          <a:ln w="69850">
            <a:solidFill>
              <a:srgbClr val="FF0000"/>
            </a:solidFill>
            <a:round/>
            <a:headEnd/>
            <a:tailEnd type="triangle" w="med" len="med"/>
          </a:ln>
          <a:effectLst>
            <a:outerShdw dist="107763" dir="2700000" algn="ctr" rotWithShape="0">
              <a:schemeClr val="bg2"/>
            </a:outerShdw>
          </a:effectLst>
        </p:spPr>
        <p:txBody>
          <a:bodyPr>
            <a:spAutoFit/>
          </a:bodyPr>
          <a:lstStyle/>
          <a:p>
            <a:pPr>
              <a:defRPr/>
            </a:pPr>
            <a:endParaRPr lang="ko-KR" altLang="en-US"/>
          </a:p>
        </p:txBody>
      </p:sp>
      <p:sp>
        <p:nvSpPr>
          <p:cNvPr id="12303" name="Line 15"/>
          <p:cNvSpPr>
            <a:spLocks noChangeShapeType="1"/>
          </p:cNvSpPr>
          <p:nvPr/>
        </p:nvSpPr>
        <p:spPr bwMode="auto">
          <a:xfrm>
            <a:off x="2057400" y="1066800"/>
            <a:ext cx="0" cy="304800"/>
          </a:xfrm>
          <a:prstGeom prst="line">
            <a:avLst/>
          </a:prstGeom>
          <a:noFill/>
          <a:ln w="69850">
            <a:solidFill>
              <a:srgbClr val="FF0000"/>
            </a:solidFill>
            <a:round/>
            <a:headEnd/>
            <a:tailEnd type="triangle" w="med" len="med"/>
          </a:ln>
          <a:effectLst>
            <a:outerShdw dist="107763" dir="2700000" algn="ctr" rotWithShape="0">
              <a:schemeClr val="bg2"/>
            </a:outerShdw>
          </a:effectLst>
        </p:spPr>
        <p:txBody>
          <a:bodyPr>
            <a:spAutoFit/>
          </a:bodyPr>
          <a:lstStyle/>
          <a:p>
            <a:pPr>
              <a:defRPr/>
            </a:pPr>
            <a:endParaRPr lang="ko-KR" altLang="en-US"/>
          </a:p>
        </p:txBody>
      </p:sp>
      <p:sp>
        <p:nvSpPr>
          <p:cNvPr id="1041" name="Rectangle 16"/>
          <p:cNvSpPr>
            <a:spLocks noChangeArrowheads="1"/>
          </p:cNvSpPr>
          <p:nvPr/>
        </p:nvSpPr>
        <p:spPr bwMode="auto">
          <a:xfrm>
            <a:off x="622300" y="1524000"/>
            <a:ext cx="457200" cy="1295400"/>
          </a:xfrm>
          <a:prstGeom prst="rect">
            <a:avLst/>
          </a:prstGeom>
          <a:noFill/>
          <a:ln w="28575">
            <a:solidFill>
              <a:srgbClr val="FF6600"/>
            </a:solidFill>
            <a:miter lim="800000"/>
            <a:headEnd/>
            <a:tailEnd/>
          </a:ln>
        </p:spPr>
        <p:txBody>
          <a:bodyPr anchor="ctr">
            <a:spAutoFit/>
          </a:bodyPr>
          <a:lstStyle/>
          <a:p>
            <a:endParaRPr lang="ko-KR" altLang="en-US"/>
          </a:p>
        </p:txBody>
      </p:sp>
      <p:sp>
        <p:nvSpPr>
          <p:cNvPr id="1042" name="Rectangle 17"/>
          <p:cNvSpPr>
            <a:spLocks noChangeArrowheads="1"/>
          </p:cNvSpPr>
          <p:nvPr/>
        </p:nvSpPr>
        <p:spPr bwMode="auto">
          <a:xfrm>
            <a:off x="1130300" y="1524000"/>
            <a:ext cx="533400" cy="838200"/>
          </a:xfrm>
          <a:prstGeom prst="rect">
            <a:avLst/>
          </a:prstGeom>
          <a:noFill/>
          <a:ln w="28575">
            <a:solidFill>
              <a:srgbClr val="993300"/>
            </a:solidFill>
            <a:miter lim="800000"/>
            <a:headEnd/>
            <a:tailEnd/>
          </a:ln>
        </p:spPr>
        <p:txBody>
          <a:bodyPr anchor="ctr">
            <a:spAutoFit/>
          </a:bodyPr>
          <a:lstStyle/>
          <a:p>
            <a:endParaRPr lang="ko-KR" altLang="en-US"/>
          </a:p>
        </p:txBody>
      </p:sp>
      <p:sp>
        <p:nvSpPr>
          <p:cNvPr id="1043" name="Rectangle 18"/>
          <p:cNvSpPr>
            <a:spLocks noChangeArrowheads="1"/>
          </p:cNvSpPr>
          <p:nvPr/>
        </p:nvSpPr>
        <p:spPr bwMode="auto">
          <a:xfrm>
            <a:off x="1701800" y="1524000"/>
            <a:ext cx="533400" cy="304800"/>
          </a:xfrm>
          <a:prstGeom prst="rect">
            <a:avLst/>
          </a:prstGeom>
          <a:noFill/>
          <a:ln w="28575">
            <a:solidFill>
              <a:srgbClr val="800000"/>
            </a:solidFill>
            <a:miter lim="800000"/>
            <a:headEnd/>
            <a:tailEnd/>
          </a:ln>
        </p:spPr>
        <p:txBody>
          <a:bodyPr anchor="ctr">
            <a:spAutoFit/>
          </a:bodyPr>
          <a:lstStyle/>
          <a:p>
            <a:endParaRPr lang="ko-KR" altLang="en-US"/>
          </a:p>
        </p:txBody>
      </p:sp>
      <p:graphicFrame>
        <p:nvGraphicFramePr>
          <p:cNvPr id="1028" name="Object 19"/>
          <p:cNvGraphicFramePr>
            <a:graphicFrameLocks noChangeAspect="1"/>
          </p:cNvGraphicFramePr>
          <p:nvPr/>
        </p:nvGraphicFramePr>
        <p:xfrm>
          <a:off x="609600" y="1333500"/>
          <a:ext cx="3576638" cy="4152900"/>
        </p:xfrm>
        <a:graphic>
          <a:graphicData uri="http://schemas.openxmlformats.org/presentationml/2006/ole">
            <p:oleObj spid="_x0000_s1028" name="비트맵 이미지" r:id="rId6" imgW="3610479" imgH="4191585" progId="Paint.Picture">
              <p:embed/>
            </p:oleObj>
          </a:graphicData>
        </a:graphic>
      </p:graphicFrame>
      <p:sp>
        <p:nvSpPr>
          <p:cNvPr id="1044" name="Slide Number Placeholder 19"/>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B00ACB5-B312-47BD-BF79-1A1FAC1D0E48}" type="slidenum">
              <a:rPr lang="ko-KR" altLang="en-US" smtClean="0">
                <a:latin typeface="굴림" pitchFamily="50" charset="-127"/>
                <a:ea typeface="굴림" pitchFamily="50" charset="-127"/>
              </a:rPr>
              <a:pPr/>
              <a:t>32</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285720" y="285728"/>
            <a:ext cx="8229600" cy="1143000"/>
          </a:xfrm>
        </p:spPr>
        <p:txBody>
          <a:bodyPr/>
          <a:lstStyle/>
          <a:p>
            <a:pPr eaLnBrk="1" fontAlgn="auto" hangingPunct="1">
              <a:spcAft>
                <a:spcPts val="0"/>
              </a:spcAft>
              <a:defRPr/>
            </a:pPr>
            <a:r>
              <a:rPr lang="ko-KR" altLang="en-US" sz="3200" dirty="0" smtClean="0">
                <a:latin typeface="맑은 고딕" pitchFamily="50" charset="-127"/>
              </a:rPr>
              <a:t>각 군집의 사회경제적 변수 </a:t>
            </a:r>
            <a:r>
              <a:rPr lang="en-US" altLang="ko-KR" sz="3200" dirty="0" smtClean="0">
                <a:latin typeface="맑은 고딕" pitchFamily="50" charset="-127"/>
              </a:rPr>
              <a:t>(</a:t>
            </a:r>
            <a:r>
              <a:rPr lang="ko-KR" altLang="en-US" sz="3200" dirty="0" smtClean="0">
                <a:latin typeface="맑은 고딕" pitchFamily="50" charset="-127"/>
              </a:rPr>
              <a:t>평균치</a:t>
            </a:r>
            <a:r>
              <a:rPr lang="en-US" altLang="ko-KR" sz="3200" dirty="0" smtClean="0">
                <a:latin typeface="맑은 고딕" pitchFamily="50" charset="-127"/>
              </a:rPr>
              <a:t>)</a:t>
            </a:r>
            <a:endParaRPr lang="en-US" altLang="ko-KR" sz="3200" dirty="0">
              <a:latin typeface="맑은 고딕" pitchFamily="50" charset="-127"/>
            </a:endParaRPr>
          </a:p>
        </p:txBody>
      </p:sp>
      <p:sp>
        <p:nvSpPr>
          <p:cNvPr id="41987" name="Rectangle 3"/>
          <p:cNvSpPr>
            <a:spLocks noChangeArrowheads="1"/>
          </p:cNvSpPr>
          <p:nvPr/>
        </p:nvSpPr>
        <p:spPr bwMode="auto">
          <a:xfrm>
            <a:off x="4495800" y="2792413"/>
            <a:ext cx="0" cy="365125"/>
          </a:xfrm>
          <a:prstGeom prst="rect">
            <a:avLst/>
          </a:prstGeom>
          <a:noFill/>
          <a:ln w="9525">
            <a:noFill/>
            <a:miter lim="800000"/>
            <a:headEnd/>
            <a:tailEnd/>
          </a:ln>
        </p:spPr>
        <p:txBody>
          <a:bodyPr wrap="none" lIns="0" tIns="0" rIns="0" bIns="0">
            <a:spAutoFit/>
          </a:bodyPr>
          <a:lstStyle/>
          <a:p>
            <a:endParaRPr lang="ko-KR" altLang="ko-KR" sz="2400" b="1">
              <a:latin typeface="Times New Roman" pitchFamily="18" charset="0"/>
            </a:endParaRPr>
          </a:p>
        </p:txBody>
      </p:sp>
      <p:grpSp>
        <p:nvGrpSpPr>
          <p:cNvPr id="41988" name="Group 4"/>
          <p:cNvGrpSpPr>
            <a:grpSpLocks/>
          </p:cNvGrpSpPr>
          <p:nvPr/>
        </p:nvGrpSpPr>
        <p:grpSpPr bwMode="auto">
          <a:xfrm>
            <a:off x="228600" y="2209800"/>
            <a:ext cx="8763000" cy="3048000"/>
            <a:chOff x="144" y="1392"/>
            <a:chExt cx="5520" cy="1920"/>
          </a:xfrm>
        </p:grpSpPr>
        <p:grpSp>
          <p:nvGrpSpPr>
            <p:cNvPr id="41990" name="Group 5"/>
            <p:cNvGrpSpPr>
              <a:grpSpLocks/>
            </p:cNvGrpSpPr>
            <p:nvPr/>
          </p:nvGrpSpPr>
          <p:grpSpPr bwMode="auto">
            <a:xfrm>
              <a:off x="315" y="1392"/>
              <a:ext cx="5253" cy="488"/>
              <a:chOff x="363" y="3648"/>
              <a:chExt cx="5253" cy="488"/>
            </a:xfrm>
          </p:grpSpPr>
          <p:sp>
            <p:nvSpPr>
              <p:cNvPr id="14390" name="Rectangle 6"/>
              <p:cNvSpPr>
                <a:spLocks noChangeArrowheads="1"/>
              </p:cNvSpPr>
              <p:nvPr/>
            </p:nvSpPr>
            <p:spPr bwMode="auto">
              <a:xfrm>
                <a:off x="363" y="3741"/>
                <a:ext cx="339" cy="136"/>
              </a:xfrm>
              <a:prstGeom prst="rect">
                <a:avLst/>
              </a:prstGeom>
              <a:noFill/>
              <a:ln w="9525">
                <a:noFill/>
                <a:miter lim="800000"/>
                <a:headEnd/>
                <a:tailEnd/>
              </a:ln>
            </p:spPr>
            <p:txBody>
              <a:bodyPr wrap="none" lIns="0" tIns="0" rIns="0" bIns="0">
                <a:spAutoFit/>
              </a:bodyPr>
              <a:lstStyle/>
              <a:p>
                <a:pPr algn="ctr">
                  <a:defRPr/>
                </a:pPr>
                <a:r>
                  <a:rPr lang="ko-KR" altLang="en-US" sz="1400" b="1" dirty="0">
                    <a:latin typeface="+mn-ea"/>
                    <a:ea typeface="+mn-ea"/>
                  </a:rPr>
                  <a:t>대군집</a:t>
                </a:r>
                <a:endParaRPr lang="en-US" altLang="ko-KR" sz="1400" b="1" dirty="0">
                  <a:latin typeface="+mn-ea"/>
                  <a:ea typeface="+mn-ea"/>
                </a:endParaRPr>
              </a:p>
            </p:txBody>
          </p:sp>
          <p:sp>
            <p:nvSpPr>
              <p:cNvPr id="42040" name="Rectangle 7"/>
              <p:cNvSpPr>
                <a:spLocks noChangeArrowheads="1"/>
              </p:cNvSpPr>
              <p:nvPr/>
            </p:nvSpPr>
            <p:spPr bwMode="auto">
              <a:xfrm>
                <a:off x="948" y="3741"/>
                <a:ext cx="388" cy="155"/>
              </a:xfrm>
              <a:prstGeom prst="rect">
                <a:avLst/>
              </a:prstGeom>
              <a:noFill/>
              <a:ln w="9525">
                <a:noFill/>
                <a:miter lim="800000"/>
                <a:headEnd/>
                <a:tailEnd/>
              </a:ln>
            </p:spPr>
            <p:txBody>
              <a:bodyPr wrap="none" lIns="0" tIns="0" rIns="0" bIns="0">
                <a:spAutoFit/>
              </a:bodyPr>
              <a:lstStyle/>
              <a:p>
                <a:pPr algn="ctr"/>
                <a:r>
                  <a:rPr lang="ko-KR" altLang="en-US" sz="1600" b="1">
                    <a:latin typeface="맑은 고딕" pitchFamily="50" charset="-127"/>
                    <a:ea typeface="맑은 고딕" pitchFamily="50" charset="-127"/>
                  </a:rPr>
                  <a:t>소군집</a:t>
                </a:r>
                <a:endParaRPr lang="en-US" altLang="ko-KR" sz="1600" b="1">
                  <a:latin typeface="맑은 고딕" pitchFamily="50" charset="-127"/>
                  <a:ea typeface="맑은 고딕" pitchFamily="50" charset="-127"/>
                </a:endParaRPr>
              </a:p>
            </p:txBody>
          </p:sp>
          <p:sp>
            <p:nvSpPr>
              <p:cNvPr id="14392" name="Rectangle 8"/>
              <p:cNvSpPr>
                <a:spLocks noChangeArrowheads="1"/>
              </p:cNvSpPr>
              <p:nvPr/>
            </p:nvSpPr>
            <p:spPr bwMode="auto">
              <a:xfrm>
                <a:off x="1489" y="3648"/>
                <a:ext cx="575" cy="310"/>
              </a:xfrm>
              <a:prstGeom prst="rect">
                <a:avLst/>
              </a:prstGeom>
              <a:noFill/>
              <a:ln w="9525">
                <a:noFill/>
                <a:miter lim="800000"/>
                <a:headEnd/>
                <a:tailEnd/>
              </a:ln>
            </p:spPr>
            <p:txBody>
              <a:bodyPr lIns="0" tIns="0" rIns="0" bIns="0">
                <a:spAutoFit/>
              </a:bodyPr>
              <a:lstStyle/>
              <a:p>
                <a:pPr algn="ctr">
                  <a:defRPr/>
                </a:pPr>
                <a:r>
                  <a:rPr lang="ko-KR" altLang="en-US" sz="1600" b="1" dirty="0">
                    <a:latin typeface="+mn-ea"/>
                    <a:ea typeface="+mn-ea"/>
                  </a:rPr>
                  <a:t>소속</a:t>
                </a:r>
                <a:endParaRPr lang="en-US" altLang="ko-KR" sz="1600" b="1" dirty="0">
                  <a:latin typeface="+mn-ea"/>
                  <a:ea typeface="+mn-ea"/>
                </a:endParaRPr>
              </a:p>
              <a:p>
                <a:pPr algn="ctr">
                  <a:defRPr/>
                </a:pPr>
                <a:r>
                  <a:rPr lang="ko-KR" altLang="en-US" sz="1600" b="1" dirty="0">
                    <a:latin typeface="+mn-ea"/>
                    <a:ea typeface="+mn-ea"/>
                  </a:rPr>
                  <a:t>동 수</a:t>
                </a:r>
                <a:endParaRPr lang="en-US" altLang="ko-KR" sz="1600" b="1" dirty="0">
                  <a:latin typeface="+mn-ea"/>
                  <a:ea typeface="+mn-ea"/>
                </a:endParaRPr>
              </a:p>
            </p:txBody>
          </p:sp>
          <p:sp>
            <p:nvSpPr>
              <p:cNvPr id="14393" name="Rectangle 9"/>
              <p:cNvSpPr>
                <a:spLocks noChangeArrowheads="1"/>
              </p:cNvSpPr>
              <p:nvPr/>
            </p:nvSpPr>
            <p:spPr bwMode="auto">
              <a:xfrm>
                <a:off x="2028" y="3651"/>
                <a:ext cx="637" cy="310"/>
              </a:xfrm>
              <a:prstGeom prst="rect">
                <a:avLst/>
              </a:prstGeom>
              <a:noFill/>
              <a:ln w="9525">
                <a:noFill/>
                <a:miter lim="800000"/>
                <a:headEnd/>
                <a:tailEnd/>
              </a:ln>
            </p:spPr>
            <p:txBody>
              <a:bodyPr wrap="none" lIns="0" tIns="0" rIns="0" bIns="0">
                <a:spAutoFit/>
              </a:bodyPr>
              <a:lstStyle/>
              <a:p>
                <a:pPr algn="ctr">
                  <a:defRPr/>
                </a:pPr>
                <a:r>
                  <a:rPr lang="en-US" altLang="ko-KR" sz="1600" b="1" dirty="0">
                    <a:latin typeface="+mn-ea"/>
                    <a:ea typeface="+mn-ea"/>
                  </a:rPr>
                  <a:t>20, 30</a:t>
                </a:r>
                <a:r>
                  <a:rPr lang="ko-KR" altLang="en-US" sz="1600" b="1" dirty="0">
                    <a:latin typeface="+mn-ea"/>
                    <a:ea typeface="+mn-ea"/>
                  </a:rPr>
                  <a:t>대의</a:t>
                </a:r>
                <a:endParaRPr lang="en-US" altLang="ko-KR" sz="1600" b="1" dirty="0">
                  <a:latin typeface="+mn-ea"/>
                  <a:ea typeface="+mn-ea"/>
                </a:endParaRPr>
              </a:p>
              <a:p>
                <a:pPr algn="ctr">
                  <a:defRPr/>
                </a:pPr>
                <a:r>
                  <a:rPr lang="ko-KR" altLang="en-US" sz="1600" b="1" dirty="0">
                    <a:latin typeface="+mn-ea"/>
                    <a:ea typeface="+mn-ea"/>
                  </a:rPr>
                  <a:t>비율</a:t>
                </a:r>
                <a:endParaRPr lang="en-US" altLang="ko-KR" sz="1600" b="1" dirty="0">
                  <a:latin typeface="+mn-ea"/>
                  <a:ea typeface="+mn-ea"/>
                </a:endParaRPr>
              </a:p>
            </p:txBody>
          </p:sp>
          <p:sp>
            <p:nvSpPr>
              <p:cNvPr id="14394" name="Rectangle 10"/>
              <p:cNvSpPr>
                <a:spLocks noChangeArrowheads="1"/>
              </p:cNvSpPr>
              <p:nvPr/>
            </p:nvSpPr>
            <p:spPr bwMode="auto">
              <a:xfrm>
                <a:off x="2748" y="3651"/>
                <a:ext cx="562" cy="485"/>
              </a:xfrm>
              <a:prstGeom prst="rect">
                <a:avLst/>
              </a:prstGeom>
              <a:noFill/>
              <a:ln w="9525">
                <a:noFill/>
                <a:miter lim="800000"/>
                <a:headEnd/>
                <a:tailEnd/>
              </a:ln>
            </p:spPr>
            <p:txBody>
              <a:bodyPr wrap="none" lIns="0" tIns="0" rIns="0" bIns="0">
                <a:spAutoFit/>
              </a:bodyPr>
              <a:lstStyle/>
              <a:p>
                <a:pPr algn="ctr">
                  <a:defRPr/>
                </a:pPr>
                <a:r>
                  <a:rPr lang="ko-KR" altLang="en-US" sz="1600" b="1" dirty="0">
                    <a:latin typeface="+mn-ea"/>
                    <a:ea typeface="+mn-ea"/>
                  </a:rPr>
                  <a:t>고등 교육</a:t>
                </a:r>
                <a:endParaRPr lang="en-US" altLang="ko-KR" sz="1600" b="1" dirty="0">
                  <a:latin typeface="+mn-ea"/>
                  <a:ea typeface="+mn-ea"/>
                </a:endParaRPr>
              </a:p>
              <a:p>
                <a:pPr algn="ctr">
                  <a:defRPr/>
                </a:pPr>
                <a:r>
                  <a:rPr lang="ko-KR" altLang="en-US" sz="1600" b="1" dirty="0">
                    <a:latin typeface="+mn-ea"/>
                    <a:ea typeface="+mn-ea"/>
                  </a:rPr>
                  <a:t>비율</a:t>
                </a:r>
                <a:endParaRPr lang="en-US" altLang="ko-KR" b="1" dirty="0">
                  <a:latin typeface="+mn-ea"/>
                  <a:ea typeface="+mn-ea"/>
                </a:endParaRPr>
              </a:p>
              <a:p>
                <a:pPr algn="ctr">
                  <a:defRPr/>
                </a:pPr>
                <a:endParaRPr lang="en-US" altLang="ko-KR" b="1" dirty="0">
                  <a:latin typeface="Times New Roman" pitchFamily="18" charset="0"/>
                </a:endParaRPr>
              </a:p>
            </p:txBody>
          </p:sp>
          <p:sp>
            <p:nvSpPr>
              <p:cNvPr id="14395" name="Rectangle 11"/>
              <p:cNvSpPr>
                <a:spLocks noChangeArrowheads="1"/>
              </p:cNvSpPr>
              <p:nvPr/>
            </p:nvSpPr>
            <p:spPr bwMode="auto">
              <a:xfrm>
                <a:off x="3378" y="3651"/>
                <a:ext cx="646" cy="310"/>
              </a:xfrm>
              <a:prstGeom prst="rect">
                <a:avLst/>
              </a:prstGeom>
              <a:noFill/>
              <a:ln w="9525">
                <a:noFill/>
                <a:miter lim="800000"/>
                <a:headEnd/>
                <a:tailEnd/>
              </a:ln>
            </p:spPr>
            <p:txBody>
              <a:bodyPr wrap="none" lIns="0" tIns="0" rIns="0" bIns="0">
                <a:spAutoFit/>
              </a:bodyPr>
              <a:lstStyle/>
              <a:p>
                <a:pPr>
                  <a:defRPr/>
                </a:pPr>
                <a:r>
                  <a:rPr lang="ko-KR" altLang="en-US" sz="1600" b="1" dirty="0">
                    <a:latin typeface="+mn-ea"/>
                    <a:ea typeface="+mn-ea"/>
                  </a:rPr>
                  <a:t>서비스산업</a:t>
                </a:r>
                <a:endParaRPr lang="en-US" altLang="ko-KR" sz="1600" b="1" dirty="0">
                  <a:latin typeface="+mn-ea"/>
                  <a:ea typeface="+mn-ea"/>
                </a:endParaRPr>
              </a:p>
              <a:p>
                <a:pPr>
                  <a:defRPr/>
                </a:pPr>
                <a:r>
                  <a:rPr lang="ko-KR" altLang="en-US" sz="1600" b="1" dirty="0">
                    <a:latin typeface="+mn-ea"/>
                    <a:ea typeface="+mn-ea"/>
                  </a:rPr>
                  <a:t>    비율</a:t>
                </a:r>
                <a:endParaRPr lang="en-US" altLang="ko-KR" sz="1600" b="1" dirty="0">
                  <a:latin typeface="+mn-ea"/>
                  <a:ea typeface="+mn-ea"/>
                </a:endParaRPr>
              </a:p>
            </p:txBody>
          </p:sp>
          <p:sp>
            <p:nvSpPr>
              <p:cNvPr id="14396" name="Rectangle 12"/>
              <p:cNvSpPr>
                <a:spLocks noChangeArrowheads="1"/>
              </p:cNvSpPr>
              <p:nvPr/>
            </p:nvSpPr>
            <p:spPr bwMode="auto">
              <a:xfrm>
                <a:off x="3963" y="3651"/>
                <a:ext cx="960" cy="310"/>
              </a:xfrm>
              <a:prstGeom prst="rect">
                <a:avLst/>
              </a:prstGeom>
              <a:noFill/>
              <a:ln w="9525">
                <a:noFill/>
                <a:miter lim="800000"/>
                <a:headEnd/>
                <a:tailEnd/>
              </a:ln>
            </p:spPr>
            <p:txBody>
              <a:bodyPr lIns="0" tIns="0" rIns="0" bIns="0">
                <a:spAutoFit/>
              </a:bodyPr>
              <a:lstStyle/>
              <a:p>
                <a:pPr algn="ctr">
                  <a:defRPr/>
                </a:pPr>
                <a:r>
                  <a:rPr lang="ko-KR" altLang="en-US" sz="1600" b="1" dirty="0">
                    <a:latin typeface="+mn-ea"/>
                    <a:ea typeface="+mn-ea"/>
                  </a:rPr>
                  <a:t>독립주택</a:t>
                </a:r>
                <a:endParaRPr lang="en-US" altLang="ko-KR" sz="1600" b="1" dirty="0">
                  <a:latin typeface="+mn-ea"/>
                  <a:ea typeface="+mn-ea"/>
                </a:endParaRPr>
              </a:p>
              <a:p>
                <a:pPr algn="ctr">
                  <a:defRPr/>
                </a:pPr>
                <a:r>
                  <a:rPr lang="ko-KR" altLang="en-US" sz="1600" b="1" dirty="0">
                    <a:latin typeface="+mn-ea"/>
                    <a:ea typeface="+mn-ea"/>
                  </a:rPr>
                  <a:t>비율</a:t>
                </a:r>
                <a:endParaRPr lang="en-US" altLang="ko-KR" sz="1600" b="1" dirty="0">
                  <a:latin typeface="+mn-ea"/>
                  <a:ea typeface="+mn-ea"/>
                </a:endParaRPr>
              </a:p>
            </p:txBody>
          </p:sp>
          <p:sp>
            <p:nvSpPr>
              <p:cNvPr id="14397" name="Rectangle 13"/>
              <p:cNvSpPr>
                <a:spLocks noChangeArrowheads="1"/>
              </p:cNvSpPr>
              <p:nvPr/>
            </p:nvSpPr>
            <p:spPr bwMode="auto">
              <a:xfrm>
                <a:off x="4945" y="3648"/>
                <a:ext cx="671" cy="310"/>
              </a:xfrm>
              <a:prstGeom prst="rect">
                <a:avLst/>
              </a:prstGeom>
              <a:noFill/>
              <a:ln w="9525">
                <a:noFill/>
                <a:miter lim="800000"/>
                <a:headEnd/>
                <a:tailEnd/>
              </a:ln>
            </p:spPr>
            <p:txBody>
              <a:bodyPr lIns="0" tIns="0" rIns="0" bIns="0">
                <a:spAutoFit/>
              </a:bodyPr>
              <a:lstStyle/>
              <a:p>
                <a:pPr>
                  <a:defRPr/>
                </a:pPr>
                <a:r>
                  <a:rPr lang="ko-KR" altLang="en-US" sz="1600" b="1" dirty="0">
                    <a:latin typeface="+mn-ea"/>
                    <a:ea typeface="+mn-ea"/>
                  </a:rPr>
                  <a:t>자가보유</a:t>
                </a:r>
                <a:endParaRPr lang="en-US" altLang="ko-KR" sz="1600" b="1" dirty="0">
                  <a:latin typeface="+mn-ea"/>
                  <a:ea typeface="+mn-ea"/>
                </a:endParaRPr>
              </a:p>
              <a:p>
                <a:pPr>
                  <a:defRPr/>
                </a:pPr>
                <a:r>
                  <a:rPr lang="ko-KR" altLang="en-US" sz="1600" b="1" dirty="0">
                    <a:latin typeface="+mn-ea"/>
                    <a:ea typeface="+mn-ea"/>
                  </a:rPr>
                  <a:t>   비율</a:t>
                </a:r>
                <a:endParaRPr lang="en-US" altLang="ko-KR" sz="1600" b="1" dirty="0">
                  <a:latin typeface="+mn-ea"/>
                  <a:ea typeface="+mn-ea"/>
                </a:endParaRPr>
              </a:p>
            </p:txBody>
          </p:sp>
        </p:grpSp>
        <p:sp>
          <p:nvSpPr>
            <p:cNvPr id="41991" name="Rectangle 14"/>
            <p:cNvSpPr>
              <a:spLocks noChangeArrowheads="1"/>
            </p:cNvSpPr>
            <p:nvPr/>
          </p:nvSpPr>
          <p:spPr bwMode="auto">
            <a:xfrm>
              <a:off x="4224" y="1872"/>
              <a:ext cx="21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3.4</a:t>
              </a:r>
            </a:p>
          </p:txBody>
        </p:sp>
        <p:sp>
          <p:nvSpPr>
            <p:cNvPr id="41992" name="Rectangle 15"/>
            <p:cNvSpPr>
              <a:spLocks noChangeArrowheads="1"/>
            </p:cNvSpPr>
            <p:nvPr/>
          </p:nvSpPr>
          <p:spPr bwMode="auto">
            <a:xfrm>
              <a:off x="5088" y="1872"/>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65.2</a:t>
              </a:r>
            </a:p>
          </p:txBody>
        </p:sp>
        <p:sp>
          <p:nvSpPr>
            <p:cNvPr id="41993" name="Rectangle 16"/>
            <p:cNvSpPr>
              <a:spLocks noChangeArrowheads="1"/>
            </p:cNvSpPr>
            <p:nvPr/>
          </p:nvSpPr>
          <p:spPr bwMode="auto">
            <a:xfrm>
              <a:off x="192" y="2037"/>
              <a:ext cx="63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a:t>
              </a:r>
              <a:r>
                <a:rPr lang="en-US" altLang="ko-KR" b="1">
                  <a:latin typeface="바탕체" pitchFamily="17" charset="-127"/>
                  <a:ea typeface="바탕체" pitchFamily="17" charset="-127"/>
                </a:rPr>
                <a:t>Ⅰ</a:t>
              </a:r>
            </a:p>
          </p:txBody>
        </p:sp>
        <p:sp>
          <p:nvSpPr>
            <p:cNvPr id="41994" name="Rectangle 17"/>
            <p:cNvSpPr>
              <a:spLocks noChangeArrowheads="1"/>
            </p:cNvSpPr>
            <p:nvPr/>
          </p:nvSpPr>
          <p:spPr bwMode="auto">
            <a:xfrm>
              <a:off x="4224" y="2087"/>
              <a:ext cx="21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5.6</a:t>
              </a:r>
            </a:p>
          </p:txBody>
        </p:sp>
        <p:sp>
          <p:nvSpPr>
            <p:cNvPr id="41995" name="Rectangle 18"/>
            <p:cNvSpPr>
              <a:spLocks noChangeArrowheads="1"/>
            </p:cNvSpPr>
            <p:nvPr/>
          </p:nvSpPr>
          <p:spPr bwMode="auto">
            <a:xfrm>
              <a:off x="5088" y="2087"/>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66.3</a:t>
              </a:r>
            </a:p>
          </p:txBody>
        </p:sp>
        <p:sp>
          <p:nvSpPr>
            <p:cNvPr id="41996" name="Rectangle 19"/>
            <p:cNvSpPr>
              <a:spLocks noChangeArrowheads="1"/>
            </p:cNvSpPr>
            <p:nvPr/>
          </p:nvSpPr>
          <p:spPr bwMode="auto">
            <a:xfrm>
              <a:off x="4224" y="2400"/>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33.0</a:t>
              </a:r>
            </a:p>
          </p:txBody>
        </p:sp>
        <p:sp>
          <p:nvSpPr>
            <p:cNvPr id="41997" name="Rectangle 20"/>
            <p:cNvSpPr>
              <a:spLocks noChangeArrowheads="1"/>
            </p:cNvSpPr>
            <p:nvPr/>
          </p:nvSpPr>
          <p:spPr bwMode="auto">
            <a:xfrm>
              <a:off x="5088" y="2400"/>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50.3</a:t>
              </a:r>
            </a:p>
          </p:txBody>
        </p:sp>
        <p:sp>
          <p:nvSpPr>
            <p:cNvPr id="41998" name="Rectangle 21"/>
            <p:cNvSpPr>
              <a:spLocks noChangeArrowheads="1"/>
            </p:cNvSpPr>
            <p:nvPr/>
          </p:nvSpPr>
          <p:spPr bwMode="auto">
            <a:xfrm>
              <a:off x="4224" y="2637"/>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33.4</a:t>
              </a:r>
            </a:p>
          </p:txBody>
        </p:sp>
        <p:sp>
          <p:nvSpPr>
            <p:cNvPr id="41999" name="Rectangle 22"/>
            <p:cNvSpPr>
              <a:spLocks noChangeArrowheads="1"/>
            </p:cNvSpPr>
            <p:nvPr/>
          </p:nvSpPr>
          <p:spPr bwMode="auto">
            <a:xfrm>
              <a:off x="5088" y="2637"/>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61.7</a:t>
              </a:r>
            </a:p>
          </p:txBody>
        </p:sp>
        <p:sp>
          <p:nvSpPr>
            <p:cNvPr id="42000" name="Rectangle 23"/>
            <p:cNvSpPr>
              <a:spLocks noChangeArrowheads="1"/>
            </p:cNvSpPr>
            <p:nvPr/>
          </p:nvSpPr>
          <p:spPr bwMode="auto">
            <a:xfrm>
              <a:off x="4224" y="2854"/>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22.5</a:t>
              </a:r>
            </a:p>
          </p:txBody>
        </p:sp>
        <p:sp>
          <p:nvSpPr>
            <p:cNvPr id="42001" name="Rectangle 24"/>
            <p:cNvSpPr>
              <a:spLocks noChangeArrowheads="1"/>
            </p:cNvSpPr>
            <p:nvPr/>
          </p:nvSpPr>
          <p:spPr bwMode="auto">
            <a:xfrm>
              <a:off x="5088" y="2854"/>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54.5</a:t>
              </a:r>
            </a:p>
          </p:txBody>
        </p:sp>
        <p:sp>
          <p:nvSpPr>
            <p:cNvPr id="42002" name="Rectangle 25"/>
            <p:cNvSpPr>
              <a:spLocks noChangeArrowheads="1"/>
            </p:cNvSpPr>
            <p:nvPr/>
          </p:nvSpPr>
          <p:spPr bwMode="auto">
            <a:xfrm>
              <a:off x="180" y="2736"/>
              <a:ext cx="63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a:t>
              </a:r>
              <a:r>
                <a:rPr lang="en-US" altLang="ko-KR" b="1">
                  <a:latin typeface="바탕체" pitchFamily="17" charset="-127"/>
                  <a:ea typeface="바탕체" pitchFamily="17" charset="-127"/>
                </a:rPr>
                <a:t>Ⅱ</a:t>
              </a:r>
            </a:p>
          </p:txBody>
        </p:sp>
        <p:sp>
          <p:nvSpPr>
            <p:cNvPr id="42003" name="Rectangle 26"/>
            <p:cNvSpPr>
              <a:spLocks noChangeArrowheads="1"/>
            </p:cNvSpPr>
            <p:nvPr/>
          </p:nvSpPr>
          <p:spPr bwMode="auto">
            <a:xfrm>
              <a:off x="900" y="1894"/>
              <a:ext cx="560"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1 </a:t>
              </a:r>
            </a:p>
          </p:txBody>
        </p:sp>
        <p:sp>
          <p:nvSpPr>
            <p:cNvPr id="42004" name="Rectangle 27"/>
            <p:cNvSpPr>
              <a:spLocks noChangeArrowheads="1"/>
            </p:cNvSpPr>
            <p:nvPr/>
          </p:nvSpPr>
          <p:spPr bwMode="auto">
            <a:xfrm>
              <a:off x="918" y="2109"/>
              <a:ext cx="560"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2 </a:t>
              </a:r>
            </a:p>
          </p:txBody>
        </p:sp>
        <p:sp>
          <p:nvSpPr>
            <p:cNvPr id="42005" name="Rectangle 28"/>
            <p:cNvSpPr>
              <a:spLocks noChangeArrowheads="1"/>
            </p:cNvSpPr>
            <p:nvPr/>
          </p:nvSpPr>
          <p:spPr bwMode="auto">
            <a:xfrm>
              <a:off x="918" y="2422"/>
              <a:ext cx="560"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3 </a:t>
              </a:r>
            </a:p>
          </p:txBody>
        </p:sp>
        <p:sp>
          <p:nvSpPr>
            <p:cNvPr id="42006" name="Rectangle 29"/>
            <p:cNvSpPr>
              <a:spLocks noChangeArrowheads="1"/>
            </p:cNvSpPr>
            <p:nvPr/>
          </p:nvSpPr>
          <p:spPr bwMode="auto">
            <a:xfrm>
              <a:off x="936" y="2659"/>
              <a:ext cx="524"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4</a:t>
              </a:r>
            </a:p>
          </p:txBody>
        </p:sp>
        <p:sp>
          <p:nvSpPr>
            <p:cNvPr id="42007" name="Rectangle 30"/>
            <p:cNvSpPr>
              <a:spLocks noChangeArrowheads="1"/>
            </p:cNvSpPr>
            <p:nvPr/>
          </p:nvSpPr>
          <p:spPr bwMode="auto">
            <a:xfrm>
              <a:off x="1180" y="2659"/>
              <a:ext cx="3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a:t>
              </a:r>
            </a:p>
          </p:txBody>
        </p:sp>
        <p:sp>
          <p:nvSpPr>
            <p:cNvPr id="42008" name="Rectangle 31"/>
            <p:cNvSpPr>
              <a:spLocks noChangeArrowheads="1"/>
            </p:cNvSpPr>
            <p:nvPr/>
          </p:nvSpPr>
          <p:spPr bwMode="auto">
            <a:xfrm>
              <a:off x="936" y="2876"/>
              <a:ext cx="524"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cluster 6</a:t>
              </a:r>
            </a:p>
          </p:txBody>
        </p:sp>
        <p:sp>
          <p:nvSpPr>
            <p:cNvPr id="42009" name="Rectangle 32"/>
            <p:cNvSpPr>
              <a:spLocks noChangeArrowheads="1"/>
            </p:cNvSpPr>
            <p:nvPr/>
          </p:nvSpPr>
          <p:spPr bwMode="auto">
            <a:xfrm>
              <a:off x="864" y="3091"/>
              <a:ext cx="668" cy="173"/>
            </a:xfrm>
            <a:prstGeom prst="rect">
              <a:avLst/>
            </a:prstGeom>
            <a:noFill/>
            <a:ln w="9525">
              <a:noFill/>
              <a:miter lim="800000"/>
              <a:headEnd/>
              <a:tailEnd/>
            </a:ln>
          </p:spPr>
          <p:txBody>
            <a:bodyPr wrap="none" lIns="0" tIns="0" rIns="0" bIns="0">
              <a:spAutoFit/>
            </a:bodyPr>
            <a:lstStyle/>
            <a:p>
              <a:r>
                <a:rPr lang="ko-KR" altLang="ko-KR" b="1">
                  <a:latin typeface="Times New Roman" pitchFamily="18" charset="0"/>
                </a:rPr>
                <a:t> </a:t>
              </a:r>
              <a:r>
                <a:rPr lang="en-US" altLang="ko-KR" b="1">
                  <a:latin typeface="Times New Roman" pitchFamily="18" charset="0"/>
                </a:rPr>
                <a:t>cluster 12 </a:t>
              </a:r>
            </a:p>
          </p:txBody>
        </p:sp>
        <p:sp>
          <p:nvSpPr>
            <p:cNvPr id="42010" name="Rectangle 33"/>
            <p:cNvSpPr>
              <a:spLocks noChangeArrowheads="1"/>
            </p:cNvSpPr>
            <p:nvPr/>
          </p:nvSpPr>
          <p:spPr bwMode="auto">
            <a:xfrm>
              <a:off x="1680" y="1894"/>
              <a:ext cx="21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17</a:t>
              </a:r>
            </a:p>
          </p:txBody>
        </p:sp>
        <p:sp>
          <p:nvSpPr>
            <p:cNvPr id="42011" name="Rectangle 34"/>
            <p:cNvSpPr>
              <a:spLocks noChangeArrowheads="1"/>
            </p:cNvSpPr>
            <p:nvPr/>
          </p:nvSpPr>
          <p:spPr bwMode="auto">
            <a:xfrm>
              <a:off x="1648" y="210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136</a:t>
              </a:r>
            </a:p>
          </p:txBody>
        </p:sp>
        <p:sp>
          <p:nvSpPr>
            <p:cNvPr id="42012" name="Rectangle 35"/>
            <p:cNvSpPr>
              <a:spLocks noChangeArrowheads="1"/>
            </p:cNvSpPr>
            <p:nvPr/>
          </p:nvSpPr>
          <p:spPr bwMode="auto">
            <a:xfrm>
              <a:off x="1648" y="2422"/>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146</a:t>
              </a:r>
            </a:p>
          </p:txBody>
        </p:sp>
        <p:sp>
          <p:nvSpPr>
            <p:cNvPr id="42013" name="Rectangle 36"/>
            <p:cNvSpPr>
              <a:spLocks noChangeArrowheads="1"/>
            </p:cNvSpPr>
            <p:nvPr/>
          </p:nvSpPr>
          <p:spPr bwMode="auto">
            <a:xfrm>
              <a:off x="1648" y="265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200</a:t>
              </a:r>
            </a:p>
          </p:txBody>
        </p:sp>
        <p:sp>
          <p:nvSpPr>
            <p:cNvPr id="42014" name="Rectangle 37"/>
            <p:cNvSpPr>
              <a:spLocks noChangeArrowheads="1"/>
            </p:cNvSpPr>
            <p:nvPr/>
          </p:nvSpPr>
          <p:spPr bwMode="auto">
            <a:xfrm>
              <a:off x="1680" y="2876"/>
              <a:ext cx="21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33</a:t>
              </a:r>
            </a:p>
          </p:txBody>
        </p:sp>
        <p:sp>
          <p:nvSpPr>
            <p:cNvPr id="42015" name="Rectangle 38"/>
            <p:cNvSpPr>
              <a:spLocks noChangeArrowheads="1"/>
            </p:cNvSpPr>
            <p:nvPr/>
          </p:nvSpPr>
          <p:spPr bwMode="auto">
            <a:xfrm>
              <a:off x="1680" y="3091"/>
              <a:ext cx="216"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  72</a:t>
              </a:r>
            </a:p>
          </p:txBody>
        </p:sp>
        <p:sp>
          <p:nvSpPr>
            <p:cNvPr id="42016" name="Rectangle 39"/>
            <p:cNvSpPr>
              <a:spLocks noChangeArrowheads="1"/>
            </p:cNvSpPr>
            <p:nvPr/>
          </p:nvSpPr>
          <p:spPr bwMode="auto">
            <a:xfrm>
              <a:off x="2224" y="1894"/>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30.9</a:t>
              </a:r>
            </a:p>
          </p:txBody>
        </p:sp>
        <p:sp>
          <p:nvSpPr>
            <p:cNvPr id="42017" name="Rectangle 40"/>
            <p:cNvSpPr>
              <a:spLocks noChangeArrowheads="1"/>
            </p:cNvSpPr>
            <p:nvPr/>
          </p:nvSpPr>
          <p:spPr bwMode="auto">
            <a:xfrm>
              <a:off x="2224" y="210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37.6</a:t>
              </a:r>
            </a:p>
          </p:txBody>
        </p:sp>
        <p:sp>
          <p:nvSpPr>
            <p:cNvPr id="42018" name="Rectangle 41"/>
            <p:cNvSpPr>
              <a:spLocks noChangeArrowheads="1"/>
            </p:cNvSpPr>
            <p:nvPr/>
          </p:nvSpPr>
          <p:spPr bwMode="auto">
            <a:xfrm>
              <a:off x="2224" y="2422"/>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39.9</a:t>
              </a:r>
            </a:p>
          </p:txBody>
        </p:sp>
        <p:sp>
          <p:nvSpPr>
            <p:cNvPr id="42019" name="Rectangle 42"/>
            <p:cNvSpPr>
              <a:spLocks noChangeArrowheads="1"/>
            </p:cNvSpPr>
            <p:nvPr/>
          </p:nvSpPr>
          <p:spPr bwMode="auto">
            <a:xfrm>
              <a:off x="2224" y="265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38.0</a:t>
              </a:r>
            </a:p>
          </p:txBody>
        </p:sp>
        <p:sp>
          <p:nvSpPr>
            <p:cNvPr id="42020" name="Rectangle 43"/>
            <p:cNvSpPr>
              <a:spLocks noChangeArrowheads="1"/>
            </p:cNvSpPr>
            <p:nvPr/>
          </p:nvSpPr>
          <p:spPr bwMode="auto">
            <a:xfrm>
              <a:off x="2224" y="2876"/>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37.1</a:t>
              </a:r>
            </a:p>
          </p:txBody>
        </p:sp>
        <p:sp>
          <p:nvSpPr>
            <p:cNvPr id="42021" name="Rectangle 44"/>
            <p:cNvSpPr>
              <a:spLocks noChangeArrowheads="1"/>
            </p:cNvSpPr>
            <p:nvPr/>
          </p:nvSpPr>
          <p:spPr bwMode="auto">
            <a:xfrm>
              <a:off x="2224" y="3091"/>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37.6</a:t>
              </a:r>
            </a:p>
          </p:txBody>
        </p:sp>
        <p:sp>
          <p:nvSpPr>
            <p:cNvPr id="42022" name="Rectangle 45"/>
            <p:cNvSpPr>
              <a:spLocks noChangeArrowheads="1"/>
            </p:cNvSpPr>
            <p:nvPr/>
          </p:nvSpPr>
          <p:spPr bwMode="auto">
            <a:xfrm>
              <a:off x="2880" y="1884"/>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79.4</a:t>
              </a:r>
            </a:p>
          </p:txBody>
        </p:sp>
        <p:sp>
          <p:nvSpPr>
            <p:cNvPr id="42023" name="Rectangle 46"/>
            <p:cNvSpPr>
              <a:spLocks noChangeArrowheads="1"/>
            </p:cNvSpPr>
            <p:nvPr/>
          </p:nvSpPr>
          <p:spPr bwMode="auto">
            <a:xfrm>
              <a:off x="2880" y="209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54.2</a:t>
              </a:r>
            </a:p>
          </p:txBody>
        </p:sp>
        <p:sp>
          <p:nvSpPr>
            <p:cNvPr id="42024" name="Rectangle 47"/>
            <p:cNvSpPr>
              <a:spLocks noChangeArrowheads="1"/>
            </p:cNvSpPr>
            <p:nvPr/>
          </p:nvSpPr>
          <p:spPr bwMode="auto">
            <a:xfrm>
              <a:off x="2880" y="2412"/>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41.3</a:t>
              </a:r>
            </a:p>
          </p:txBody>
        </p:sp>
        <p:sp>
          <p:nvSpPr>
            <p:cNvPr id="42025" name="Rectangle 48"/>
            <p:cNvSpPr>
              <a:spLocks noChangeArrowheads="1"/>
            </p:cNvSpPr>
            <p:nvPr/>
          </p:nvSpPr>
          <p:spPr bwMode="auto">
            <a:xfrm>
              <a:off x="2880" y="264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28.4</a:t>
              </a:r>
            </a:p>
          </p:txBody>
        </p:sp>
        <p:sp>
          <p:nvSpPr>
            <p:cNvPr id="42026" name="Rectangle 49"/>
            <p:cNvSpPr>
              <a:spLocks noChangeArrowheads="1"/>
            </p:cNvSpPr>
            <p:nvPr/>
          </p:nvSpPr>
          <p:spPr bwMode="auto">
            <a:xfrm>
              <a:off x="2880" y="2866"/>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40.5</a:t>
              </a:r>
            </a:p>
          </p:txBody>
        </p:sp>
        <p:sp>
          <p:nvSpPr>
            <p:cNvPr id="42027" name="Rectangle 50"/>
            <p:cNvSpPr>
              <a:spLocks noChangeArrowheads="1"/>
            </p:cNvSpPr>
            <p:nvPr/>
          </p:nvSpPr>
          <p:spPr bwMode="auto">
            <a:xfrm>
              <a:off x="2880" y="3081"/>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29.1</a:t>
              </a:r>
            </a:p>
          </p:txBody>
        </p:sp>
        <p:sp>
          <p:nvSpPr>
            <p:cNvPr id="42028" name="Rectangle 51"/>
            <p:cNvSpPr>
              <a:spLocks noChangeArrowheads="1"/>
            </p:cNvSpPr>
            <p:nvPr/>
          </p:nvSpPr>
          <p:spPr bwMode="auto">
            <a:xfrm>
              <a:off x="3504" y="1884"/>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42.4</a:t>
              </a:r>
            </a:p>
          </p:txBody>
        </p:sp>
        <p:sp>
          <p:nvSpPr>
            <p:cNvPr id="42029" name="Rectangle 52"/>
            <p:cNvSpPr>
              <a:spLocks noChangeArrowheads="1"/>
            </p:cNvSpPr>
            <p:nvPr/>
          </p:nvSpPr>
          <p:spPr bwMode="auto">
            <a:xfrm>
              <a:off x="3504" y="209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33.9</a:t>
              </a:r>
            </a:p>
          </p:txBody>
        </p:sp>
        <p:sp>
          <p:nvSpPr>
            <p:cNvPr id="42030" name="Rectangle 53"/>
            <p:cNvSpPr>
              <a:spLocks noChangeArrowheads="1"/>
            </p:cNvSpPr>
            <p:nvPr/>
          </p:nvSpPr>
          <p:spPr bwMode="auto">
            <a:xfrm>
              <a:off x="3504" y="2412"/>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29.7</a:t>
              </a:r>
            </a:p>
          </p:txBody>
        </p:sp>
        <p:sp>
          <p:nvSpPr>
            <p:cNvPr id="42031" name="Rectangle 54"/>
            <p:cNvSpPr>
              <a:spLocks noChangeArrowheads="1"/>
            </p:cNvSpPr>
            <p:nvPr/>
          </p:nvSpPr>
          <p:spPr bwMode="auto">
            <a:xfrm>
              <a:off x="3504" y="264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25.8</a:t>
              </a:r>
            </a:p>
          </p:txBody>
        </p:sp>
        <p:sp>
          <p:nvSpPr>
            <p:cNvPr id="42032" name="Rectangle 55"/>
            <p:cNvSpPr>
              <a:spLocks noChangeArrowheads="1"/>
            </p:cNvSpPr>
            <p:nvPr/>
          </p:nvSpPr>
          <p:spPr bwMode="auto">
            <a:xfrm>
              <a:off x="3504" y="2866"/>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29.1</a:t>
              </a:r>
            </a:p>
          </p:txBody>
        </p:sp>
        <p:sp>
          <p:nvSpPr>
            <p:cNvPr id="42033" name="Rectangle 56"/>
            <p:cNvSpPr>
              <a:spLocks noChangeArrowheads="1"/>
            </p:cNvSpPr>
            <p:nvPr/>
          </p:nvSpPr>
          <p:spPr bwMode="auto">
            <a:xfrm>
              <a:off x="3504" y="3081"/>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25.7</a:t>
              </a:r>
            </a:p>
          </p:txBody>
        </p:sp>
        <p:sp>
          <p:nvSpPr>
            <p:cNvPr id="42034" name="Rectangle 57"/>
            <p:cNvSpPr>
              <a:spLocks noChangeArrowheads="1"/>
            </p:cNvSpPr>
            <p:nvPr/>
          </p:nvSpPr>
          <p:spPr bwMode="auto">
            <a:xfrm>
              <a:off x="4224" y="306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12.5</a:t>
              </a:r>
            </a:p>
          </p:txBody>
        </p:sp>
        <p:sp>
          <p:nvSpPr>
            <p:cNvPr id="42035" name="Rectangle 58"/>
            <p:cNvSpPr>
              <a:spLocks noChangeArrowheads="1"/>
            </p:cNvSpPr>
            <p:nvPr/>
          </p:nvSpPr>
          <p:spPr bwMode="auto">
            <a:xfrm>
              <a:off x="5088" y="3069"/>
              <a:ext cx="252" cy="173"/>
            </a:xfrm>
            <a:prstGeom prst="rect">
              <a:avLst/>
            </a:prstGeom>
            <a:noFill/>
            <a:ln w="9525">
              <a:noFill/>
              <a:miter lim="800000"/>
              <a:headEnd/>
              <a:tailEnd/>
            </a:ln>
          </p:spPr>
          <p:txBody>
            <a:bodyPr wrap="none" lIns="0" tIns="0" rIns="0" bIns="0">
              <a:spAutoFit/>
            </a:bodyPr>
            <a:lstStyle/>
            <a:p>
              <a:r>
                <a:rPr lang="en-US" altLang="ko-KR" b="1">
                  <a:latin typeface="Times New Roman" pitchFamily="18" charset="0"/>
                </a:rPr>
                <a:t>43.9</a:t>
              </a:r>
            </a:p>
          </p:txBody>
        </p:sp>
        <p:sp>
          <p:nvSpPr>
            <p:cNvPr id="42036" name="Line 59"/>
            <p:cNvSpPr>
              <a:spLocks noChangeShapeType="1"/>
            </p:cNvSpPr>
            <p:nvPr/>
          </p:nvSpPr>
          <p:spPr bwMode="auto">
            <a:xfrm>
              <a:off x="144" y="1824"/>
              <a:ext cx="5520" cy="0"/>
            </a:xfrm>
            <a:prstGeom prst="line">
              <a:avLst/>
            </a:prstGeom>
            <a:noFill/>
            <a:ln w="38100">
              <a:solidFill>
                <a:schemeClr val="tx1"/>
              </a:solidFill>
              <a:round/>
              <a:headEnd/>
              <a:tailEnd/>
            </a:ln>
          </p:spPr>
          <p:txBody>
            <a:bodyPr anchor="ctr">
              <a:spAutoFit/>
            </a:bodyPr>
            <a:lstStyle/>
            <a:p>
              <a:endParaRPr lang="ko-KR" altLang="en-US"/>
            </a:p>
          </p:txBody>
        </p:sp>
        <p:sp>
          <p:nvSpPr>
            <p:cNvPr id="42037" name="Line 60"/>
            <p:cNvSpPr>
              <a:spLocks noChangeShapeType="1"/>
            </p:cNvSpPr>
            <p:nvPr/>
          </p:nvSpPr>
          <p:spPr bwMode="auto">
            <a:xfrm>
              <a:off x="144" y="2352"/>
              <a:ext cx="5472" cy="0"/>
            </a:xfrm>
            <a:prstGeom prst="line">
              <a:avLst/>
            </a:prstGeom>
            <a:noFill/>
            <a:ln w="31750">
              <a:solidFill>
                <a:schemeClr val="tx1"/>
              </a:solidFill>
              <a:prstDash val="sysDot"/>
              <a:round/>
              <a:headEnd/>
              <a:tailEnd/>
            </a:ln>
          </p:spPr>
          <p:txBody>
            <a:bodyPr anchor="ctr">
              <a:spAutoFit/>
            </a:bodyPr>
            <a:lstStyle/>
            <a:p>
              <a:endParaRPr lang="ko-KR" altLang="en-US"/>
            </a:p>
          </p:txBody>
        </p:sp>
        <p:sp>
          <p:nvSpPr>
            <p:cNvPr id="42038" name="Line 61"/>
            <p:cNvSpPr>
              <a:spLocks noChangeShapeType="1"/>
            </p:cNvSpPr>
            <p:nvPr/>
          </p:nvSpPr>
          <p:spPr bwMode="auto">
            <a:xfrm>
              <a:off x="144" y="3312"/>
              <a:ext cx="5472" cy="0"/>
            </a:xfrm>
            <a:prstGeom prst="line">
              <a:avLst/>
            </a:prstGeom>
            <a:noFill/>
            <a:ln w="31750">
              <a:solidFill>
                <a:schemeClr val="tx1"/>
              </a:solidFill>
              <a:prstDash val="sysDot"/>
              <a:round/>
              <a:headEnd/>
              <a:tailEnd/>
            </a:ln>
          </p:spPr>
          <p:txBody>
            <a:bodyPr anchor="ctr">
              <a:spAutoFit/>
            </a:bodyPr>
            <a:lstStyle/>
            <a:p>
              <a:endParaRPr lang="ko-KR" altLang="en-US"/>
            </a:p>
          </p:txBody>
        </p:sp>
      </p:grpSp>
      <p:sp>
        <p:nvSpPr>
          <p:cNvPr id="41989" name="Slide Number Placeholder 6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F4DA147-4E7B-4A29-9EA1-17646F987231}" type="slidenum">
              <a:rPr lang="ko-KR" altLang="en-US" smtClean="0">
                <a:latin typeface="굴림" pitchFamily="50" charset="-127"/>
                <a:ea typeface="굴림" pitchFamily="50" charset="-127"/>
              </a:rPr>
              <a:pPr/>
              <a:t>33</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p:cNvPicPr>
            <a:picLocks noChangeAspect="1" noChangeArrowheads="1"/>
          </p:cNvPicPr>
          <p:nvPr/>
        </p:nvPicPr>
        <p:blipFill>
          <a:blip r:embed="rId3" cstate="print"/>
          <a:srcRect/>
          <a:stretch>
            <a:fillRect/>
          </a:stretch>
        </p:blipFill>
        <p:spPr bwMode="auto">
          <a:xfrm>
            <a:off x="0" y="-7938"/>
            <a:ext cx="9144000" cy="6865938"/>
          </a:xfrm>
          <a:prstGeom prst="rect">
            <a:avLst/>
          </a:prstGeom>
          <a:noFill/>
          <a:ln w="9525">
            <a:noFill/>
            <a:miter lim="800000"/>
            <a:headEnd/>
            <a:tailEnd/>
          </a:ln>
        </p:spPr>
      </p:pic>
      <p:sp>
        <p:nvSpPr>
          <p:cNvPr id="43011"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4F8492C-ECA6-4E2F-99C5-007F83A5947C}" type="slidenum">
              <a:rPr lang="ko-KR" altLang="en-US" smtClean="0">
                <a:latin typeface="굴림" pitchFamily="50" charset="-127"/>
                <a:ea typeface="굴림" pitchFamily="50" charset="-127"/>
              </a:rPr>
              <a:pPr/>
              <a:t>34</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defRPr/>
            </a:pPr>
            <a:endParaRPr lang="ko-KR" altLang="ko-KR"/>
          </a:p>
        </p:txBody>
      </p:sp>
      <p:sp>
        <p:nvSpPr>
          <p:cNvPr id="44035" name="Rectangle 3"/>
          <p:cNvSpPr>
            <a:spLocks noGrp="1" noChangeArrowheads="1"/>
          </p:cNvSpPr>
          <p:nvPr>
            <p:ph type="body" idx="1"/>
          </p:nvPr>
        </p:nvSpPr>
        <p:spPr/>
        <p:txBody>
          <a:bodyPr/>
          <a:lstStyle/>
          <a:p>
            <a:pPr>
              <a:lnSpc>
                <a:spcPct val="90000"/>
              </a:lnSpc>
              <a:buFontTx/>
              <a:buNone/>
            </a:pPr>
            <a:r>
              <a:rPr lang="ko-KR" altLang="en-US" sz="2800" b="1" smtClean="0">
                <a:latin typeface="맑은 고딕" pitchFamily="50" charset="-127"/>
              </a:rPr>
              <a:t>또 다른 형태의 결합 </a:t>
            </a:r>
            <a:r>
              <a:rPr lang="en-US" altLang="ko-KR" sz="2800" b="1" smtClean="0">
                <a:latin typeface="맑은 고딕" pitchFamily="50" charset="-127"/>
              </a:rPr>
              <a:t>(Data Matching)</a:t>
            </a:r>
            <a:r>
              <a:rPr lang="ko-KR" altLang="en-US" sz="2800" b="1" smtClean="0">
                <a:latin typeface="맑은 고딕" pitchFamily="50" charset="-127"/>
              </a:rPr>
              <a:t>을 통해  짝진 비교실험</a:t>
            </a:r>
            <a:r>
              <a:rPr lang="en-US" altLang="ko-KR" sz="2800" b="1" smtClean="0">
                <a:latin typeface="맑은 고딕" pitchFamily="50" charset="-127"/>
              </a:rPr>
              <a:t>(paired experiment )</a:t>
            </a:r>
            <a:r>
              <a:rPr lang="ko-KR" altLang="en-US" sz="2800" b="1" smtClean="0">
                <a:latin typeface="맑은 고딕" pitchFamily="50" charset="-127"/>
              </a:rPr>
              <a:t>이 현실적으로 불가능 할때 </a:t>
            </a:r>
            <a:r>
              <a:rPr lang="en-US" altLang="ko-KR" sz="2800" b="1" smtClean="0">
                <a:latin typeface="맑은 고딕" pitchFamily="50" charset="-127"/>
              </a:rPr>
              <a:t>Control Group </a:t>
            </a:r>
            <a:r>
              <a:rPr lang="ko-KR" altLang="en-US" sz="2800" b="1" smtClean="0">
                <a:latin typeface="맑은 고딕" pitchFamily="50" charset="-127"/>
              </a:rPr>
              <a:t>의 </a:t>
            </a:r>
            <a:r>
              <a:rPr lang="en-US" altLang="ko-KR" sz="2800" b="1" smtClean="0">
                <a:latin typeface="맑은 고딕" pitchFamily="50" charset="-127"/>
              </a:rPr>
              <a:t>data </a:t>
            </a:r>
            <a:r>
              <a:rPr lang="ko-KR" altLang="en-US" sz="2800" b="1" smtClean="0">
                <a:latin typeface="맑은 고딕" pitchFamily="50" charset="-127"/>
              </a:rPr>
              <a:t>를 인위적으로 </a:t>
            </a:r>
          </a:p>
          <a:p>
            <a:pPr>
              <a:lnSpc>
                <a:spcPct val="90000"/>
              </a:lnSpc>
              <a:buFontTx/>
              <a:buNone/>
            </a:pPr>
            <a:r>
              <a:rPr lang="ko-KR" altLang="en-US" sz="2800" b="1" smtClean="0">
                <a:latin typeface="맑은 고딕" pitchFamily="50" charset="-127"/>
              </a:rPr>
              <a:t>   짝지어 비교할 수 없을까요</a:t>
            </a:r>
            <a:r>
              <a:rPr lang="en-US" altLang="ko-KR" sz="2800" b="1" smtClean="0">
                <a:latin typeface="맑은 고딕" pitchFamily="50" charset="-127"/>
              </a:rPr>
              <a:t>?</a:t>
            </a:r>
          </a:p>
          <a:p>
            <a:pPr>
              <a:lnSpc>
                <a:spcPct val="90000"/>
              </a:lnSpc>
              <a:buFontTx/>
              <a:buNone/>
            </a:pPr>
            <a:endParaRPr lang="en-US" altLang="ko-KR" sz="2800" b="1" smtClean="0">
              <a:latin typeface="맑은 고딕" pitchFamily="50" charset="-127"/>
            </a:endParaRPr>
          </a:p>
          <a:p>
            <a:pPr>
              <a:lnSpc>
                <a:spcPct val="90000"/>
              </a:lnSpc>
              <a:buFontTx/>
              <a:buNone/>
            </a:pPr>
            <a:r>
              <a:rPr lang="ko-KR" altLang="en-US" sz="2800" b="1" smtClean="0">
                <a:latin typeface="맑은 고딕" pitchFamily="50" charset="-127"/>
              </a:rPr>
              <a:t>사회적으로 사용 가능한  거대한 </a:t>
            </a:r>
            <a:r>
              <a:rPr lang="en-US" altLang="ko-KR" sz="2800" b="1" smtClean="0">
                <a:latin typeface="맑은 고딕" pitchFamily="50" charset="-127"/>
              </a:rPr>
              <a:t>Data Base </a:t>
            </a:r>
            <a:r>
              <a:rPr lang="ko-KR" altLang="en-US" sz="2800" b="1" smtClean="0">
                <a:latin typeface="맑은 고딕" pitchFamily="50" charset="-127"/>
              </a:rPr>
              <a:t>를 </a:t>
            </a:r>
          </a:p>
          <a:p>
            <a:pPr>
              <a:lnSpc>
                <a:spcPct val="90000"/>
              </a:lnSpc>
              <a:buFontTx/>
              <a:buNone/>
            </a:pPr>
            <a:r>
              <a:rPr lang="ko-KR" altLang="en-US" sz="2800" b="1" smtClean="0">
                <a:latin typeface="맑은 고딕" pitchFamily="50" charset="-127"/>
              </a:rPr>
              <a:t>사용하여 비교할 짝 </a:t>
            </a:r>
            <a:r>
              <a:rPr lang="en-US" altLang="ko-KR" sz="2800" b="1" smtClean="0">
                <a:latin typeface="맑은 고딕" pitchFamily="50" charset="-127"/>
              </a:rPr>
              <a:t>(matching pair) </a:t>
            </a:r>
            <a:r>
              <a:rPr lang="ko-KR" altLang="en-US" sz="2800" b="1" smtClean="0">
                <a:latin typeface="맑은 고딕" pitchFamily="50" charset="-127"/>
              </a:rPr>
              <a:t>을 찾아 볼 수 있읍니다</a:t>
            </a:r>
            <a:r>
              <a:rPr lang="en-US" altLang="ko-KR" sz="2800" b="1" smtClean="0">
                <a:latin typeface="맑은 고딕" pitchFamily="50" charset="-127"/>
              </a:rPr>
              <a:t>.</a:t>
            </a:r>
          </a:p>
          <a:p>
            <a:pPr>
              <a:lnSpc>
                <a:spcPct val="90000"/>
              </a:lnSpc>
              <a:buFontTx/>
              <a:buNone/>
            </a:pPr>
            <a:r>
              <a:rPr lang="en-US" altLang="ko-KR" sz="2800" b="1" smtClean="0">
                <a:latin typeface="맑은 고딕" pitchFamily="50" charset="-127"/>
              </a:rPr>
              <a:t>--</a:t>
            </a:r>
            <a:r>
              <a:rPr lang="ko-KR" altLang="en-US" sz="2800" b="1" smtClean="0">
                <a:latin typeface="맑은 고딕" pitchFamily="50" charset="-127"/>
              </a:rPr>
              <a:t>사생활 침해와 관련한 변수를 제거한 건강보험자료</a:t>
            </a:r>
            <a:r>
              <a:rPr lang="en-US" altLang="ko-KR" sz="2800" b="1" smtClean="0">
                <a:latin typeface="맑은 고딕" pitchFamily="50" charset="-127"/>
              </a:rPr>
              <a:t>, </a:t>
            </a:r>
            <a:r>
              <a:rPr lang="ko-KR" altLang="en-US" sz="2800" b="1" smtClean="0">
                <a:latin typeface="맑은 고딕" pitchFamily="50" charset="-127"/>
              </a:rPr>
              <a:t>국민연금자료 등</a:t>
            </a:r>
            <a:r>
              <a:rPr lang="en-US" altLang="ko-KR" sz="2800" b="1" smtClean="0">
                <a:latin typeface="맑은 고딕" pitchFamily="50" charset="-127"/>
              </a:rPr>
              <a:t>.</a:t>
            </a:r>
          </a:p>
          <a:p>
            <a:pPr>
              <a:lnSpc>
                <a:spcPct val="90000"/>
              </a:lnSpc>
            </a:pPr>
            <a:endParaRPr lang="en-US" altLang="ko-KR" smtClean="0"/>
          </a:p>
        </p:txBody>
      </p:sp>
      <p:sp>
        <p:nvSpPr>
          <p:cNvPr id="4403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AB1C205-AE4A-4529-8D48-95930FF0D17B}" type="slidenum">
              <a:rPr lang="ko-KR" altLang="en-US" smtClean="0">
                <a:latin typeface="굴림" pitchFamily="50" charset="-127"/>
                <a:ea typeface="굴림" pitchFamily="50" charset="-127"/>
              </a:rPr>
              <a:pPr/>
              <a:t>35</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231775" y="3603625"/>
            <a:ext cx="8432800" cy="2959100"/>
          </a:xfrm>
          <a:prstGeom prst="rect">
            <a:avLst/>
          </a:prstGeom>
          <a:solidFill>
            <a:srgbClr val="FFFFFF"/>
          </a:solidFill>
          <a:ln w="9525">
            <a:noFill/>
            <a:miter lim="800000"/>
            <a:headEnd/>
            <a:tailEnd/>
          </a:ln>
          <a:effectLst>
            <a:prstShdw prst="shdw13" dist="63500" dir="19387806">
              <a:srgbClr val="336666">
                <a:alpha val="50000"/>
              </a:srgbClr>
            </a:prstShdw>
          </a:effectLst>
        </p:spPr>
        <p:txBody>
          <a:bodyPr wrap="none" anchor="ctr"/>
          <a:lstStyle/>
          <a:p>
            <a:endParaRPr lang="ko-KR" altLang="en-US"/>
          </a:p>
        </p:txBody>
      </p:sp>
      <p:sp>
        <p:nvSpPr>
          <p:cNvPr id="45059" name="AutoShape 3"/>
          <p:cNvSpPr>
            <a:spLocks noChangeArrowheads="1"/>
          </p:cNvSpPr>
          <p:nvPr/>
        </p:nvSpPr>
        <p:spPr bwMode="auto">
          <a:xfrm rot="10800000">
            <a:off x="274638" y="2408238"/>
            <a:ext cx="8302625" cy="13477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5508 w 21600"/>
              <a:gd name="T13" fmla="*/ 5508 h 21600"/>
              <a:gd name="T14" fmla="*/ 16092 w 21600"/>
              <a:gd name="T15" fmla="*/ 16092 h 21600"/>
            </a:gdLst>
            <a:ahLst/>
            <a:cxnLst>
              <a:cxn ang="T8">
                <a:pos x="T0" y="T1"/>
              </a:cxn>
              <a:cxn ang="T9">
                <a:pos x="T2" y="T3"/>
              </a:cxn>
              <a:cxn ang="T10">
                <a:pos x="T4" y="T5"/>
              </a:cxn>
              <a:cxn ang="T11">
                <a:pos x="T6" y="T7"/>
              </a:cxn>
            </a:cxnLst>
            <a:rect l="T12" t="T13" r="T14" b="T15"/>
            <a:pathLst>
              <a:path w="21600" h="21600">
                <a:moveTo>
                  <a:pt x="0" y="0"/>
                </a:moveTo>
                <a:lnTo>
                  <a:pt x="7416" y="21600"/>
                </a:lnTo>
                <a:lnTo>
                  <a:pt x="14184" y="21600"/>
                </a:lnTo>
                <a:lnTo>
                  <a:pt x="21600" y="0"/>
                </a:lnTo>
                <a:close/>
              </a:path>
            </a:pathLst>
          </a:custGeom>
          <a:gradFill rotWithShape="1">
            <a:gsLst>
              <a:gs pos="0">
                <a:srgbClr val="FFFFFF"/>
              </a:gs>
              <a:gs pos="100000">
                <a:srgbClr val="ABABAB"/>
              </a:gs>
            </a:gsLst>
            <a:lin ang="5400000" scaled="1"/>
          </a:gradFill>
          <a:ln w="9525">
            <a:noFill/>
            <a:miter lim="800000"/>
            <a:headEnd/>
            <a:tailEnd/>
          </a:ln>
        </p:spPr>
        <p:txBody>
          <a:bodyPr wrap="none" anchor="ctr"/>
          <a:lstStyle/>
          <a:p>
            <a:endParaRPr lang="ko-KR" altLang="en-US"/>
          </a:p>
        </p:txBody>
      </p:sp>
      <p:sp>
        <p:nvSpPr>
          <p:cNvPr id="45060" name="Rectangle 4"/>
          <p:cNvSpPr>
            <a:spLocks noChangeArrowheads="1"/>
          </p:cNvSpPr>
          <p:nvPr/>
        </p:nvSpPr>
        <p:spPr bwMode="auto">
          <a:xfrm>
            <a:off x="214313" y="3429000"/>
            <a:ext cx="8432800" cy="2959100"/>
          </a:xfrm>
          <a:prstGeom prst="rect">
            <a:avLst/>
          </a:prstGeom>
          <a:solidFill>
            <a:srgbClr val="FFFFFF"/>
          </a:solidFill>
          <a:ln w="9525">
            <a:noFill/>
            <a:miter lim="800000"/>
            <a:headEnd/>
            <a:tailEnd/>
          </a:ln>
          <a:effectLst>
            <a:prstShdw prst="shdw13" dist="53882" dir="13500000">
              <a:srgbClr val="336666">
                <a:alpha val="50000"/>
              </a:srgbClr>
            </a:prstShdw>
          </a:effectLst>
        </p:spPr>
        <p:txBody>
          <a:bodyPr wrap="none" anchor="ctr"/>
          <a:lstStyle/>
          <a:p>
            <a:endParaRPr lang="ko-KR" altLang="en-US"/>
          </a:p>
        </p:txBody>
      </p:sp>
      <p:sp>
        <p:nvSpPr>
          <p:cNvPr id="45061" name="Rectangle 5"/>
          <p:cNvSpPr>
            <a:spLocks noChangeArrowheads="1"/>
          </p:cNvSpPr>
          <p:nvPr/>
        </p:nvSpPr>
        <p:spPr bwMode="auto">
          <a:xfrm>
            <a:off x="304800" y="1484313"/>
            <a:ext cx="8432800" cy="944562"/>
          </a:xfrm>
          <a:prstGeom prst="rect">
            <a:avLst/>
          </a:prstGeom>
          <a:solidFill>
            <a:srgbClr val="336666"/>
          </a:solidFill>
          <a:ln w="9525">
            <a:noFill/>
            <a:miter lim="800000"/>
            <a:headEnd/>
            <a:tailEnd/>
          </a:ln>
        </p:spPr>
        <p:txBody>
          <a:bodyPr wrap="none" anchor="ctr"/>
          <a:lstStyle/>
          <a:p>
            <a:endParaRPr lang="ko-KR" altLang="en-US"/>
          </a:p>
        </p:txBody>
      </p:sp>
      <p:sp>
        <p:nvSpPr>
          <p:cNvPr id="30726" name="Rectangle 6"/>
          <p:cNvSpPr>
            <a:spLocks noGrp="1" noChangeArrowheads="1"/>
          </p:cNvSpPr>
          <p:nvPr>
            <p:ph type="body" idx="1"/>
          </p:nvPr>
        </p:nvSpPr>
        <p:spPr>
          <a:xfrm>
            <a:off x="590550" y="1557338"/>
            <a:ext cx="7754938" cy="638175"/>
          </a:xfrm>
        </p:spPr>
        <p:txBody>
          <a:bodyPr lIns="45720" tIns="44450" rIns="45720" bIns="44450">
            <a:spAutoFit/>
          </a:bodyPr>
          <a:lstStyle/>
          <a:p>
            <a:pPr marL="0" indent="0" algn="ctr">
              <a:buFont typeface="Wingdings 3" pitchFamily="18" charset="2"/>
              <a:buNone/>
              <a:tabLst>
                <a:tab pos="2400300" algn="l"/>
              </a:tabLst>
              <a:defRPr/>
            </a:pPr>
            <a:r>
              <a:rPr lang="en-US" altLang="ko-KR" sz="1800" b="1" dirty="0" smtClean="0">
                <a:solidFill>
                  <a:srgbClr val="FFFFFF"/>
                </a:solidFill>
                <a:latin typeface="+mn-ea"/>
              </a:rPr>
              <a:t>Analytics</a:t>
            </a:r>
            <a:r>
              <a:rPr lang="en-US" altLang="ko-KR" sz="1800" dirty="0" smtClean="0">
                <a:solidFill>
                  <a:srgbClr val="FFFFFF"/>
                </a:solidFill>
                <a:latin typeface="+mn-ea"/>
              </a:rPr>
              <a:t> </a:t>
            </a:r>
            <a:r>
              <a:rPr lang="ko-KR" altLang="en-US" sz="1800" dirty="0" smtClean="0">
                <a:solidFill>
                  <a:srgbClr val="FFFFFF"/>
                </a:solidFill>
                <a:latin typeface="+mn-ea"/>
              </a:rPr>
              <a:t>란 통계적 방법이나 또 다른 수량적 기법을 통해 데이터로 부터 통찰력 </a:t>
            </a:r>
            <a:r>
              <a:rPr lang="en-US" altLang="ko-KR" sz="1800" dirty="0" smtClean="0">
                <a:solidFill>
                  <a:srgbClr val="FFFFFF"/>
                </a:solidFill>
                <a:latin typeface="+mn-ea"/>
              </a:rPr>
              <a:t>(insights)</a:t>
            </a:r>
            <a:r>
              <a:rPr lang="ko-KR" altLang="en-US" sz="1800" dirty="0" smtClean="0">
                <a:solidFill>
                  <a:srgbClr val="FFFFFF"/>
                </a:solidFill>
                <a:latin typeface="+mn-ea"/>
              </a:rPr>
              <a:t>을 유도 해 내는 과정을 의미한다</a:t>
            </a:r>
            <a:r>
              <a:rPr lang="en-US" altLang="ko-KR" sz="1800" dirty="0" smtClean="0">
                <a:solidFill>
                  <a:srgbClr val="FFFFFF"/>
                </a:solidFill>
                <a:latin typeface="+mn-ea"/>
              </a:rPr>
              <a:t>.</a:t>
            </a:r>
          </a:p>
        </p:txBody>
      </p:sp>
      <p:sp>
        <p:nvSpPr>
          <p:cNvPr id="30727" name="Rectangle 7"/>
          <p:cNvSpPr>
            <a:spLocks noChangeArrowheads="1"/>
          </p:cNvSpPr>
          <p:nvPr/>
        </p:nvSpPr>
        <p:spPr bwMode="auto">
          <a:xfrm>
            <a:off x="755650" y="2500313"/>
            <a:ext cx="7369175" cy="646112"/>
          </a:xfrm>
          <a:prstGeom prst="rect">
            <a:avLst/>
          </a:prstGeom>
          <a:solidFill>
            <a:srgbClr val="F8F8F8"/>
          </a:solidFill>
          <a:ln w="12700">
            <a:solidFill>
              <a:srgbClr val="000000"/>
            </a:solidFill>
            <a:prstDash val="dashDot"/>
            <a:miter lim="800000"/>
            <a:headEnd type="none" w="sm" len="sm"/>
            <a:tailEnd type="none" w="sm" len="sm"/>
          </a:ln>
          <a:effectLst>
            <a:outerShdw dist="107763" dir="18900000" algn="ctr" rotWithShape="0">
              <a:srgbClr val="666699">
                <a:alpha val="50000"/>
              </a:srgbClr>
            </a:outerShdw>
          </a:effectLst>
        </p:spPr>
        <p:txBody>
          <a:bodyPr>
            <a:spAutoFit/>
          </a:bodyPr>
          <a:lstStyle/>
          <a:p>
            <a:pPr algn="ctr" latinLnBrk="0">
              <a:defRPr/>
            </a:pPr>
            <a:r>
              <a:rPr kumimoji="0" lang="en-US" altLang="ko-KR" b="1" i="1" dirty="0">
                <a:solidFill>
                  <a:srgbClr val="000000"/>
                </a:solidFill>
                <a:latin typeface="맑은 고딕" pitchFamily="50" charset="-127"/>
                <a:ea typeface="맑은 고딕" pitchFamily="50" charset="-127"/>
              </a:rPr>
              <a:t>Analytical Capability </a:t>
            </a:r>
            <a:r>
              <a:rPr kumimoji="0" lang="en-US" altLang="ko-KR" i="1" dirty="0">
                <a:solidFill>
                  <a:srgbClr val="000000"/>
                </a:solidFill>
                <a:latin typeface="맑은 고딕" pitchFamily="50" charset="-127"/>
                <a:ea typeface="맑은 고딕" pitchFamily="50" charset="-127"/>
              </a:rPr>
              <a:t>is integrated framework employing people, process, and technology to performance analytics.</a:t>
            </a:r>
          </a:p>
        </p:txBody>
      </p:sp>
      <p:sp>
        <p:nvSpPr>
          <p:cNvPr id="45064" name="Rectangle 8"/>
          <p:cNvSpPr>
            <a:spLocks noChangeArrowheads="1"/>
          </p:cNvSpPr>
          <p:nvPr/>
        </p:nvSpPr>
        <p:spPr bwMode="auto">
          <a:xfrm>
            <a:off x="357188" y="3571875"/>
            <a:ext cx="2544762" cy="2635250"/>
          </a:xfrm>
          <a:prstGeom prst="rect">
            <a:avLst/>
          </a:prstGeom>
          <a:gradFill rotWithShape="1">
            <a:gsLst>
              <a:gs pos="0">
                <a:srgbClr val="006666">
                  <a:alpha val="50000"/>
                </a:srgbClr>
              </a:gs>
              <a:gs pos="100000">
                <a:srgbClr val="FFFFFF"/>
              </a:gs>
            </a:gsLst>
            <a:lin ang="5400000" scaled="1"/>
          </a:gradFill>
          <a:ln w="9525">
            <a:noFill/>
            <a:miter lim="800000"/>
            <a:headEnd/>
            <a:tailEnd/>
          </a:ln>
        </p:spPr>
        <p:txBody>
          <a:bodyPr wrap="none" anchor="ctr"/>
          <a:lstStyle/>
          <a:p>
            <a:endParaRPr lang="ko-KR" altLang="en-US"/>
          </a:p>
        </p:txBody>
      </p:sp>
      <p:sp>
        <p:nvSpPr>
          <p:cNvPr id="45065" name="Rectangle 9"/>
          <p:cNvSpPr>
            <a:spLocks noChangeArrowheads="1"/>
          </p:cNvSpPr>
          <p:nvPr/>
        </p:nvSpPr>
        <p:spPr bwMode="auto">
          <a:xfrm>
            <a:off x="6072188" y="3571875"/>
            <a:ext cx="2544762" cy="2635250"/>
          </a:xfrm>
          <a:prstGeom prst="rect">
            <a:avLst/>
          </a:prstGeom>
          <a:gradFill rotWithShape="1">
            <a:gsLst>
              <a:gs pos="0">
                <a:srgbClr val="006666">
                  <a:alpha val="50000"/>
                </a:srgbClr>
              </a:gs>
              <a:gs pos="100000">
                <a:srgbClr val="FFFFFF"/>
              </a:gs>
            </a:gsLst>
            <a:lin ang="5400000" scaled="1"/>
          </a:gradFill>
          <a:ln w="9525">
            <a:noFill/>
            <a:miter lim="800000"/>
            <a:headEnd/>
            <a:tailEnd/>
          </a:ln>
        </p:spPr>
        <p:txBody>
          <a:bodyPr wrap="none" anchor="ctr"/>
          <a:lstStyle/>
          <a:p>
            <a:endParaRPr lang="ko-KR" altLang="en-US"/>
          </a:p>
        </p:txBody>
      </p:sp>
      <p:sp>
        <p:nvSpPr>
          <p:cNvPr id="45066" name="Rectangle 10"/>
          <p:cNvSpPr>
            <a:spLocks noChangeArrowheads="1"/>
          </p:cNvSpPr>
          <p:nvPr/>
        </p:nvSpPr>
        <p:spPr bwMode="auto">
          <a:xfrm>
            <a:off x="642938" y="4071938"/>
            <a:ext cx="2054225" cy="2459037"/>
          </a:xfrm>
          <a:prstGeom prst="rect">
            <a:avLst/>
          </a:prstGeom>
          <a:noFill/>
          <a:ln w="12700">
            <a:noFill/>
            <a:miter lim="800000"/>
            <a:headEnd/>
            <a:tailEnd/>
          </a:ln>
        </p:spPr>
        <p:txBody>
          <a:bodyPr lIns="45720" tIns="44450" rIns="45720" bIns="44450">
            <a:spAutoFit/>
          </a:bodyPr>
          <a:lstStyle/>
          <a:p>
            <a:pPr marL="365125" indent="-255588">
              <a:spcBef>
                <a:spcPct val="50000"/>
              </a:spcBef>
              <a:buClr>
                <a:srgbClr val="990033"/>
              </a:buClr>
              <a:buSzPct val="68000"/>
              <a:buFontTx/>
              <a:buChar char="•"/>
            </a:pPr>
            <a:r>
              <a:rPr kumimoji="0" lang="en-US" altLang="ko-KR" sz="1400">
                <a:solidFill>
                  <a:srgbClr val="000000"/>
                </a:solidFill>
                <a:latin typeface="맑은 고딕" pitchFamily="50" charset="-127"/>
                <a:ea typeface="맑은 고딕" pitchFamily="50" charset="-127"/>
              </a:rPr>
              <a:t>Business Intelligence</a:t>
            </a:r>
          </a:p>
          <a:p>
            <a:pPr marL="365125" indent="-255588">
              <a:spcBef>
                <a:spcPct val="50000"/>
              </a:spcBef>
              <a:buClr>
                <a:srgbClr val="990033"/>
              </a:buClr>
              <a:buSzPct val="68000"/>
              <a:buFontTx/>
              <a:buChar char="•"/>
            </a:pPr>
            <a:r>
              <a:rPr kumimoji="0" lang="en-US" altLang="ko-KR" sz="1400">
                <a:solidFill>
                  <a:srgbClr val="000000"/>
                </a:solidFill>
                <a:latin typeface="맑은 고딕" pitchFamily="50" charset="-127"/>
                <a:ea typeface="맑은 고딕" pitchFamily="50" charset="-127"/>
              </a:rPr>
              <a:t>Data Mining</a:t>
            </a:r>
          </a:p>
          <a:p>
            <a:pPr marL="365125" indent="-255588">
              <a:spcBef>
                <a:spcPct val="50000"/>
              </a:spcBef>
              <a:buClr>
                <a:srgbClr val="990033"/>
              </a:buClr>
              <a:buSzPct val="68000"/>
              <a:buFontTx/>
              <a:buChar char="•"/>
            </a:pPr>
            <a:r>
              <a:rPr kumimoji="0" lang="en-US" altLang="ko-KR" sz="1400">
                <a:solidFill>
                  <a:srgbClr val="000000"/>
                </a:solidFill>
                <a:latin typeface="맑은 고딕" pitchFamily="50" charset="-127"/>
                <a:ea typeface="맑은 고딕" pitchFamily="50" charset="-127"/>
              </a:rPr>
              <a:t>Quantitative Modeling / Statistics</a:t>
            </a:r>
          </a:p>
          <a:p>
            <a:pPr marL="365125" indent="-255588">
              <a:spcBef>
                <a:spcPct val="50000"/>
              </a:spcBef>
              <a:buClr>
                <a:srgbClr val="990033"/>
              </a:buClr>
              <a:buSzPct val="68000"/>
              <a:buFontTx/>
              <a:buChar char="•"/>
            </a:pPr>
            <a:r>
              <a:rPr kumimoji="0" lang="en-US" altLang="ko-KR" sz="1400">
                <a:solidFill>
                  <a:srgbClr val="000000"/>
                </a:solidFill>
                <a:latin typeface="맑은 고딕" pitchFamily="50" charset="-127"/>
                <a:ea typeface="맑은 고딕" pitchFamily="50" charset="-127"/>
              </a:rPr>
              <a:t>Knowledge Process Outsourcing</a:t>
            </a:r>
          </a:p>
          <a:p>
            <a:pPr marL="365125" indent="-255588">
              <a:spcBef>
                <a:spcPct val="50000"/>
              </a:spcBef>
              <a:buClr>
                <a:srgbClr val="990033"/>
              </a:buClr>
              <a:buSzPct val="68000"/>
              <a:buFontTx/>
              <a:buChar char="•"/>
            </a:pPr>
            <a:endParaRPr kumimoji="0" lang="ko-KR" altLang="en-US" sz="1400">
              <a:solidFill>
                <a:srgbClr val="000000"/>
              </a:solidFill>
              <a:latin typeface="Lucida Sans Unicode" pitchFamily="34" charset="0"/>
            </a:endParaRPr>
          </a:p>
        </p:txBody>
      </p:sp>
      <p:sp>
        <p:nvSpPr>
          <p:cNvPr id="45067" name="Rectangle 11"/>
          <p:cNvSpPr>
            <a:spLocks noChangeArrowheads="1"/>
          </p:cNvSpPr>
          <p:nvPr/>
        </p:nvSpPr>
        <p:spPr bwMode="auto">
          <a:xfrm>
            <a:off x="500063" y="3643313"/>
            <a:ext cx="2298700" cy="393700"/>
          </a:xfrm>
          <a:prstGeom prst="rect">
            <a:avLst/>
          </a:prstGeom>
          <a:noFill/>
          <a:ln w="12700">
            <a:noFill/>
            <a:miter lim="800000"/>
            <a:headEnd/>
            <a:tailEnd/>
          </a:ln>
        </p:spPr>
        <p:txBody>
          <a:bodyPr lIns="45720" tIns="44450" rIns="45720" bIns="44450">
            <a:spAutoFit/>
          </a:bodyPr>
          <a:lstStyle/>
          <a:p>
            <a:pPr marL="365125" indent="-255588" algn="ctr">
              <a:spcBef>
                <a:spcPct val="50000"/>
              </a:spcBef>
              <a:buClr>
                <a:srgbClr val="990033"/>
              </a:buClr>
              <a:buSzPct val="68000"/>
            </a:pPr>
            <a:r>
              <a:rPr kumimoji="0" lang="ko-KR" altLang="en-US" sz="2000" b="1">
                <a:solidFill>
                  <a:srgbClr val="006666"/>
                </a:solidFill>
                <a:latin typeface="맑은 고딕" pitchFamily="50" charset="-127"/>
                <a:ea typeface="맑은 고딕" pitchFamily="50" charset="-127"/>
              </a:rPr>
              <a:t>종류</a:t>
            </a:r>
            <a:endParaRPr kumimoji="0" lang="en-US" altLang="ko-KR" sz="2000" b="1">
              <a:solidFill>
                <a:srgbClr val="006666"/>
              </a:solidFill>
              <a:latin typeface="맑은 고딕" pitchFamily="50" charset="-127"/>
              <a:ea typeface="맑은 고딕" pitchFamily="50" charset="-127"/>
            </a:endParaRPr>
          </a:p>
        </p:txBody>
      </p:sp>
      <p:sp>
        <p:nvSpPr>
          <p:cNvPr id="30732" name="Rectangle 12"/>
          <p:cNvSpPr>
            <a:spLocks noChangeArrowheads="1"/>
          </p:cNvSpPr>
          <p:nvPr/>
        </p:nvSpPr>
        <p:spPr bwMode="auto">
          <a:xfrm>
            <a:off x="6286500" y="4143375"/>
            <a:ext cx="1947863" cy="1366838"/>
          </a:xfrm>
          <a:prstGeom prst="rect">
            <a:avLst/>
          </a:prstGeom>
          <a:noFill/>
          <a:ln w="12700">
            <a:noFill/>
            <a:miter lim="800000"/>
            <a:headEnd/>
            <a:tailEnd/>
          </a:ln>
          <a:effectLst/>
        </p:spPr>
        <p:txBody>
          <a:bodyPr lIns="45720" tIns="44450" rIns="45720" bIns="44450">
            <a:spAutoFit/>
          </a:bodyPr>
          <a:lstStyle/>
          <a:p>
            <a:pPr algn="ctr">
              <a:lnSpc>
                <a:spcPct val="120000"/>
              </a:lnSpc>
              <a:spcBef>
                <a:spcPct val="50000"/>
              </a:spcBef>
              <a:buClr>
                <a:srgbClr val="990033"/>
              </a:buClr>
              <a:buSzPct val="68000"/>
              <a:tabLst>
                <a:tab pos="2400300" algn="l"/>
              </a:tabLst>
              <a:defRPr/>
            </a:pPr>
            <a:r>
              <a:rPr kumimoji="0" lang="en-US" altLang="ko-KR" sz="1400" dirty="0">
                <a:solidFill>
                  <a:srgbClr val="000000"/>
                </a:solidFill>
                <a:latin typeface="+mj-ea"/>
                <a:ea typeface="+mj-ea"/>
              </a:rPr>
              <a:t>Insights gained from analytical compatibilities need to be acted upon to generate value. </a:t>
            </a:r>
          </a:p>
        </p:txBody>
      </p:sp>
      <p:sp>
        <p:nvSpPr>
          <p:cNvPr id="45069" name="Rectangle 13"/>
          <p:cNvSpPr>
            <a:spLocks noChangeArrowheads="1"/>
          </p:cNvSpPr>
          <p:nvPr/>
        </p:nvSpPr>
        <p:spPr bwMode="auto">
          <a:xfrm>
            <a:off x="6072188" y="3643313"/>
            <a:ext cx="2298700" cy="393700"/>
          </a:xfrm>
          <a:prstGeom prst="rect">
            <a:avLst/>
          </a:prstGeom>
          <a:noFill/>
          <a:ln w="12700">
            <a:noFill/>
            <a:miter lim="800000"/>
            <a:headEnd/>
            <a:tailEnd/>
          </a:ln>
        </p:spPr>
        <p:txBody>
          <a:bodyPr lIns="45720" tIns="44450" rIns="45720" bIns="44450">
            <a:spAutoFit/>
          </a:bodyPr>
          <a:lstStyle/>
          <a:p>
            <a:pPr marL="365125" indent="-255588" algn="ctr">
              <a:spcBef>
                <a:spcPct val="50000"/>
              </a:spcBef>
              <a:buClr>
                <a:srgbClr val="990033"/>
              </a:buClr>
              <a:buSzPct val="68000"/>
            </a:pPr>
            <a:r>
              <a:rPr kumimoji="0" lang="ko-KR" altLang="en-US" sz="2000" b="1">
                <a:solidFill>
                  <a:srgbClr val="006666"/>
                </a:solidFill>
                <a:latin typeface="맑은 고딕" pitchFamily="50" charset="-127"/>
                <a:ea typeface="맑은 고딕" pitchFamily="50" charset="-127"/>
              </a:rPr>
              <a:t>전제</a:t>
            </a:r>
          </a:p>
        </p:txBody>
      </p:sp>
      <p:sp>
        <p:nvSpPr>
          <p:cNvPr id="45070" name="Rectangle 14"/>
          <p:cNvSpPr>
            <a:spLocks noChangeArrowheads="1"/>
          </p:cNvSpPr>
          <p:nvPr/>
        </p:nvSpPr>
        <p:spPr bwMode="auto">
          <a:xfrm>
            <a:off x="3184525" y="3571875"/>
            <a:ext cx="2773363" cy="2635250"/>
          </a:xfrm>
          <a:prstGeom prst="rect">
            <a:avLst/>
          </a:prstGeom>
          <a:gradFill rotWithShape="1">
            <a:gsLst>
              <a:gs pos="0">
                <a:srgbClr val="006666">
                  <a:alpha val="50000"/>
                </a:srgbClr>
              </a:gs>
              <a:gs pos="100000">
                <a:srgbClr val="FFFFFF"/>
              </a:gs>
            </a:gsLst>
            <a:lin ang="5400000" scaled="1"/>
          </a:gradFill>
          <a:ln w="9525">
            <a:noFill/>
            <a:miter lim="800000"/>
            <a:headEnd/>
            <a:tailEnd/>
          </a:ln>
        </p:spPr>
        <p:txBody>
          <a:bodyPr wrap="none" anchor="ctr"/>
          <a:lstStyle/>
          <a:p>
            <a:endParaRPr lang="ko-KR" altLang="en-US"/>
          </a:p>
        </p:txBody>
      </p:sp>
      <p:sp>
        <p:nvSpPr>
          <p:cNvPr id="30735" name="Rectangle 15"/>
          <p:cNvSpPr>
            <a:spLocks noChangeArrowheads="1"/>
          </p:cNvSpPr>
          <p:nvPr/>
        </p:nvSpPr>
        <p:spPr bwMode="auto">
          <a:xfrm>
            <a:off x="3332163" y="4143375"/>
            <a:ext cx="2479675" cy="2352675"/>
          </a:xfrm>
          <a:prstGeom prst="rect">
            <a:avLst/>
          </a:prstGeom>
          <a:noFill/>
          <a:ln w="12700">
            <a:noFill/>
            <a:miter lim="800000"/>
            <a:headEnd/>
            <a:tailEnd/>
          </a:ln>
          <a:effectLst/>
        </p:spPr>
        <p:txBody>
          <a:bodyPr lIns="45720" tIns="44450" rIns="45720" bIns="44450">
            <a:spAutoFit/>
          </a:bodyPr>
          <a:lstStyle/>
          <a:p>
            <a:pPr marL="365125" indent="-255588">
              <a:spcBef>
                <a:spcPct val="50000"/>
              </a:spcBef>
              <a:buClr>
                <a:srgbClr val="990033"/>
              </a:buClr>
              <a:buSzPct val="68000"/>
              <a:buFontTx/>
              <a:buChar char="•"/>
              <a:defRPr/>
            </a:pPr>
            <a:r>
              <a:rPr kumimoji="0" lang="en-US" altLang="ko-KR" sz="1400" b="1" dirty="0">
                <a:solidFill>
                  <a:srgbClr val="000000"/>
                </a:solidFill>
                <a:latin typeface="+mj-ea"/>
                <a:ea typeface="+mj-ea"/>
              </a:rPr>
              <a:t>Descriptive / Monitoring</a:t>
            </a:r>
            <a:r>
              <a:rPr kumimoji="0" lang="en-US" altLang="ko-KR" sz="1400" dirty="0">
                <a:solidFill>
                  <a:srgbClr val="000000"/>
                </a:solidFill>
                <a:latin typeface="+mj-ea"/>
                <a:ea typeface="+mj-ea"/>
              </a:rPr>
              <a:t>:        </a:t>
            </a:r>
            <a:br>
              <a:rPr kumimoji="0" lang="en-US" altLang="ko-KR" sz="1400" dirty="0">
                <a:solidFill>
                  <a:srgbClr val="000000"/>
                </a:solidFill>
                <a:latin typeface="+mj-ea"/>
                <a:ea typeface="+mj-ea"/>
              </a:rPr>
            </a:br>
            <a:r>
              <a:rPr kumimoji="0" lang="en-US" altLang="ko-KR" sz="1400" dirty="0">
                <a:solidFill>
                  <a:srgbClr val="000000"/>
                </a:solidFill>
                <a:latin typeface="+mj-ea"/>
                <a:ea typeface="+mj-ea"/>
              </a:rPr>
              <a:t>What happened?</a:t>
            </a:r>
          </a:p>
          <a:p>
            <a:pPr marL="365125" indent="-255588">
              <a:spcBef>
                <a:spcPct val="50000"/>
              </a:spcBef>
              <a:buClr>
                <a:srgbClr val="990033"/>
              </a:buClr>
              <a:buSzPct val="68000"/>
              <a:buFontTx/>
              <a:buChar char="•"/>
              <a:defRPr/>
            </a:pPr>
            <a:r>
              <a:rPr kumimoji="0" lang="en-US" altLang="ko-KR" sz="1400" b="1" dirty="0">
                <a:solidFill>
                  <a:srgbClr val="000000"/>
                </a:solidFill>
                <a:latin typeface="+mj-ea"/>
                <a:ea typeface="+mj-ea"/>
              </a:rPr>
              <a:t>Root Cause Analysis</a:t>
            </a:r>
            <a:r>
              <a:rPr kumimoji="0" lang="en-US" altLang="ko-KR" sz="1400" dirty="0">
                <a:solidFill>
                  <a:srgbClr val="000000"/>
                </a:solidFill>
                <a:latin typeface="+mj-ea"/>
                <a:ea typeface="+mj-ea"/>
              </a:rPr>
              <a:t>: Why it happened?</a:t>
            </a:r>
          </a:p>
          <a:p>
            <a:pPr marL="365125" indent="-255588">
              <a:spcBef>
                <a:spcPct val="50000"/>
              </a:spcBef>
              <a:buClr>
                <a:srgbClr val="990033"/>
              </a:buClr>
              <a:buSzPct val="68000"/>
              <a:buFontTx/>
              <a:buChar char="•"/>
              <a:defRPr/>
            </a:pPr>
            <a:r>
              <a:rPr kumimoji="0" lang="en-US" altLang="ko-KR" sz="1400" b="1" dirty="0">
                <a:solidFill>
                  <a:srgbClr val="000000"/>
                </a:solidFill>
                <a:latin typeface="+mj-ea"/>
                <a:ea typeface="+mj-ea"/>
              </a:rPr>
              <a:t>Predictive Analysis</a:t>
            </a:r>
            <a:r>
              <a:rPr kumimoji="0" lang="en-US" altLang="ko-KR" sz="1400" dirty="0">
                <a:solidFill>
                  <a:srgbClr val="000000"/>
                </a:solidFill>
                <a:latin typeface="+mj-ea"/>
                <a:ea typeface="+mj-ea"/>
              </a:rPr>
              <a:t>: What should we do about it?</a:t>
            </a:r>
          </a:p>
          <a:p>
            <a:pPr marL="365125" indent="-255588">
              <a:spcBef>
                <a:spcPct val="50000"/>
              </a:spcBef>
              <a:buClr>
                <a:srgbClr val="990033"/>
              </a:buClr>
              <a:buSzPct val="68000"/>
              <a:buFontTx/>
              <a:buChar char="•"/>
              <a:defRPr/>
            </a:pPr>
            <a:endParaRPr kumimoji="0" lang="ko-KR" altLang="en-US" sz="1400" dirty="0">
              <a:solidFill>
                <a:srgbClr val="000000"/>
              </a:solidFill>
              <a:latin typeface="Lucida Sans Unicode" pitchFamily="34" charset="0"/>
            </a:endParaRPr>
          </a:p>
        </p:txBody>
      </p:sp>
      <p:sp>
        <p:nvSpPr>
          <p:cNvPr id="45072" name="Rectangle 16"/>
          <p:cNvSpPr>
            <a:spLocks noChangeArrowheads="1"/>
          </p:cNvSpPr>
          <p:nvPr/>
        </p:nvSpPr>
        <p:spPr bwMode="auto">
          <a:xfrm>
            <a:off x="3422650" y="3643313"/>
            <a:ext cx="2298700" cy="393700"/>
          </a:xfrm>
          <a:prstGeom prst="rect">
            <a:avLst/>
          </a:prstGeom>
          <a:noFill/>
          <a:ln w="12700">
            <a:noFill/>
            <a:miter lim="800000"/>
            <a:headEnd/>
            <a:tailEnd/>
          </a:ln>
        </p:spPr>
        <p:txBody>
          <a:bodyPr lIns="45720" tIns="44450" rIns="45720" bIns="44450">
            <a:spAutoFit/>
          </a:bodyPr>
          <a:lstStyle/>
          <a:p>
            <a:pPr marL="365125" indent="-255588" algn="ctr">
              <a:spcBef>
                <a:spcPct val="50000"/>
              </a:spcBef>
              <a:buClr>
                <a:srgbClr val="990033"/>
              </a:buClr>
              <a:buSzPct val="68000"/>
            </a:pPr>
            <a:r>
              <a:rPr kumimoji="0" lang="ko-KR" altLang="en-US" sz="2000" b="1">
                <a:solidFill>
                  <a:srgbClr val="006666"/>
                </a:solidFill>
                <a:latin typeface="맑은 고딕" pitchFamily="50" charset="-127"/>
                <a:ea typeface="맑은 고딕" pitchFamily="50" charset="-127"/>
              </a:rPr>
              <a:t>형태</a:t>
            </a:r>
            <a:endParaRPr kumimoji="0" lang="en-US" altLang="ko-KR" sz="2000" b="1">
              <a:solidFill>
                <a:srgbClr val="006666"/>
              </a:solidFill>
              <a:latin typeface="맑은 고딕" pitchFamily="50" charset="-127"/>
              <a:ea typeface="맑은 고딕" pitchFamily="50" charset="-127"/>
            </a:endParaRPr>
          </a:p>
        </p:txBody>
      </p:sp>
      <p:sp>
        <p:nvSpPr>
          <p:cNvPr id="30737" name="Rectangle 17"/>
          <p:cNvSpPr>
            <a:spLocks noChangeArrowheads="1"/>
          </p:cNvSpPr>
          <p:nvPr/>
        </p:nvSpPr>
        <p:spPr bwMode="auto">
          <a:xfrm>
            <a:off x="684213" y="333375"/>
            <a:ext cx="5907087" cy="915988"/>
          </a:xfrm>
          <a:prstGeom prst="rect">
            <a:avLst/>
          </a:prstGeom>
          <a:noFill/>
          <a:ln w="12700">
            <a:noFill/>
            <a:miter lim="800000"/>
            <a:headEnd/>
            <a:tailEnd/>
          </a:ln>
          <a:effectLst/>
        </p:spPr>
        <p:txBody>
          <a:bodyPr lIns="90488" tIns="44450" rIns="90488" bIns="44450" anchor="b"/>
          <a:lstStyle/>
          <a:p>
            <a:pPr>
              <a:defRPr/>
            </a:pPr>
            <a:r>
              <a:rPr kumimoji="0" lang="en-US" altLang="ko-KR" sz="4100" b="1" dirty="0">
                <a:solidFill>
                  <a:schemeClr val="tx2"/>
                </a:solidFill>
                <a:latin typeface="+mn-ea"/>
                <a:ea typeface="+mn-ea"/>
              </a:rPr>
              <a:t>“Analytics” </a:t>
            </a:r>
            <a:r>
              <a:rPr kumimoji="0" lang="ko-KR" altLang="en-US" sz="4100" b="1" dirty="0">
                <a:solidFill>
                  <a:schemeClr val="tx2"/>
                </a:solidFill>
                <a:latin typeface="+mn-ea"/>
                <a:ea typeface="+mn-ea"/>
              </a:rPr>
              <a:t>란</a:t>
            </a:r>
            <a:r>
              <a:rPr kumimoji="0" lang="en-US" altLang="ko-KR" sz="4100" b="1" dirty="0">
                <a:solidFill>
                  <a:schemeClr val="tx2"/>
                </a:solidFill>
                <a:latin typeface="+mn-ea"/>
                <a:ea typeface="+mn-ea"/>
              </a:rPr>
              <a:t>?</a:t>
            </a:r>
          </a:p>
        </p:txBody>
      </p:sp>
      <p:sp>
        <p:nvSpPr>
          <p:cNvPr id="45074" name="Slide Number Placeholder 1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478FDBB-5924-416B-A579-5AD7E9CA3B81}" type="slidenum">
              <a:rPr lang="ko-KR" altLang="en-US" smtClean="0">
                <a:latin typeface="굴림" pitchFamily="50" charset="-127"/>
                <a:ea typeface="굴림" pitchFamily="50" charset="-127"/>
              </a:rPr>
              <a:pPr/>
              <a:t>36</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rot="-5400000">
            <a:off x="-1112043" y="4023519"/>
            <a:ext cx="4457700" cy="306387"/>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dirty="0">
                <a:solidFill>
                  <a:srgbClr val="FF0000"/>
                </a:solidFill>
                <a:latin typeface="+mj-ea"/>
                <a:ea typeface="+mj-ea"/>
              </a:rPr>
              <a:t>Competitive Advantage</a:t>
            </a:r>
          </a:p>
        </p:txBody>
      </p:sp>
      <p:sp>
        <p:nvSpPr>
          <p:cNvPr id="32771" name="Rectangle 3"/>
          <p:cNvSpPr>
            <a:spLocks noGrp="1"/>
          </p:cNvSpPr>
          <p:nvPr>
            <p:ph type="title"/>
          </p:nvPr>
        </p:nvSpPr>
        <p:spPr bwMode="auto">
          <a:xfrm>
            <a:off x="642910" y="428604"/>
            <a:ext cx="6548438" cy="1050925"/>
          </a:xfrm>
        </p:spPr>
        <p:txBody>
          <a:bodyPr wrap="square" lIns="91440" tIns="45720" rIns="91440" bIns="45720" numCol="1" anchorCtr="0" compatLnSpc="1">
            <a:prstTxWarp prst="textNoShape">
              <a:avLst/>
            </a:prstTxWarp>
            <a:normAutofit fontScale="90000"/>
          </a:bodyPr>
          <a:lstStyle/>
          <a:p>
            <a:pPr>
              <a:lnSpc>
                <a:spcPct val="80000"/>
              </a:lnSpc>
              <a:defRPr/>
            </a:pPr>
            <a:r>
              <a:rPr lang="en-US" altLang="ko-KR" sz="2400" dirty="0" smtClean="0">
                <a:effectLst/>
                <a:latin typeface="+mn-ea"/>
                <a:ea typeface="+mn-ea"/>
              </a:rPr>
              <a:t>Bi (</a:t>
            </a:r>
            <a:r>
              <a:rPr lang="en-US" altLang="ko-KR" sz="2000" dirty="0" smtClean="0">
                <a:effectLst/>
                <a:latin typeface="+mn-ea"/>
                <a:ea typeface="+mn-ea"/>
              </a:rPr>
              <a:t>Business Intelligence</a:t>
            </a:r>
            <a:r>
              <a:rPr lang="en-US" altLang="ko-KR" sz="2400" dirty="0" smtClean="0">
                <a:effectLst/>
                <a:latin typeface="+mn-ea"/>
                <a:ea typeface="+mn-ea"/>
              </a:rPr>
              <a:t>) </a:t>
            </a:r>
            <a:r>
              <a:rPr lang="ko-KR" altLang="en-US" sz="2400" dirty="0" smtClean="0">
                <a:effectLst/>
                <a:latin typeface="+mn-ea"/>
                <a:ea typeface="+mn-ea"/>
              </a:rPr>
              <a:t>기법은 데이터를 사용하여 이해를 돕고</a:t>
            </a:r>
            <a:r>
              <a:rPr lang="en-US" altLang="ko-KR" sz="2400" dirty="0" smtClean="0">
                <a:effectLst/>
                <a:latin typeface="+mn-ea"/>
                <a:ea typeface="+mn-ea"/>
              </a:rPr>
              <a:t>, </a:t>
            </a:r>
            <a:r>
              <a:rPr lang="ko-KR" altLang="en-US" sz="2400" dirty="0" smtClean="0">
                <a:effectLst/>
                <a:latin typeface="+mn-ea"/>
                <a:ea typeface="+mn-ea"/>
              </a:rPr>
              <a:t>분석하며 기업경영에 도움을 줌</a:t>
            </a:r>
            <a:r>
              <a:rPr lang="en-US" altLang="ko-KR" sz="3700" dirty="0" smtClean="0">
                <a:effectLst/>
                <a:latin typeface="+mn-ea"/>
                <a:ea typeface="+mn-ea"/>
              </a:rPr>
              <a:t> </a:t>
            </a:r>
          </a:p>
        </p:txBody>
      </p:sp>
      <p:grpSp>
        <p:nvGrpSpPr>
          <p:cNvPr id="46084" name="Group 4"/>
          <p:cNvGrpSpPr>
            <a:grpSpLocks/>
          </p:cNvGrpSpPr>
          <p:nvPr/>
        </p:nvGrpSpPr>
        <p:grpSpPr bwMode="auto">
          <a:xfrm>
            <a:off x="942975" y="1500188"/>
            <a:ext cx="8201025" cy="4940300"/>
            <a:chOff x="594" y="993"/>
            <a:chExt cx="4906" cy="3112"/>
          </a:xfrm>
        </p:grpSpPr>
        <p:sp>
          <p:nvSpPr>
            <p:cNvPr id="46087" name="Line 5"/>
            <p:cNvSpPr>
              <a:spLocks noChangeShapeType="1"/>
            </p:cNvSpPr>
            <p:nvPr/>
          </p:nvSpPr>
          <p:spPr bwMode="auto">
            <a:xfrm>
              <a:off x="915" y="1722"/>
              <a:ext cx="3284" cy="0"/>
            </a:xfrm>
            <a:prstGeom prst="line">
              <a:avLst/>
            </a:prstGeom>
            <a:noFill/>
            <a:ln w="9525">
              <a:solidFill>
                <a:srgbClr val="EAEAEA"/>
              </a:solidFill>
              <a:round/>
              <a:headEnd type="none" w="sm" len="sm"/>
              <a:tailEnd type="none" w="sm" len="sm"/>
            </a:ln>
          </p:spPr>
          <p:txBody>
            <a:bodyPr/>
            <a:lstStyle/>
            <a:p>
              <a:endParaRPr lang="ko-KR" altLang="en-US"/>
            </a:p>
          </p:txBody>
        </p:sp>
        <p:sp>
          <p:nvSpPr>
            <p:cNvPr id="46088" name="Line 6"/>
            <p:cNvSpPr>
              <a:spLocks noChangeShapeType="1"/>
            </p:cNvSpPr>
            <p:nvPr/>
          </p:nvSpPr>
          <p:spPr bwMode="auto">
            <a:xfrm>
              <a:off x="915" y="1982"/>
              <a:ext cx="3284" cy="0"/>
            </a:xfrm>
            <a:prstGeom prst="line">
              <a:avLst/>
            </a:prstGeom>
            <a:noFill/>
            <a:ln w="9525">
              <a:solidFill>
                <a:srgbClr val="EAEAEA"/>
              </a:solidFill>
              <a:round/>
              <a:headEnd type="none" w="sm" len="sm"/>
              <a:tailEnd type="none" w="sm" len="sm"/>
            </a:ln>
          </p:spPr>
          <p:txBody>
            <a:bodyPr/>
            <a:lstStyle/>
            <a:p>
              <a:endParaRPr lang="ko-KR" altLang="en-US"/>
            </a:p>
          </p:txBody>
        </p:sp>
        <p:sp>
          <p:nvSpPr>
            <p:cNvPr id="46089" name="Line 7"/>
            <p:cNvSpPr>
              <a:spLocks noChangeShapeType="1"/>
            </p:cNvSpPr>
            <p:nvPr/>
          </p:nvSpPr>
          <p:spPr bwMode="auto">
            <a:xfrm>
              <a:off x="915" y="2240"/>
              <a:ext cx="3284" cy="0"/>
            </a:xfrm>
            <a:prstGeom prst="line">
              <a:avLst/>
            </a:prstGeom>
            <a:noFill/>
            <a:ln w="9525">
              <a:solidFill>
                <a:srgbClr val="EAEAEA"/>
              </a:solidFill>
              <a:round/>
              <a:headEnd type="none" w="sm" len="sm"/>
              <a:tailEnd type="none" w="sm" len="sm"/>
            </a:ln>
          </p:spPr>
          <p:txBody>
            <a:bodyPr/>
            <a:lstStyle/>
            <a:p>
              <a:endParaRPr lang="ko-KR" altLang="en-US"/>
            </a:p>
          </p:txBody>
        </p:sp>
        <p:sp>
          <p:nvSpPr>
            <p:cNvPr id="46090" name="Line 8"/>
            <p:cNvSpPr>
              <a:spLocks noChangeShapeType="1"/>
            </p:cNvSpPr>
            <p:nvPr/>
          </p:nvSpPr>
          <p:spPr bwMode="auto">
            <a:xfrm>
              <a:off x="915" y="2814"/>
              <a:ext cx="3284" cy="0"/>
            </a:xfrm>
            <a:prstGeom prst="line">
              <a:avLst/>
            </a:prstGeom>
            <a:noFill/>
            <a:ln w="9525">
              <a:solidFill>
                <a:srgbClr val="EAEAEA"/>
              </a:solidFill>
              <a:round/>
              <a:headEnd type="none" w="sm" len="sm"/>
              <a:tailEnd type="none" w="sm" len="sm"/>
            </a:ln>
          </p:spPr>
          <p:txBody>
            <a:bodyPr/>
            <a:lstStyle/>
            <a:p>
              <a:endParaRPr lang="ko-KR" altLang="en-US"/>
            </a:p>
          </p:txBody>
        </p:sp>
        <p:sp>
          <p:nvSpPr>
            <p:cNvPr id="46091" name="Line 9"/>
            <p:cNvSpPr>
              <a:spLocks noChangeShapeType="1"/>
            </p:cNvSpPr>
            <p:nvPr/>
          </p:nvSpPr>
          <p:spPr bwMode="auto">
            <a:xfrm>
              <a:off x="915" y="3074"/>
              <a:ext cx="3284" cy="0"/>
            </a:xfrm>
            <a:prstGeom prst="line">
              <a:avLst/>
            </a:prstGeom>
            <a:noFill/>
            <a:ln w="9525">
              <a:solidFill>
                <a:srgbClr val="EAEAEA"/>
              </a:solidFill>
              <a:round/>
              <a:headEnd type="none" w="sm" len="sm"/>
              <a:tailEnd type="none" w="sm" len="sm"/>
            </a:ln>
          </p:spPr>
          <p:txBody>
            <a:bodyPr/>
            <a:lstStyle/>
            <a:p>
              <a:endParaRPr lang="ko-KR" altLang="en-US"/>
            </a:p>
          </p:txBody>
        </p:sp>
        <p:sp>
          <p:nvSpPr>
            <p:cNvPr id="46092" name="Line 10"/>
            <p:cNvSpPr>
              <a:spLocks noChangeShapeType="1"/>
            </p:cNvSpPr>
            <p:nvPr/>
          </p:nvSpPr>
          <p:spPr bwMode="auto">
            <a:xfrm>
              <a:off x="915" y="3333"/>
              <a:ext cx="3284" cy="0"/>
            </a:xfrm>
            <a:prstGeom prst="line">
              <a:avLst/>
            </a:prstGeom>
            <a:noFill/>
            <a:ln w="9525">
              <a:solidFill>
                <a:srgbClr val="EAEAEA"/>
              </a:solidFill>
              <a:round/>
              <a:headEnd type="none" w="sm" len="sm"/>
              <a:tailEnd type="none" w="sm" len="sm"/>
            </a:ln>
          </p:spPr>
          <p:txBody>
            <a:bodyPr/>
            <a:lstStyle/>
            <a:p>
              <a:endParaRPr lang="ko-KR" altLang="en-US"/>
            </a:p>
          </p:txBody>
        </p:sp>
        <p:sp>
          <p:nvSpPr>
            <p:cNvPr id="32779" name="Text Box 11"/>
            <p:cNvSpPr txBox="1">
              <a:spLocks noChangeArrowheads="1"/>
            </p:cNvSpPr>
            <p:nvPr/>
          </p:nvSpPr>
          <p:spPr bwMode="auto">
            <a:xfrm>
              <a:off x="4454" y="1840"/>
              <a:ext cx="875" cy="193"/>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sz="1400" b="1" dirty="0">
                  <a:solidFill>
                    <a:srgbClr val="FF0000"/>
                  </a:solidFill>
                  <a:latin typeface="+mj-ea"/>
                  <a:ea typeface="+mj-ea"/>
                </a:rPr>
                <a:t>Analytics</a:t>
              </a:r>
            </a:p>
          </p:txBody>
        </p:sp>
        <p:sp>
          <p:nvSpPr>
            <p:cNvPr id="32780" name="Text Box 12"/>
            <p:cNvSpPr txBox="1">
              <a:spLocks noChangeArrowheads="1"/>
            </p:cNvSpPr>
            <p:nvPr/>
          </p:nvSpPr>
          <p:spPr bwMode="auto">
            <a:xfrm>
              <a:off x="2803" y="1332"/>
              <a:ext cx="1636" cy="1266"/>
            </a:xfrm>
            <a:prstGeom prst="rect">
              <a:avLst/>
            </a:prstGeom>
            <a:noFill/>
            <a:ln w="12700">
              <a:noFill/>
              <a:miter lim="800000"/>
              <a:headEnd type="none" w="sm" len="sm"/>
              <a:tailEnd type="none" w="sm" len="sm"/>
            </a:ln>
            <a:effectLst/>
          </p:spPr>
          <p:txBody>
            <a:bodyPr>
              <a:spAutoFit/>
            </a:bodyPr>
            <a:lstStyle/>
            <a:p>
              <a:pPr latinLnBrk="0">
                <a:spcBef>
                  <a:spcPct val="130000"/>
                </a:spcBef>
                <a:defRPr/>
              </a:pPr>
              <a:r>
                <a:rPr kumimoji="0" lang="en-US" altLang="ko-KR" sz="1400" dirty="0">
                  <a:solidFill>
                    <a:srgbClr val="FF0000"/>
                  </a:solidFill>
                  <a:latin typeface="+mj-ea"/>
                  <a:ea typeface="+mj-ea"/>
                </a:rPr>
                <a:t>What’s the best that can happen?</a:t>
              </a:r>
            </a:p>
            <a:p>
              <a:pPr latinLnBrk="0">
                <a:spcBef>
                  <a:spcPct val="130000"/>
                </a:spcBef>
                <a:defRPr/>
              </a:pPr>
              <a:r>
                <a:rPr kumimoji="0" lang="en-US" altLang="ko-KR" sz="1400" dirty="0">
                  <a:solidFill>
                    <a:srgbClr val="FF0000"/>
                  </a:solidFill>
                  <a:latin typeface="+mj-ea"/>
                  <a:ea typeface="+mj-ea"/>
                </a:rPr>
                <a:t>What will happen next?</a:t>
              </a:r>
            </a:p>
            <a:p>
              <a:pPr latinLnBrk="0">
                <a:spcBef>
                  <a:spcPct val="130000"/>
                </a:spcBef>
                <a:defRPr/>
              </a:pPr>
              <a:r>
                <a:rPr kumimoji="0" lang="en-US" altLang="ko-KR" sz="1400" dirty="0">
                  <a:solidFill>
                    <a:srgbClr val="FF0000"/>
                  </a:solidFill>
                  <a:latin typeface="+mj-ea"/>
                  <a:ea typeface="+mj-ea"/>
                </a:rPr>
                <a:t>What if these trends continue?</a:t>
              </a:r>
            </a:p>
            <a:p>
              <a:pPr latinLnBrk="0">
                <a:spcBef>
                  <a:spcPct val="130000"/>
                </a:spcBef>
                <a:defRPr/>
              </a:pPr>
              <a:r>
                <a:rPr kumimoji="0" lang="en-US" altLang="ko-KR" sz="1400" dirty="0">
                  <a:solidFill>
                    <a:srgbClr val="FF0000"/>
                  </a:solidFill>
                  <a:latin typeface="+mj-ea"/>
                  <a:ea typeface="+mj-ea"/>
                </a:rPr>
                <a:t>Why is this happening?</a:t>
              </a:r>
            </a:p>
          </p:txBody>
        </p:sp>
        <p:sp>
          <p:nvSpPr>
            <p:cNvPr id="32781" name="Text Box 13"/>
            <p:cNvSpPr txBox="1">
              <a:spLocks noChangeArrowheads="1"/>
            </p:cNvSpPr>
            <p:nvPr/>
          </p:nvSpPr>
          <p:spPr bwMode="auto">
            <a:xfrm>
              <a:off x="2803" y="2597"/>
              <a:ext cx="1636" cy="1130"/>
            </a:xfrm>
            <a:prstGeom prst="rect">
              <a:avLst/>
            </a:prstGeom>
            <a:noFill/>
            <a:ln w="12700">
              <a:noFill/>
              <a:miter lim="800000"/>
              <a:headEnd type="none" w="sm" len="sm"/>
              <a:tailEnd type="none" w="sm" len="sm"/>
            </a:ln>
            <a:effectLst/>
          </p:spPr>
          <p:txBody>
            <a:bodyPr>
              <a:spAutoFit/>
            </a:bodyPr>
            <a:lstStyle/>
            <a:p>
              <a:pPr latinLnBrk="0">
                <a:spcBef>
                  <a:spcPct val="130000"/>
                </a:spcBef>
                <a:defRPr/>
              </a:pPr>
              <a:r>
                <a:rPr kumimoji="0" lang="en-US" altLang="ko-KR" sz="1400" dirty="0">
                  <a:latin typeface="+mj-ea"/>
                  <a:ea typeface="+mj-ea"/>
                </a:rPr>
                <a:t>What actions are needed?</a:t>
              </a:r>
            </a:p>
            <a:p>
              <a:pPr latinLnBrk="0">
                <a:spcBef>
                  <a:spcPct val="130000"/>
                </a:spcBef>
                <a:defRPr/>
              </a:pPr>
              <a:r>
                <a:rPr kumimoji="0" lang="en-US" altLang="ko-KR" sz="1400" dirty="0">
                  <a:latin typeface="+mj-ea"/>
                  <a:ea typeface="+mj-ea"/>
                </a:rPr>
                <a:t>Where exactly is the problem?</a:t>
              </a:r>
            </a:p>
            <a:p>
              <a:pPr latinLnBrk="0">
                <a:spcBef>
                  <a:spcPct val="130000"/>
                </a:spcBef>
                <a:defRPr/>
              </a:pPr>
              <a:r>
                <a:rPr kumimoji="0" lang="en-US" altLang="ko-KR" sz="1400" dirty="0">
                  <a:latin typeface="+mj-ea"/>
                  <a:ea typeface="+mj-ea"/>
                </a:rPr>
                <a:t>How many, how often, where?</a:t>
              </a:r>
            </a:p>
            <a:p>
              <a:pPr latinLnBrk="0">
                <a:spcBef>
                  <a:spcPct val="130000"/>
                </a:spcBef>
                <a:defRPr/>
              </a:pPr>
              <a:r>
                <a:rPr kumimoji="0" lang="en-US" altLang="ko-KR" sz="1400" dirty="0">
                  <a:latin typeface="+mj-ea"/>
                  <a:ea typeface="+mj-ea"/>
                </a:rPr>
                <a:t>What happened?</a:t>
              </a:r>
            </a:p>
          </p:txBody>
        </p:sp>
        <p:sp>
          <p:nvSpPr>
            <p:cNvPr id="46096" name="AutoShape 14"/>
            <p:cNvSpPr>
              <a:spLocks noChangeArrowheads="1"/>
            </p:cNvSpPr>
            <p:nvPr/>
          </p:nvSpPr>
          <p:spPr bwMode="auto">
            <a:xfrm rot="2173582">
              <a:off x="1457" y="993"/>
              <a:ext cx="923" cy="3112"/>
            </a:xfrm>
            <a:prstGeom prst="upArrow">
              <a:avLst>
                <a:gd name="adj1" fmla="val 33407"/>
                <a:gd name="adj2" fmla="val 77594"/>
              </a:avLst>
            </a:prstGeom>
            <a:solidFill>
              <a:srgbClr val="DDDDDD"/>
            </a:solidFill>
            <a:ln w="12700">
              <a:noFill/>
              <a:miter lim="800000"/>
              <a:headEnd type="none" w="sm" len="sm"/>
              <a:tailEnd type="none" w="sm" len="sm"/>
            </a:ln>
          </p:spPr>
          <p:txBody>
            <a:bodyPr wrap="none" anchor="ctr"/>
            <a:lstStyle/>
            <a:p>
              <a:pPr algn="ctr" latinLnBrk="0"/>
              <a:endParaRPr kumimoji="0" lang="ko-KR" altLang="en-US" sz="1000">
                <a:latin typeface="Arial" charset="0"/>
              </a:endParaRPr>
            </a:p>
          </p:txBody>
        </p:sp>
        <p:sp>
          <p:nvSpPr>
            <p:cNvPr id="46097" name="Line 15"/>
            <p:cNvSpPr>
              <a:spLocks noChangeShapeType="1"/>
            </p:cNvSpPr>
            <p:nvPr/>
          </p:nvSpPr>
          <p:spPr bwMode="auto">
            <a:xfrm>
              <a:off x="915" y="3754"/>
              <a:ext cx="3284" cy="0"/>
            </a:xfrm>
            <a:prstGeom prst="line">
              <a:avLst/>
            </a:prstGeom>
            <a:noFill/>
            <a:ln w="19050">
              <a:solidFill>
                <a:schemeClr val="bg2"/>
              </a:solidFill>
              <a:round/>
              <a:headEnd type="none" w="sm" len="sm"/>
              <a:tailEnd type="triangle" w="lg" len="lg"/>
            </a:ln>
          </p:spPr>
          <p:txBody>
            <a:bodyPr/>
            <a:lstStyle/>
            <a:p>
              <a:endParaRPr lang="ko-KR" altLang="en-US"/>
            </a:p>
          </p:txBody>
        </p:sp>
        <p:sp>
          <p:nvSpPr>
            <p:cNvPr id="46098" name="Line 16"/>
            <p:cNvSpPr>
              <a:spLocks noChangeShapeType="1"/>
            </p:cNvSpPr>
            <p:nvPr/>
          </p:nvSpPr>
          <p:spPr bwMode="auto">
            <a:xfrm>
              <a:off x="915" y="2552"/>
              <a:ext cx="3284" cy="0"/>
            </a:xfrm>
            <a:prstGeom prst="line">
              <a:avLst/>
            </a:prstGeom>
            <a:noFill/>
            <a:ln w="19050">
              <a:solidFill>
                <a:schemeClr val="bg2"/>
              </a:solidFill>
              <a:round/>
              <a:headEnd type="none" w="sm" len="sm"/>
              <a:tailEnd type="none" w="sm" len="sm"/>
            </a:ln>
          </p:spPr>
          <p:txBody>
            <a:bodyPr/>
            <a:lstStyle/>
            <a:p>
              <a:endParaRPr lang="ko-KR" altLang="en-US"/>
            </a:p>
          </p:txBody>
        </p:sp>
        <p:sp>
          <p:nvSpPr>
            <p:cNvPr id="46099" name="Rectangle 17"/>
            <p:cNvSpPr>
              <a:spLocks noChangeArrowheads="1"/>
            </p:cNvSpPr>
            <p:nvPr/>
          </p:nvSpPr>
          <p:spPr bwMode="auto">
            <a:xfrm>
              <a:off x="594" y="3340"/>
              <a:ext cx="314" cy="560"/>
            </a:xfrm>
            <a:prstGeom prst="rect">
              <a:avLst/>
            </a:prstGeom>
            <a:solidFill>
              <a:schemeClr val="bg1"/>
            </a:solidFill>
            <a:ln w="12700">
              <a:noFill/>
              <a:miter lim="800000"/>
              <a:headEnd type="none" w="sm" len="sm"/>
              <a:tailEnd type="none" w="sm" len="sm"/>
            </a:ln>
          </p:spPr>
          <p:txBody>
            <a:bodyPr wrap="none" anchor="ctr"/>
            <a:lstStyle/>
            <a:p>
              <a:endParaRPr lang="ko-KR" altLang="en-US"/>
            </a:p>
          </p:txBody>
        </p:sp>
        <p:sp>
          <p:nvSpPr>
            <p:cNvPr id="46100" name="Rectangle 18"/>
            <p:cNvSpPr>
              <a:spLocks noChangeArrowheads="1"/>
            </p:cNvSpPr>
            <p:nvPr/>
          </p:nvSpPr>
          <p:spPr bwMode="auto">
            <a:xfrm rot="5400000">
              <a:off x="999" y="3640"/>
              <a:ext cx="317" cy="554"/>
            </a:xfrm>
            <a:prstGeom prst="rect">
              <a:avLst/>
            </a:prstGeom>
            <a:solidFill>
              <a:schemeClr val="bg1"/>
            </a:solidFill>
            <a:ln w="12700">
              <a:noFill/>
              <a:miter lim="800000"/>
              <a:headEnd type="none" w="sm" len="sm"/>
              <a:tailEnd type="none" w="sm" len="sm"/>
            </a:ln>
          </p:spPr>
          <p:txBody>
            <a:bodyPr wrap="none" anchor="ctr"/>
            <a:lstStyle/>
            <a:p>
              <a:endParaRPr lang="ko-KR" altLang="en-US"/>
            </a:p>
          </p:txBody>
        </p:sp>
        <p:sp>
          <p:nvSpPr>
            <p:cNvPr id="46101" name="Line 19"/>
            <p:cNvSpPr>
              <a:spLocks noChangeShapeType="1"/>
            </p:cNvSpPr>
            <p:nvPr/>
          </p:nvSpPr>
          <p:spPr bwMode="auto">
            <a:xfrm rot="10800000">
              <a:off x="915" y="1212"/>
              <a:ext cx="0" cy="2536"/>
            </a:xfrm>
            <a:prstGeom prst="line">
              <a:avLst/>
            </a:prstGeom>
            <a:noFill/>
            <a:ln w="19050">
              <a:solidFill>
                <a:schemeClr val="bg2"/>
              </a:solidFill>
              <a:round/>
              <a:headEnd type="none" w="sm" len="sm"/>
              <a:tailEnd type="triangle" w="lg" len="lg"/>
            </a:ln>
          </p:spPr>
          <p:txBody>
            <a:bodyPr/>
            <a:lstStyle/>
            <a:p>
              <a:endParaRPr lang="ko-KR" altLang="en-US"/>
            </a:p>
          </p:txBody>
        </p:sp>
        <p:sp>
          <p:nvSpPr>
            <p:cNvPr id="46102" name="Text Box 20"/>
            <p:cNvSpPr txBox="1">
              <a:spLocks noChangeArrowheads="1"/>
            </p:cNvSpPr>
            <p:nvPr/>
          </p:nvSpPr>
          <p:spPr bwMode="auto">
            <a:xfrm>
              <a:off x="915" y="3783"/>
              <a:ext cx="3192" cy="231"/>
            </a:xfrm>
            <a:prstGeom prst="rect">
              <a:avLst/>
            </a:prstGeom>
            <a:noFill/>
            <a:ln w="12700">
              <a:noFill/>
              <a:miter lim="800000"/>
              <a:headEnd type="none" w="sm" len="sm"/>
              <a:tailEnd type="none" w="sm" len="sm"/>
            </a:ln>
          </p:spPr>
          <p:txBody>
            <a:bodyPr>
              <a:spAutoFit/>
            </a:bodyPr>
            <a:lstStyle/>
            <a:p>
              <a:pPr algn="ctr" latinLnBrk="0"/>
              <a:r>
                <a:rPr kumimoji="0" lang="en-US" altLang="ko-KR" b="1">
                  <a:solidFill>
                    <a:srgbClr val="FF0000"/>
                  </a:solidFill>
                  <a:latin typeface="Arial" charset="0"/>
                </a:rPr>
                <a:t>Sophistication of Intelligence</a:t>
              </a:r>
            </a:p>
          </p:txBody>
        </p:sp>
        <p:sp>
          <p:nvSpPr>
            <p:cNvPr id="32789" name="Text Box 21"/>
            <p:cNvSpPr txBox="1">
              <a:spLocks noChangeArrowheads="1"/>
            </p:cNvSpPr>
            <p:nvPr/>
          </p:nvSpPr>
          <p:spPr bwMode="auto">
            <a:xfrm>
              <a:off x="4284" y="2991"/>
              <a:ext cx="1216" cy="330"/>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sz="1400" b="1" dirty="0">
                  <a:latin typeface="+mj-ea"/>
                  <a:ea typeface="+mj-ea"/>
                </a:rPr>
                <a:t>Access and </a:t>
              </a:r>
            </a:p>
            <a:p>
              <a:pPr algn="ctr" latinLnBrk="0">
                <a:defRPr/>
              </a:pPr>
              <a:r>
                <a:rPr kumimoji="0" lang="en-US" altLang="ko-KR" sz="1400" b="1" dirty="0">
                  <a:latin typeface="+mj-ea"/>
                  <a:ea typeface="+mj-ea"/>
                </a:rPr>
                <a:t>Reporting</a:t>
              </a:r>
            </a:p>
          </p:txBody>
        </p:sp>
        <p:sp>
          <p:nvSpPr>
            <p:cNvPr id="46104" name="Oval 22"/>
            <p:cNvSpPr>
              <a:spLocks noChangeArrowheads="1"/>
            </p:cNvSpPr>
            <p:nvPr/>
          </p:nvSpPr>
          <p:spPr bwMode="auto">
            <a:xfrm>
              <a:off x="1107" y="3548"/>
              <a:ext cx="75" cy="76"/>
            </a:xfrm>
            <a:prstGeom prst="ellipse">
              <a:avLst/>
            </a:prstGeom>
            <a:solidFill>
              <a:schemeClr val="tx1"/>
            </a:solidFill>
            <a:ln w="12700">
              <a:noFill/>
              <a:round/>
              <a:headEnd type="none" w="sm" len="sm"/>
              <a:tailEnd type="none" w="sm" len="sm"/>
            </a:ln>
          </p:spPr>
          <p:txBody>
            <a:bodyPr wrap="none" anchor="ctr"/>
            <a:lstStyle/>
            <a:p>
              <a:endParaRPr lang="ko-KR" altLang="en-US"/>
            </a:p>
          </p:txBody>
        </p:sp>
        <p:sp>
          <p:nvSpPr>
            <p:cNvPr id="46105" name="Oval 23"/>
            <p:cNvSpPr>
              <a:spLocks noChangeArrowheads="1"/>
            </p:cNvSpPr>
            <p:nvPr/>
          </p:nvSpPr>
          <p:spPr bwMode="auto">
            <a:xfrm>
              <a:off x="1306" y="3278"/>
              <a:ext cx="75" cy="76"/>
            </a:xfrm>
            <a:prstGeom prst="ellipse">
              <a:avLst/>
            </a:prstGeom>
            <a:solidFill>
              <a:schemeClr val="tx1"/>
            </a:solidFill>
            <a:ln w="12700">
              <a:noFill/>
              <a:round/>
              <a:headEnd type="none" w="sm" len="sm"/>
              <a:tailEnd type="none" w="sm" len="sm"/>
            </a:ln>
          </p:spPr>
          <p:txBody>
            <a:bodyPr wrap="none" anchor="ctr"/>
            <a:lstStyle/>
            <a:p>
              <a:endParaRPr lang="ko-KR" altLang="en-US"/>
            </a:p>
          </p:txBody>
        </p:sp>
        <p:sp>
          <p:nvSpPr>
            <p:cNvPr id="46106" name="Oval 24"/>
            <p:cNvSpPr>
              <a:spLocks noChangeArrowheads="1"/>
            </p:cNvSpPr>
            <p:nvPr/>
          </p:nvSpPr>
          <p:spPr bwMode="auto">
            <a:xfrm>
              <a:off x="1497" y="3015"/>
              <a:ext cx="76" cy="76"/>
            </a:xfrm>
            <a:prstGeom prst="ellipse">
              <a:avLst/>
            </a:prstGeom>
            <a:solidFill>
              <a:schemeClr val="tx1"/>
            </a:solidFill>
            <a:ln w="12700">
              <a:noFill/>
              <a:round/>
              <a:headEnd type="none" w="sm" len="sm"/>
              <a:tailEnd type="none" w="sm" len="sm"/>
            </a:ln>
          </p:spPr>
          <p:txBody>
            <a:bodyPr wrap="none" anchor="ctr"/>
            <a:lstStyle/>
            <a:p>
              <a:endParaRPr lang="ko-KR" altLang="en-US"/>
            </a:p>
          </p:txBody>
        </p:sp>
        <p:sp>
          <p:nvSpPr>
            <p:cNvPr id="46107" name="Oval 25"/>
            <p:cNvSpPr>
              <a:spLocks noChangeArrowheads="1"/>
            </p:cNvSpPr>
            <p:nvPr/>
          </p:nvSpPr>
          <p:spPr bwMode="auto">
            <a:xfrm>
              <a:off x="1764" y="2649"/>
              <a:ext cx="75" cy="76"/>
            </a:xfrm>
            <a:prstGeom prst="ellipse">
              <a:avLst/>
            </a:prstGeom>
            <a:solidFill>
              <a:schemeClr val="bg2"/>
            </a:solidFill>
            <a:ln w="12700">
              <a:noFill/>
              <a:round/>
              <a:headEnd type="none" w="sm" len="sm"/>
              <a:tailEnd type="none" w="sm" len="sm"/>
            </a:ln>
          </p:spPr>
          <p:txBody>
            <a:bodyPr wrap="none" anchor="ctr"/>
            <a:lstStyle/>
            <a:p>
              <a:endParaRPr lang="ko-KR" altLang="en-US"/>
            </a:p>
          </p:txBody>
        </p:sp>
        <p:sp>
          <p:nvSpPr>
            <p:cNvPr id="46108" name="Oval 26"/>
            <p:cNvSpPr>
              <a:spLocks noChangeArrowheads="1"/>
            </p:cNvSpPr>
            <p:nvPr/>
          </p:nvSpPr>
          <p:spPr bwMode="auto">
            <a:xfrm>
              <a:off x="1990" y="2331"/>
              <a:ext cx="76" cy="75"/>
            </a:xfrm>
            <a:prstGeom prst="ellipse">
              <a:avLst/>
            </a:prstGeom>
            <a:solidFill>
              <a:schemeClr val="bg1"/>
            </a:solidFill>
            <a:ln w="12700">
              <a:noFill/>
              <a:round/>
              <a:headEnd type="none" w="sm" len="sm"/>
              <a:tailEnd type="none" w="sm" len="sm"/>
            </a:ln>
          </p:spPr>
          <p:txBody>
            <a:bodyPr wrap="none" anchor="ctr"/>
            <a:lstStyle/>
            <a:p>
              <a:endParaRPr lang="ko-KR" altLang="en-US"/>
            </a:p>
          </p:txBody>
        </p:sp>
        <p:sp>
          <p:nvSpPr>
            <p:cNvPr id="46109" name="Oval 27"/>
            <p:cNvSpPr>
              <a:spLocks noChangeArrowheads="1"/>
            </p:cNvSpPr>
            <p:nvPr/>
          </p:nvSpPr>
          <p:spPr bwMode="auto">
            <a:xfrm>
              <a:off x="2188" y="2061"/>
              <a:ext cx="76" cy="77"/>
            </a:xfrm>
            <a:prstGeom prst="ellipse">
              <a:avLst/>
            </a:prstGeom>
            <a:solidFill>
              <a:schemeClr val="bg1"/>
            </a:solidFill>
            <a:ln w="12700">
              <a:noFill/>
              <a:round/>
              <a:headEnd type="none" w="sm" len="sm"/>
              <a:tailEnd type="none" w="sm" len="sm"/>
            </a:ln>
          </p:spPr>
          <p:txBody>
            <a:bodyPr wrap="none" anchor="ctr"/>
            <a:lstStyle/>
            <a:p>
              <a:endParaRPr lang="ko-KR" altLang="en-US"/>
            </a:p>
          </p:txBody>
        </p:sp>
        <p:sp>
          <p:nvSpPr>
            <p:cNvPr id="46110" name="Oval 28"/>
            <p:cNvSpPr>
              <a:spLocks noChangeArrowheads="1"/>
            </p:cNvSpPr>
            <p:nvPr/>
          </p:nvSpPr>
          <p:spPr bwMode="auto">
            <a:xfrm>
              <a:off x="2366" y="1819"/>
              <a:ext cx="76" cy="76"/>
            </a:xfrm>
            <a:prstGeom prst="ellipse">
              <a:avLst/>
            </a:prstGeom>
            <a:solidFill>
              <a:schemeClr val="bg1"/>
            </a:solidFill>
            <a:ln w="12700">
              <a:noFill/>
              <a:round/>
              <a:headEnd type="none" w="sm" len="sm"/>
              <a:tailEnd type="none" w="sm" len="sm"/>
            </a:ln>
          </p:spPr>
          <p:txBody>
            <a:bodyPr wrap="none" anchor="ctr"/>
            <a:lstStyle/>
            <a:p>
              <a:endParaRPr lang="ko-KR" altLang="en-US"/>
            </a:p>
          </p:txBody>
        </p:sp>
        <p:sp>
          <p:nvSpPr>
            <p:cNvPr id="46111" name="Oval 29"/>
            <p:cNvSpPr>
              <a:spLocks noChangeArrowheads="1"/>
            </p:cNvSpPr>
            <p:nvPr/>
          </p:nvSpPr>
          <p:spPr bwMode="auto">
            <a:xfrm>
              <a:off x="2559" y="1556"/>
              <a:ext cx="74" cy="76"/>
            </a:xfrm>
            <a:prstGeom prst="ellipse">
              <a:avLst/>
            </a:prstGeom>
            <a:solidFill>
              <a:schemeClr val="bg1"/>
            </a:solidFill>
            <a:ln w="12700">
              <a:noFill/>
              <a:round/>
              <a:headEnd type="none" w="sm" len="sm"/>
              <a:tailEnd type="none" w="sm" len="sm"/>
            </a:ln>
          </p:spPr>
          <p:txBody>
            <a:bodyPr wrap="none" anchor="ctr"/>
            <a:lstStyle/>
            <a:p>
              <a:endParaRPr lang="ko-KR" altLang="en-US"/>
            </a:p>
          </p:txBody>
        </p:sp>
        <p:sp>
          <p:nvSpPr>
            <p:cNvPr id="32798" name="Text Box 30"/>
            <p:cNvSpPr txBox="1">
              <a:spLocks noChangeArrowheads="1"/>
            </p:cNvSpPr>
            <p:nvPr/>
          </p:nvSpPr>
          <p:spPr bwMode="auto">
            <a:xfrm>
              <a:off x="915" y="1452"/>
              <a:ext cx="1636" cy="1130"/>
            </a:xfrm>
            <a:prstGeom prst="rect">
              <a:avLst/>
            </a:prstGeom>
            <a:noFill/>
            <a:ln w="12700">
              <a:noFill/>
              <a:miter lim="800000"/>
              <a:headEnd type="none" w="sm" len="sm"/>
              <a:tailEnd type="none" w="sm" len="sm"/>
            </a:ln>
            <a:effectLst/>
          </p:spPr>
          <p:txBody>
            <a:bodyPr>
              <a:spAutoFit/>
            </a:bodyPr>
            <a:lstStyle/>
            <a:p>
              <a:pPr latinLnBrk="0">
                <a:spcBef>
                  <a:spcPct val="130000"/>
                </a:spcBef>
                <a:defRPr/>
              </a:pPr>
              <a:r>
                <a:rPr kumimoji="0" lang="en-US" altLang="ko-KR" sz="1400" dirty="0">
                  <a:solidFill>
                    <a:srgbClr val="FF0000"/>
                  </a:solidFill>
                  <a:latin typeface="+mj-ea"/>
                  <a:ea typeface="+mj-ea"/>
                </a:rPr>
                <a:t>Optimization</a:t>
              </a:r>
            </a:p>
            <a:p>
              <a:pPr latinLnBrk="0">
                <a:spcBef>
                  <a:spcPct val="130000"/>
                </a:spcBef>
                <a:defRPr/>
              </a:pPr>
              <a:r>
                <a:rPr kumimoji="0" lang="en-US" altLang="ko-KR" sz="1400" dirty="0">
                  <a:solidFill>
                    <a:srgbClr val="FF0000"/>
                  </a:solidFill>
                  <a:latin typeface="+mj-ea"/>
                  <a:ea typeface="+mj-ea"/>
                </a:rPr>
                <a:t>Predictive Modeling</a:t>
              </a:r>
            </a:p>
            <a:p>
              <a:pPr latinLnBrk="0">
                <a:spcBef>
                  <a:spcPct val="130000"/>
                </a:spcBef>
                <a:defRPr/>
              </a:pPr>
              <a:r>
                <a:rPr kumimoji="0" lang="en-US" altLang="ko-KR" sz="1400" dirty="0">
                  <a:solidFill>
                    <a:srgbClr val="FF0000"/>
                  </a:solidFill>
                  <a:latin typeface="+mj-ea"/>
                  <a:ea typeface="+mj-ea"/>
                </a:rPr>
                <a:t>Forecasting/extrapolation</a:t>
              </a:r>
            </a:p>
            <a:p>
              <a:pPr latinLnBrk="0">
                <a:spcBef>
                  <a:spcPct val="130000"/>
                </a:spcBef>
                <a:defRPr/>
              </a:pPr>
              <a:r>
                <a:rPr kumimoji="0" lang="en-US" altLang="ko-KR" sz="1400" dirty="0">
                  <a:solidFill>
                    <a:srgbClr val="FF0000"/>
                  </a:solidFill>
                  <a:latin typeface="+mj-ea"/>
                  <a:ea typeface="+mj-ea"/>
                </a:rPr>
                <a:t>Statistical analysis</a:t>
              </a:r>
            </a:p>
          </p:txBody>
        </p:sp>
        <p:sp>
          <p:nvSpPr>
            <p:cNvPr id="32799" name="Text Box 31"/>
            <p:cNvSpPr txBox="1">
              <a:spLocks noChangeArrowheads="1"/>
            </p:cNvSpPr>
            <p:nvPr/>
          </p:nvSpPr>
          <p:spPr bwMode="auto">
            <a:xfrm>
              <a:off x="915" y="2563"/>
              <a:ext cx="1636" cy="1130"/>
            </a:xfrm>
            <a:prstGeom prst="rect">
              <a:avLst/>
            </a:prstGeom>
            <a:noFill/>
            <a:ln w="12700">
              <a:noFill/>
              <a:miter lim="800000"/>
              <a:headEnd type="none" w="sm" len="sm"/>
              <a:tailEnd type="none" w="sm" len="sm"/>
            </a:ln>
            <a:effectLst/>
          </p:spPr>
          <p:txBody>
            <a:bodyPr>
              <a:spAutoFit/>
            </a:bodyPr>
            <a:lstStyle/>
            <a:p>
              <a:pPr latinLnBrk="0">
                <a:spcBef>
                  <a:spcPct val="130000"/>
                </a:spcBef>
                <a:defRPr/>
              </a:pPr>
              <a:r>
                <a:rPr kumimoji="0" lang="en-US" altLang="ko-KR" sz="1400" dirty="0">
                  <a:latin typeface="+mj-ea"/>
                  <a:ea typeface="+mj-ea"/>
                </a:rPr>
                <a:t>Alerts</a:t>
              </a:r>
            </a:p>
            <a:p>
              <a:pPr latinLnBrk="0">
                <a:spcBef>
                  <a:spcPct val="130000"/>
                </a:spcBef>
                <a:defRPr/>
              </a:pPr>
              <a:r>
                <a:rPr kumimoji="0" lang="en-US" altLang="ko-KR" sz="1400" dirty="0">
                  <a:latin typeface="+mj-ea"/>
                  <a:ea typeface="+mj-ea"/>
                </a:rPr>
                <a:t>Query/drill down</a:t>
              </a:r>
            </a:p>
            <a:p>
              <a:pPr latinLnBrk="0">
                <a:spcBef>
                  <a:spcPct val="130000"/>
                </a:spcBef>
                <a:defRPr/>
              </a:pPr>
              <a:r>
                <a:rPr kumimoji="0" lang="en-US" altLang="ko-KR" sz="1400" dirty="0">
                  <a:latin typeface="+mj-ea"/>
                  <a:ea typeface="+mj-ea"/>
                </a:rPr>
                <a:t>Ad hoc reports</a:t>
              </a:r>
            </a:p>
            <a:p>
              <a:pPr latinLnBrk="0">
                <a:spcBef>
                  <a:spcPct val="130000"/>
                </a:spcBef>
                <a:defRPr/>
              </a:pPr>
              <a:r>
                <a:rPr kumimoji="0" lang="en-US" altLang="ko-KR" sz="1400" dirty="0">
                  <a:latin typeface="+mj-ea"/>
                  <a:ea typeface="+mj-ea"/>
                </a:rPr>
                <a:t>Standard reports</a:t>
              </a:r>
            </a:p>
          </p:txBody>
        </p:sp>
        <p:sp>
          <p:nvSpPr>
            <p:cNvPr id="46114" name="AutoShape 32"/>
            <p:cNvSpPr>
              <a:spLocks/>
            </p:cNvSpPr>
            <p:nvPr/>
          </p:nvSpPr>
          <p:spPr bwMode="auto">
            <a:xfrm>
              <a:off x="4217" y="1342"/>
              <a:ext cx="325" cy="1203"/>
            </a:xfrm>
            <a:prstGeom prst="rightBrace">
              <a:avLst>
                <a:gd name="adj1" fmla="val 30846"/>
                <a:gd name="adj2" fmla="val 50000"/>
              </a:avLst>
            </a:prstGeom>
            <a:noFill/>
            <a:ln w="12700">
              <a:solidFill>
                <a:srgbClr val="FF0000"/>
              </a:solidFill>
              <a:round/>
              <a:headEnd type="none" w="sm" len="sm"/>
              <a:tailEnd type="none" w="sm" len="sm"/>
            </a:ln>
          </p:spPr>
          <p:txBody>
            <a:bodyPr wrap="none" anchor="ctr"/>
            <a:lstStyle/>
            <a:p>
              <a:endParaRPr lang="ko-KR" altLang="en-US"/>
            </a:p>
          </p:txBody>
        </p:sp>
        <p:sp>
          <p:nvSpPr>
            <p:cNvPr id="46115" name="AutoShape 33"/>
            <p:cNvSpPr>
              <a:spLocks/>
            </p:cNvSpPr>
            <p:nvPr/>
          </p:nvSpPr>
          <p:spPr bwMode="auto">
            <a:xfrm>
              <a:off x="4217" y="2552"/>
              <a:ext cx="325" cy="1202"/>
            </a:xfrm>
            <a:prstGeom prst="rightBrace">
              <a:avLst>
                <a:gd name="adj1" fmla="val 30821"/>
                <a:gd name="adj2" fmla="val 50000"/>
              </a:avLst>
            </a:prstGeom>
            <a:noFill/>
            <a:ln w="12700">
              <a:solidFill>
                <a:schemeClr val="tx1"/>
              </a:solidFill>
              <a:round/>
              <a:headEnd type="none" w="sm" len="sm"/>
              <a:tailEnd type="none" w="sm" len="sm"/>
            </a:ln>
          </p:spPr>
          <p:txBody>
            <a:bodyPr wrap="none" anchor="ctr"/>
            <a:lstStyle/>
            <a:p>
              <a:endParaRPr lang="ko-KR" altLang="en-US"/>
            </a:p>
          </p:txBody>
        </p:sp>
      </p:grpSp>
      <p:sp>
        <p:nvSpPr>
          <p:cNvPr id="46085" name="Text Box 34"/>
          <p:cNvSpPr txBox="1">
            <a:spLocks noChangeArrowheads="1"/>
          </p:cNvSpPr>
          <p:nvPr/>
        </p:nvSpPr>
        <p:spPr bwMode="auto">
          <a:xfrm>
            <a:off x="2786063" y="1500188"/>
            <a:ext cx="3051175" cy="384175"/>
          </a:xfrm>
          <a:prstGeom prst="rect">
            <a:avLst/>
          </a:prstGeom>
          <a:noFill/>
          <a:ln w="9525">
            <a:noFill/>
            <a:miter lim="800000"/>
            <a:headEnd/>
            <a:tailEnd/>
          </a:ln>
        </p:spPr>
        <p:txBody>
          <a:bodyPr wrap="none">
            <a:spAutoFit/>
          </a:bodyPr>
          <a:lstStyle/>
          <a:p>
            <a:pPr eaLnBrk="0" latinLnBrk="0" hangingPunct="0">
              <a:lnSpc>
                <a:spcPct val="80000"/>
              </a:lnSpc>
            </a:pPr>
            <a:r>
              <a:rPr kumimoji="0" lang="en-US" altLang="ko-KR" sz="2400">
                <a:latin typeface="맑은 고딕" pitchFamily="50" charset="-127"/>
                <a:ea typeface="맑은 고딕" pitchFamily="50" charset="-127"/>
              </a:rPr>
              <a:t>Business Intelligence</a:t>
            </a:r>
          </a:p>
        </p:txBody>
      </p:sp>
      <p:sp>
        <p:nvSpPr>
          <p:cNvPr id="46086" name="Slide Number Placeholder 3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E7B8334-6147-418C-A0E0-34E1697C17F5}" type="slidenum">
              <a:rPr lang="ko-KR" altLang="en-US" smtClean="0">
                <a:latin typeface="굴림" pitchFamily="50" charset="-127"/>
                <a:ea typeface="굴림" pitchFamily="50" charset="-127"/>
              </a:rPr>
              <a:pPr/>
              <a:t>37</a:t>
            </a:fld>
            <a:endParaRPr lang="en-US" altLang="ko-KR" smtClean="0">
              <a:latin typeface="굴림" pitchFamily="50" charset="-127"/>
              <a:ea typeface="굴림" pitchFamily="50" charset="-127"/>
            </a:endParaRPr>
          </a:p>
        </p:txBody>
      </p:sp>
    </p:spTree>
  </p:cSld>
  <p:clrMapOvr>
    <a:masterClrMapping/>
  </p:clrMapOvr>
  <p:transition advClick="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bwMode="auto">
          <a:xfrm>
            <a:off x="642910" y="428604"/>
            <a:ext cx="6324600" cy="1143000"/>
          </a:xfrm>
        </p:spPr>
        <p:txBody>
          <a:bodyPr wrap="square" lIns="91440" tIns="45720" rIns="91440" bIns="45720" numCol="1" anchorCtr="0" compatLnSpc="1">
            <a:prstTxWarp prst="textNoShape">
              <a:avLst/>
            </a:prstTxWarp>
          </a:bodyPr>
          <a:lstStyle/>
          <a:p>
            <a:pPr>
              <a:defRPr/>
            </a:pPr>
            <a:r>
              <a:rPr lang="en-US" altLang="ko-KR" sz="3200" dirty="0" smtClean="0">
                <a:effectLst/>
                <a:latin typeface="맑은 고딕" pitchFamily="50" charset="-127"/>
              </a:rPr>
              <a:t>Analytics </a:t>
            </a:r>
            <a:r>
              <a:rPr lang="ko-KR" altLang="en-US" sz="3200" dirty="0" smtClean="0">
                <a:effectLst/>
                <a:latin typeface="맑은 고딕" pitchFamily="50" charset="-127"/>
              </a:rPr>
              <a:t>의 심화 단계</a:t>
            </a:r>
          </a:p>
        </p:txBody>
      </p:sp>
      <p:sp>
        <p:nvSpPr>
          <p:cNvPr id="47107" name="AutoShape 3"/>
          <p:cNvSpPr>
            <a:spLocks noChangeArrowheads="1"/>
          </p:cNvSpPr>
          <p:nvPr/>
        </p:nvSpPr>
        <p:spPr bwMode="auto">
          <a:xfrm>
            <a:off x="785813" y="1643063"/>
            <a:ext cx="7123112" cy="4387850"/>
          </a:xfrm>
          <a:prstGeom prst="triangle">
            <a:avLst>
              <a:gd name="adj" fmla="val 50000"/>
            </a:avLst>
          </a:prstGeom>
          <a:gradFill rotWithShape="1">
            <a:gsLst>
              <a:gs pos="0">
                <a:srgbClr val="66CC00">
                  <a:alpha val="35999"/>
                </a:srgbClr>
              </a:gs>
              <a:gs pos="100000">
                <a:srgbClr val="3C7800"/>
              </a:gs>
            </a:gsLst>
            <a:lin ang="5400000" scaled="1"/>
          </a:gradFill>
          <a:ln w="12700">
            <a:noFill/>
            <a:miter lim="800000"/>
            <a:headEnd type="none" w="sm" len="sm"/>
            <a:tailEnd type="none" w="sm" len="sm"/>
          </a:ln>
        </p:spPr>
        <p:txBody>
          <a:bodyPr wrap="none" anchor="ctr"/>
          <a:lstStyle/>
          <a:p>
            <a:endParaRPr lang="ko-KR" altLang="en-US"/>
          </a:p>
        </p:txBody>
      </p:sp>
      <p:sp>
        <p:nvSpPr>
          <p:cNvPr id="33796" name="Text Box 4"/>
          <p:cNvSpPr txBox="1">
            <a:spLocks noChangeArrowheads="1"/>
          </p:cNvSpPr>
          <p:nvPr/>
        </p:nvSpPr>
        <p:spPr bwMode="auto">
          <a:xfrm>
            <a:off x="3651250" y="2425700"/>
            <a:ext cx="1328738" cy="830263"/>
          </a:xfrm>
          <a:prstGeom prst="rect">
            <a:avLst/>
          </a:prstGeom>
          <a:noFill/>
          <a:ln w="12700">
            <a:noFill/>
            <a:miter lim="800000"/>
            <a:headEnd type="none" w="sm" len="sm"/>
            <a:tailEnd type="none" w="sm" len="sm"/>
          </a:ln>
          <a:effectLst/>
        </p:spPr>
        <p:txBody>
          <a:bodyPr wrap="none">
            <a:spAutoFit/>
          </a:bodyPr>
          <a:lstStyle/>
          <a:p>
            <a:pPr algn="ctr" latinLnBrk="0">
              <a:defRPr/>
            </a:pPr>
            <a:r>
              <a:rPr kumimoji="0" lang="en-US" altLang="ko-KR" sz="1600" b="1" dirty="0">
                <a:latin typeface="+mj-ea"/>
                <a:ea typeface="+mj-ea"/>
              </a:rPr>
              <a:t>Stage 5</a:t>
            </a:r>
          </a:p>
          <a:p>
            <a:pPr algn="ctr" latinLnBrk="0">
              <a:defRPr/>
            </a:pPr>
            <a:r>
              <a:rPr kumimoji="0" lang="en-US" altLang="ko-KR" sz="1600" dirty="0">
                <a:latin typeface="+mj-ea"/>
                <a:ea typeface="+mj-ea"/>
              </a:rPr>
              <a:t>Analytical </a:t>
            </a:r>
            <a:br>
              <a:rPr kumimoji="0" lang="en-US" altLang="ko-KR" sz="1600" dirty="0">
                <a:latin typeface="+mj-ea"/>
                <a:ea typeface="+mj-ea"/>
              </a:rPr>
            </a:br>
            <a:r>
              <a:rPr kumimoji="0" lang="en-US" altLang="ko-KR" sz="1600" dirty="0">
                <a:latin typeface="+mj-ea"/>
                <a:ea typeface="+mj-ea"/>
              </a:rPr>
              <a:t>Competitors</a:t>
            </a:r>
          </a:p>
        </p:txBody>
      </p:sp>
      <p:sp>
        <p:nvSpPr>
          <p:cNvPr id="47109" name="Line 5"/>
          <p:cNvSpPr>
            <a:spLocks noChangeShapeType="1"/>
          </p:cNvSpPr>
          <p:nvPr/>
        </p:nvSpPr>
        <p:spPr bwMode="auto">
          <a:xfrm>
            <a:off x="3233738" y="3286125"/>
            <a:ext cx="2205037" cy="0"/>
          </a:xfrm>
          <a:prstGeom prst="line">
            <a:avLst/>
          </a:prstGeom>
          <a:noFill/>
          <a:ln w="28575">
            <a:solidFill>
              <a:schemeClr val="bg1"/>
            </a:solidFill>
            <a:round/>
            <a:headEnd type="none" w="sm" len="sm"/>
            <a:tailEnd type="none" w="sm" len="sm"/>
          </a:ln>
        </p:spPr>
        <p:txBody>
          <a:bodyPr/>
          <a:lstStyle/>
          <a:p>
            <a:endParaRPr lang="ko-KR" altLang="en-US"/>
          </a:p>
        </p:txBody>
      </p:sp>
      <p:sp>
        <p:nvSpPr>
          <p:cNvPr id="33798" name="Text Box 6"/>
          <p:cNvSpPr txBox="1">
            <a:spLocks noChangeArrowheads="1"/>
          </p:cNvSpPr>
          <p:nvPr/>
        </p:nvSpPr>
        <p:spPr bwMode="auto">
          <a:xfrm>
            <a:off x="3230563" y="3262313"/>
            <a:ext cx="2132012" cy="825500"/>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sz="1600" b="1" dirty="0">
                <a:latin typeface="+mj-ea"/>
                <a:ea typeface="+mj-ea"/>
              </a:rPr>
              <a:t>Stage 4</a:t>
            </a:r>
          </a:p>
          <a:p>
            <a:pPr algn="ctr" latinLnBrk="0">
              <a:defRPr/>
            </a:pPr>
            <a:r>
              <a:rPr kumimoji="0" lang="en-US" altLang="ko-KR" sz="1600" dirty="0">
                <a:latin typeface="+mj-ea"/>
                <a:ea typeface="+mj-ea"/>
              </a:rPr>
              <a:t>Analytical Companies</a:t>
            </a:r>
          </a:p>
        </p:txBody>
      </p:sp>
      <p:sp>
        <p:nvSpPr>
          <p:cNvPr id="33799" name="Text Box 7"/>
          <p:cNvSpPr txBox="1">
            <a:spLocks noChangeArrowheads="1"/>
          </p:cNvSpPr>
          <p:nvPr/>
        </p:nvSpPr>
        <p:spPr bwMode="auto">
          <a:xfrm>
            <a:off x="3216275" y="4124325"/>
            <a:ext cx="2178050" cy="584200"/>
          </a:xfrm>
          <a:prstGeom prst="rect">
            <a:avLst/>
          </a:prstGeom>
          <a:noFill/>
          <a:ln w="12700">
            <a:noFill/>
            <a:miter lim="800000"/>
            <a:headEnd type="none" w="sm" len="sm"/>
            <a:tailEnd type="none" w="sm" len="sm"/>
          </a:ln>
          <a:effectLst/>
        </p:spPr>
        <p:txBody>
          <a:bodyPr wrap="none">
            <a:spAutoFit/>
          </a:bodyPr>
          <a:lstStyle/>
          <a:p>
            <a:pPr algn="ctr" latinLnBrk="0">
              <a:defRPr/>
            </a:pPr>
            <a:r>
              <a:rPr kumimoji="0" lang="en-US" altLang="ko-KR" sz="1600" b="1" dirty="0">
                <a:solidFill>
                  <a:schemeClr val="bg1"/>
                </a:solidFill>
                <a:latin typeface="+mj-ea"/>
                <a:ea typeface="+mj-ea"/>
              </a:rPr>
              <a:t>Stage 3</a:t>
            </a:r>
          </a:p>
          <a:p>
            <a:pPr algn="ctr" latinLnBrk="0">
              <a:defRPr/>
            </a:pPr>
            <a:r>
              <a:rPr kumimoji="0" lang="en-US" altLang="ko-KR" sz="1600" dirty="0">
                <a:solidFill>
                  <a:schemeClr val="bg1"/>
                </a:solidFill>
                <a:latin typeface="+mj-ea"/>
                <a:ea typeface="+mj-ea"/>
              </a:rPr>
              <a:t>Analytical Aspirations</a:t>
            </a:r>
          </a:p>
        </p:txBody>
      </p:sp>
      <p:sp>
        <p:nvSpPr>
          <p:cNvPr id="33800" name="Text Box 8"/>
          <p:cNvSpPr txBox="1">
            <a:spLocks noChangeArrowheads="1"/>
          </p:cNvSpPr>
          <p:nvPr/>
        </p:nvSpPr>
        <p:spPr bwMode="auto">
          <a:xfrm>
            <a:off x="3313113" y="4956175"/>
            <a:ext cx="1935162" cy="584200"/>
          </a:xfrm>
          <a:prstGeom prst="rect">
            <a:avLst/>
          </a:prstGeom>
          <a:noFill/>
          <a:ln w="12700">
            <a:noFill/>
            <a:miter lim="800000"/>
            <a:headEnd type="none" w="sm" len="sm"/>
            <a:tailEnd type="none" w="sm" len="sm"/>
          </a:ln>
          <a:effectLst/>
        </p:spPr>
        <p:txBody>
          <a:bodyPr wrap="none">
            <a:spAutoFit/>
          </a:bodyPr>
          <a:lstStyle/>
          <a:p>
            <a:pPr algn="ctr" latinLnBrk="0">
              <a:defRPr/>
            </a:pPr>
            <a:r>
              <a:rPr kumimoji="0" lang="en-US" altLang="ko-KR" sz="1600" b="1" dirty="0">
                <a:solidFill>
                  <a:schemeClr val="bg1"/>
                </a:solidFill>
                <a:latin typeface="+mj-ea"/>
                <a:ea typeface="+mj-ea"/>
              </a:rPr>
              <a:t>Stage 2</a:t>
            </a:r>
          </a:p>
          <a:p>
            <a:pPr algn="ctr" latinLnBrk="0">
              <a:defRPr/>
            </a:pPr>
            <a:r>
              <a:rPr kumimoji="0" lang="en-US" altLang="ko-KR" sz="1600" dirty="0">
                <a:solidFill>
                  <a:schemeClr val="bg1"/>
                </a:solidFill>
                <a:latin typeface="+mj-ea"/>
                <a:ea typeface="+mj-ea"/>
              </a:rPr>
              <a:t>Localized Analytics</a:t>
            </a:r>
          </a:p>
        </p:txBody>
      </p:sp>
      <p:sp>
        <p:nvSpPr>
          <p:cNvPr id="33801" name="Text Box 9"/>
          <p:cNvSpPr txBox="1">
            <a:spLocks noChangeArrowheads="1"/>
          </p:cNvSpPr>
          <p:nvPr/>
        </p:nvSpPr>
        <p:spPr bwMode="auto">
          <a:xfrm>
            <a:off x="3248025" y="5741988"/>
            <a:ext cx="2063750" cy="584200"/>
          </a:xfrm>
          <a:prstGeom prst="rect">
            <a:avLst/>
          </a:prstGeom>
          <a:noFill/>
          <a:ln w="12700">
            <a:noFill/>
            <a:miter lim="800000"/>
            <a:headEnd type="none" w="sm" len="sm"/>
            <a:tailEnd type="none" w="sm" len="sm"/>
          </a:ln>
          <a:effectLst/>
        </p:spPr>
        <p:txBody>
          <a:bodyPr wrap="none">
            <a:spAutoFit/>
          </a:bodyPr>
          <a:lstStyle/>
          <a:p>
            <a:pPr algn="ctr" latinLnBrk="0">
              <a:defRPr/>
            </a:pPr>
            <a:r>
              <a:rPr kumimoji="0" lang="en-US" altLang="ko-KR" sz="1600" b="1" dirty="0">
                <a:solidFill>
                  <a:schemeClr val="bg1"/>
                </a:solidFill>
                <a:latin typeface="+mj-ea"/>
                <a:ea typeface="+mj-ea"/>
              </a:rPr>
              <a:t>Stage 1</a:t>
            </a:r>
          </a:p>
          <a:p>
            <a:pPr algn="ctr" latinLnBrk="0">
              <a:defRPr/>
            </a:pPr>
            <a:r>
              <a:rPr kumimoji="0" lang="en-US" altLang="ko-KR" sz="1600" dirty="0">
                <a:solidFill>
                  <a:schemeClr val="bg1"/>
                </a:solidFill>
                <a:latin typeface="Arial" pitchFamily="34" charset="0"/>
              </a:rPr>
              <a:t>Analytically Impaired</a:t>
            </a:r>
          </a:p>
        </p:txBody>
      </p:sp>
      <p:sp>
        <p:nvSpPr>
          <p:cNvPr id="47114" name="Line 10"/>
          <p:cNvSpPr>
            <a:spLocks noChangeShapeType="1"/>
          </p:cNvSpPr>
          <p:nvPr/>
        </p:nvSpPr>
        <p:spPr bwMode="auto">
          <a:xfrm>
            <a:off x="2600325" y="4076700"/>
            <a:ext cx="3494088" cy="0"/>
          </a:xfrm>
          <a:prstGeom prst="line">
            <a:avLst/>
          </a:prstGeom>
          <a:noFill/>
          <a:ln w="28575">
            <a:solidFill>
              <a:schemeClr val="bg1"/>
            </a:solidFill>
            <a:round/>
            <a:headEnd type="none" w="sm" len="sm"/>
            <a:tailEnd type="none" w="sm" len="sm"/>
          </a:ln>
        </p:spPr>
        <p:txBody>
          <a:bodyPr/>
          <a:lstStyle/>
          <a:p>
            <a:endParaRPr lang="ko-KR" altLang="en-US"/>
          </a:p>
        </p:txBody>
      </p:sp>
      <p:sp>
        <p:nvSpPr>
          <p:cNvPr id="47115" name="Line 11"/>
          <p:cNvSpPr>
            <a:spLocks noChangeShapeType="1"/>
          </p:cNvSpPr>
          <p:nvPr/>
        </p:nvSpPr>
        <p:spPr bwMode="auto">
          <a:xfrm>
            <a:off x="1943100" y="4868863"/>
            <a:ext cx="4852988" cy="0"/>
          </a:xfrm>
          <a:prstGeom prst="line">
            <a:avLst/>
          </a:prstGeom>
          <a:noFill/>
          <a:ln w="28575">
            <a:solidFill>
              <a:schemeClr val="bg1"/>
            </a:solidFill>
            <a:round/>
            <a:headEnd type="none" w="sm" len="sm"/>
            <a:tailEnd type="none" w="sm" len="sm"/>
          </a:ln>
        </p:spPr>
        <p:txBody>
          <a:bodyPr/>
          <a:lstStyle/>
          <a:p>
            <a:endParaRPr lang="ko-KR" altLang="en-US"/>
          </a:p>
        </p:txBody>
      </p:sp>
      <p:sp>
        <p:nvSpPr>
          <p:cNvPr id="47116" name="Line 12"/>
          <p:cNvSpPr>
            <a:spLocks noChangeShapeType="1"/>
          </p:cNvSpPr>
          <p:nvPr/>
        </p:nvSpPr>
        <p:spPr bwMode="auto">
          <a:xfrm>
            <a:off x="1254125" y="5711825"/>
            <a:ext cx="6157913" cy="0"/>
          </a:xfrm>
          <a:prstGeom prst="line">
            <a:avLst/>
          </a:prstGeom>
          <a:noFill/>
          <a:ln w="28575">
            <a:solidFill>
              <a:schemeClr val="bg1"/>
            </a:solidFill>
            <a:round/>
            <a:headEnd type="none" w="sm" len="sm"/>
            <a:tailEnd type="none" w="sm" len="sm"/>
          </a:ln>
        </p:spPr>
        <p:txBody>
          <a:bodyPr/>
          <a:lstStyle/>
          <a:p>
            <a:endParaRPr lang="ko-KR" altLang="en-US"/>
          </a:p>
        </p:txBody>
      </p:sp>
      <p:sp>
        <p:nvSpPr>
          <p:cNvPr id="47117" name="Slide Number Placeholder 1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BD5A912-C620-463F-92E6-34FB4D196CAD}" type="slidenum">
              <a:rPr lang="ko-KR" altLang="en-US" smtClean="0">
                <a:latin typeface="굴림" pitchFamily="50" charset="-127"/>
                <a:ea typeface="굴림" pitchFamily="50" charset="-127"/>
              </a:rPr>
              <a:pPr/>
              <a:t>38</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bwMode="auto">
          <a:xfrm>
            <a:off x="642910" y="428604"/>
            <a:ext cx="6430962" cy="1143000"/>
          </a:xfrm>
        </p:spPr>
        <p:txBody>
          <a:bodyPr wrap="square" lIns="91440" tIns="45720" rIns="91440" bIns="45720" numCol="1" anchorCtr="0" compatLnSpc="1">
            <a:prstTxWarp prst="textNoShape">
              <a:avLst/>
            </a:prstTxWarp>
            <a:normAutofit fontScale="90000"/>
          </a:bodyPr>
          <a:lstStyle/>
          <a:p>
            <a:pPr>
              <a:defRPr/>
            </a:pPr>
            <a:r>
              <a:rPr lang="en-US" altLang="ko-KR" dirty="0" smtClean="0">
                <a:effectLst/>
                <a:latin typeface="맑은 고딕" pitchFamily="50" charset="-127"/>
              </a:rPr>
              <a:t>Analytics </a:t>
            </a:r>
            <a:r>
              <a:rPr lang="ko-KR" altLang="en-US" dirty="0" smtClean="0">
                <a:effectLst/>
                <a:latin typeface="맑은 고딕" pitchFamily="50" charset="-127"/>
              </a:rPr>
              <a:t>의 최고경쟁자가 되려면</a:t>
            </a:r>
            <a:r>
              <a:rPr lang="en-US" altLang="ko-KR" dirty="0" smtClean="0">
                <a:effectLst/>
                <a:latin typeface="맑은 고딕" pitchFamily="50" charset="-127"/>
              </a:rPr>
              <a:t>.</a:t>
            </a:r>
          </a:p>
        </p:txBody>
      </p:sp>
      <p:grpSp>
        <p:nvGrpSpPr>
          <p:cNvPr id="48131" name="Group 3"/>
          <p:cNvGrpSpPr>
            <a:grpSpLocks/>
          </p:cNvGrpSpPr>
          <p:nvPr/>
        </p:nvGrpSpPr>
        <p:grpSpPr bwMode="auto">
          <a:xfrm>
            <a:off x="500063" y="1785938"/>
            <a:ext cx="2786062" cy="4441825"/>
            <a:chOff x="2046" y="589"/>
            <a:chExt cx="1596" cy="2345"/>
          </a:xfrm>
        </p:grpSpPr>
        <p:grpSp>
          <p:nvGrpSpPr>
            <p:cNvPr id="48134" name="Group 4"/>
            <p:cNvGrpSpPr>
              <a:grpSpLocks/>
            </p:cNvGrpSpPr>
            <p:nvPr/>
          </p:nvGrpSpPr>
          <p:grpSpPr bwMode="auto">
            <a:xfrm>
              <a:off x="2190" y="1110"/>
              <a:ext cx="216" cy="1524"/>
              <a:chOff x="1980" y="1110"/>
              <a:chExt cx="216" cy="1524"/>
            </a:xfrm>
          </p:grpSpPr>
          <p:sp>
            <p:nvSpPr>
              <p:cNvPr id="48148" name="Rectangle 5"/>
              <p:cNvSpPr>
                <a:spLocks noChangeArrowheads="1"/>
              </p:cNvSpPr>
              <p:nvPr/>
            </p:nvSpPr>
            <p:spPr bwMode="auto">
              <a:xfrm>
                <a:off x="1980" y="1110"/>
                <a:ext cx="216" cy="1524"/>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sp>
            <p:nvSpPr>
              <p:cNvPr id="36870" name="Text Box 6"/>
              <p:cNvSpPr txBox="1">
                <a:spLocks noChangeArrowheads="1"/>
              </p:cNvSpPr>
              <p:nvPr/>
            </p:nvSpPr>
            <p:spPr bwMode="auto">
              <a:xfrm rot="16200000">
                <a:off x="1548" y="1781"/>
                <a:ext cx="1043" cy="176"/>
              </a:xfrm>
              <a:prstGeom prst="rect">
                <a:avLst/>
              </a:prstGeom>
              <a:solidFill>
                <a:srgbClr val="008000"/>
              </a:solidFill>
              <a:ln w="12700">
                <a:noFill/>
                <a:miter lim="800000"/>
                <a:headEnd type="none" w="sm" len="sm"/>
                <a:tailEnd type="none" w="sm" len="sm"/>
              </a:ln>
              <a:effectLst/>
            </p:spPr>
            <p:txBody>
              <a:bodyPr wrap="none">
                <a:spAutoFit/>
              </a:bodyPr>
              <a:lstStyle/>
              <a:p>
                <a:pPr algn="ctr" latinLnBrk="0">
                  <a:defRPr/>
                </a:pPr>
                <a:r>
                  <a:rPr kumimoji="0" lang="en-US" altLang="ko-KR" sz="1400" b="1" dirty="0">
                    <a:solidFill>
                      <a:schemeClr val="bg1"/>
                    </a:solidFill>
                    <a:latin typeface="+mn-ea"/>
                    <a:ea typeface="+mn-ea"/>
                  </a:rPr>
                  <a:t>Distinctive Capability</a:t>
                </a:r>
              </a:p>
            </p:txBody>
          </p:sp>
        </p:grpSp>
        <p:grpSp>
          <p:nvGrpSpPr>
            <p:cNvPr id="48135" name="Group 7"/>
            <p:cNvGrpSpPr>
              <a:grpSpLocks/>
            </p:cNvGrpSpPr>
            <p:nvPr/>
          </p:nvGrpSpPr>
          <p:grpSpPr bwMode="auto">
            <a:xfrm>
              <a:off x="2554" y="1110"/>
              <a:ext cx="216" cy="1524"/>
              <a:chOff x="2280" y="1110"/>
              <a:chExt cx="216" cy="1524"/>
            </a:xfrm>
          </p:grpSpPr>
          <p:sp>
            <p:nvSpPr>
              <p:cNvPr id="48146" name="Rectangle 8"/>
              <p:cNvSpPr>
                <a:spLocks noChangeArrowheads="1"/>
              </p:cNvSpPr>
              <p:nvPr/>
            </p:nvSpPr>
            <p:spPr bwMode="auto">
              <a:xfrm>
                <a:off x="2280" y="1110"/>
                <a:ext cx="216" cy="1524"/>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sp>
            <p:nvSpPr>
              <p:cNvPr id="48147" name="Text Box 9"/>
              <p:cNvSpPr txBox="1">
                <a:spLocks noChangeArrowheads="1"/>
              </p:cNvSpPr>
              <p:nvPr/>
            </p:nvSpPr>
            <p:spPr bwMode="auto">
              <a:xfrm rot="-5400000">
                <a:off x="1751" y="1784"/>
                <a:ext cx="1241" cy="175"/>
              </a:xfrm>
              <a:prstGeom prst="rect">
                <a:avLst/>
              </a:prstGeom>
              <a:solidFill>
                <a:srgbClr val="008000"/>
              </a:solidFill>
              <a:ln w="12700">
                <a:noFill/>
                <a:miter lim="800000"/>
                <a:headEnd type="none" w="sm" len="sm"/>
                <a:tailEnd type="none" w="sm" len="sm"/>
              </a:ln>
            </p:spPr>
            <p:txBody>
              <a:bodyPr wrap="none">
                <a:spAutoFit/>
              </a:bodyPr>
              <a:lstStyle/>
              <a:p>
                <a:pPr algn="ctr" latinLnBrk="0"/>
                <a:r>
                  <a:rPr kumimoji="0" lang="en-US" altLang="ko-KR" sz="1400" b="1">
                    <a:solidFill>
                      <a:schemeClr val="bg1"/>
                    </a:solidFill>
                    <a:latin typeface="맑은 고딕" pitchFamily="50" charset="-127"/>
                    <a:ea typeface="맑은 고딕" pitchFamily="50" charset="-127"/>
                  </a:rPr>
                  <a:t>Enterprise-wide Analytics</a:t>
                </a:r>
              </a:p>
            </p:txBody>
          </p:sp>
        </p:grpSp>
        <p:grpSp>
          <p:nvGrpSpPr>
            <p:cNvPr id="48136" name="Group 10"/>
            <p:cNvGrpSpPr>
              <a:grpSpLocks/>
            </p:cNvGrpSpPr>
            <p:nvPr/>
          </p:nvGrpSpPr>
          <p:grpSpPr bwMode="auto">
            <a:xfrm>
              <a:off x="2918" y="1108"/>
              <a:ext cx="216" cy="1526"/>
              <a:chOff x="2568" y="1108"/>
              <a:chExt cx="216" cy="1526"/>
            </a:xfrm>
          </p:grpSpPr>
          <p:sp>
            <p:nvSpPr>
              <p:cNvPr id="48144" name="Rectangle 11"/>
              <p:cNvSpPr>
                <a:spLocks noChangeArrowheads="1"/>
              </p:cNvSpPr>
              <p:nvPr/>
            </p:nvSpPr>
            <p:spPr bwMode="auto">
              <a:xfrm>
                <a:off x="2568" y="1110"/>
                <a:ext cx="216" cy="1524"/>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sp>
            <p:nvSpPr>
              <p:cNvPr id="36876" name="Text Box 12"/>
              <p:cNvSpPr txBox="1">
                <a:spLocks noChangeArrowheads="1"/>
              </p:cNvSpPr>
              <p:nvPr/>
            </p:nvSpPr>
            <p:spPr bwMode="auto">
              <a:xfrm rot="16200000">
                <a:off x="1937" y="1767"/>
                <a:ext cx="1493" cy="176"/>
              </a:xfrm>
              <a:prstGeom prst="rect">
                <a:avLst/>
              </a:prstGeom>
              <a:solidFill>
                <a:srgbClr val="008000"/>
              </a:solidFill>
              <a:ln w="12700">
                <a:noFill/>
                <a:miter lim="800000"/>
                <a:headEnd type="none" w="sm" len="sm"/>
                <a:tailEnd type="none" w="sm" len="sm"/>
              </a:ln>
              <a:effectLst/>
            </p:spPr>
            <p:txBody>
              <a:bodyPr wrap="none">
                <a:spAutoFit/>
              </a:bodyPr>
              <a:lstStyle/>
              <a:p>
                <a:pPr algn="ctr" latinLnBrk="0">
                  <a:defRPr/>
                </a:pPr>
                <a:r>
                  <a:rPr kumimoji="0" lang="en-US" altLang="ko-KR" sz="1400" b="1" dirty="0">
                    <a:solidFill>
                      <a:schemeClr val="bg1"/>
                    </a:solidFill>
                    <a:latin typeface="+mn-ea"/>
                    <a:ea typeface="+mn-ea"/>
                  </a:rPr>
                  <a:t>Senior Executive  Commitment</a:t>
                </a:r>
              </a:p>
            </p:txBody>
          </p:sp>
        </p:grpSp>
        <p:grpSp>
          <p:nvGrpSpPr>
            <p:cNvPr id="48137" name="Group 13"/>
            <p:cNvGrpSpPr>
              <a:grpSpLocks/>
            </p:cNvGrpSpPr>
            <p:nvPr/>
          </p:nvGrpSpPr>
          <p:grpSpPr bwMode="auto">
            <a:xfrm>
              <a:off x="3282" y="1110"/>
              <a:ext cx="216" cy="1524"/>
              <a:chOff x="2934" y="1110"/>
              <a:chExt cx="216" cy="1524"/>
            </a:xfrm>
          </p:grpSpPr>
          <p:sp>
            <p:nvSpPr>
              <p:cNvPr id="48142" name="Rectangle 14"/>
              <p:cNvSpPr>
                <a:spLocks noChangeArrowheads="1"/>
              </p:cNvSpPr>
              <p:nvPr/>
            </p:nvSpPr>
            <p:spPr bwMode="auto">
              <a:xfrm>
                <a:off x="2934" y="1110"/>
                <a:ext cx="216" cy="1524"/>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sp>
            <p:nvSpPr>
              <p:cNvPr id="36879" name="Text Box 15"/>
              <p:cNvSpPr txBox="1">
                <a:spLocks noChangeArrowheads="1"/>
              </p:cNvSpPr>
              <p:nvPr/>
            </p:nvSpPr>
            <p:spPr bwMode="auto">
              <a:xfrm rot="16200000">
                <a:off x="2498" y="1781"/>
                <a:ext cx="1053" cy="176"/>
              </a:xfrm>
              <a:prstGeom prst="rect">
                <a:avLst/>
              </a:prstGeom>
              <a:solidFill>
                <a:srgbClr val="008000"/>
              </a:solidFill>
              <a:ln w="12700">
                <a:noFill/>
                <a:miter lim="800000"/>
                <a:headEnd type="none" w="sm" len="sm"/>
                <a:tailEnd type="none" w="sm" len="sm"/>
              </a:ln>
              <a:effectLst/>
            </p:spPr>
            <p:txBody>
              <a:bodyPr wrap="none">
                <a:spAutoFit/>
              </a:bodyPr>
              <a:lstStyle/>
              <a:p>
                <a:pPr algn="ctr" latinLnBrk="0">
                  <a:defRPr/>
                </a:pPr>
                <a:r>
                  <a:rPr kumimoji="0" lang="en-US" altLang="ko-KR" sz="1400" b="1" dirty="0">
                    <a:solidFill>
                      <a:schemeClr val="bg1"/>
                    </a:solidFill>
                    <a:latin typeface="+mn-ea"/>
                    <a:ea typeface="+mn-ea"/>
                  </a:rPr>
                  <a:t>Large Scale Ambition</a:t>
                </a:r>
              </a:p>
            </p:txBody>
          </p:sp>
        </p:grpSp>
        <p:sp>
          <p:nvSpPr>
            <p:cNvPr id="48138" name="Rectangle 16"/>
            <p:cNvSpPr>
              <a:spLocks noChangeArrowheads="1"/>
            </p:cNvSpPr>
            <p:nvPr/>
          </p:nvSpPr>
          <p:spPr bwMode="auto">
            <a:xfrm>
              <a:off x="2046" y="2772"/>
              <a:ext cx="1596" cy="162"/>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sp>
          <p:nvSpPr>
            <p:cNvPr id="48139" name="Rectangle 17"/>
            <p:cNvSpPr>
              <a:spLocks noChangeArrowheads="1"/>
            </p:cNvSpPr>
            <p:nvPr/>
          </p:nvSpPr>
          <p:spPr bwMode="auto">
            <a:xfrm>
              <a:off x="2115" y="1008"/>
              <a:ext cx="1458" cy="72"/>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sp>
          <p:nvSpPr>
            <p:cNvPr id="48140" name="AutoShape 18"/>
            <p:cNvSpPr>
              <a:spLocks noChangeArrowheads="1"/>
            </p:cNvSpPr>
            <p:nvPr/>
          </p:nvSpPr>
          <p:spPr bwMode="auto">
            <a:xfrm>
              <a:off x="2124" y="589"/>
              <a:ext cx="1440" cy="388"/>
            </a:xfrm>
            <a:prstGeom prst="triangle">
              <a:avLst>
                <a:gd name="adj" fmla="val 50000"/>
              </a:avLst>
            </a:prstGeom>
            <a:solidFill>
              <a:srgbClr val="008000"/>
            </a:solidFill>
            <a:ln w="12700">
              <a:noFill/>
              <a:miter lim="800000"/>
              <a:headEnd type="none" w="sm" len="sm"/>
              <a:tailEnd type="none" w="sm" len="sm"/>
            </a:ln>
          </p:spPr>
          <p:txBody>
            <a:bodyPr wrap="none" anchor="ctr"/>
            <a:lstStyle/>
            <a:p>
              <a:endParaRPr lang="ko-KR" altLang="en-US"/>
            </a:p>
          </p:txBody>
        </p:sp>
        <p:sp>
          <p:nvSpPr>
            <p:cNvPr id="48141" name="Rectangle 19"/>
            <p:cNvSpPr>
              <a:spLocks noChangeArrowheads="1"/>
            </p:cNvSpPr>
            <p:nvPr/>
          </p:nvSpPr>
          <p:spPr bwMode="auto">
            <a:xfrm>
              <a:off x="2115" y="2670"/>
              <a:ext cx="1458" cy="72"/>
            </a:xfrm>
            <a:prstGeom prst="rect">
              <a:avLst/>
            </a:prstGeom>
            <a:solidFill>
              <a:srgbClr val="008000"/>
            </a:solidFill>
            <a:ln w="12700">
              <a:noFill/>
              <a:miter lim="800000"/>
              <a:headEnd type="none" w="sm" len="sm"/>
              <a:tailEnd type="none" w="sm" len="sm"/>
            </a:ln>
          </p:spPr>
          <p:txBody>
            <a:bodyPr wrap="none" anchor="ctr"/>
            <a:lstStyle/>
            <a:p>
              <a:endParaRPr lang="ko-KR" altLang="en-US"/>
            </a:p>
          </p:txBody>
        </p:sp>
      </p:grpSp>
      <p:sp>
        <p:nvSpPr>
          <p:cNvPr id="48132" name="Rectangle 20"/>
          <p:cNvSpPr>
            <a:spLocks noChangeArrowheads="1"/>
          </p:cNvSpPr>
          <p:nvPr/>
        </p:nvSpPr>
        <p:spPr bwMode="auto">
          <a:xfrm>
            <a:off x="3714750" y="1857375"/>
            <a:ext cx="4919663" cy="2419350"/>
          </a:xfrm>
          <a:prstGeom prst="rect">
            <a:avLst/>
          </a:prstGeom>
          <a:noFill/>
          <a:ln w="12700">
            <a:noFill/>
            <a:miter lim="800000"/>
            <a:headEnd/>
            <a:tailEnd/>
          </a:ln>
        </p:spPr>
        <p:txBody>
          <a:bodyPr lIns="90488" tIns="44450" rIns="90488" bIns="44450"/>
          <a:lstStyle/>
          <a:p>
            <a:pPr marL="347663" indent="-231775">
              <a:spcBef>
                <a:spcPct val="30000"/>
              </a:spcBef>
              <a:spcAft>
                <a:spcPct val="5000"/>
              </a:spcAft>
              <a:buClr>
                <a:schemeClr val="accent1"/>
              </a:buClr>
              <a:buSzPct val="68000"/>
              <a:buFont typeface="Wingdings 3" pitchFamily="18" charset="2"/>
              <a:buChar char=""/>
            </a:pPr>
            <a:r>
              <a:rPr kumimoji="0" lang="en-US" altLang="ko-KR" sz="2800">
                <a:latin typeface="맑은 고딕" pitchFamily="50" charset="-127"/>
                <a:ea typeface="맑은 고딕" pitchFamily="50" charset="-127"/>
              </a:rPr>
              <a:t>Find your distinctive capability, and use analytics to support it</a:t>
            </a:r>
          </a:p>
          <a:p>
            <a:pPr marL="347663" indent="-231775">
              <a:spcBef>
                <a:spcPct val="30000"/>
              </a:spcBef>
              <a:spcAft>
                <a:spcPct val="5000"/>
              </a:spcAft>
              <a:buClr>
                <a:schemeClr val="accent1"/>
              </a:buClr>
              <a:buSzPct val="68000"/>
              <a:buFont typeface="Wingdings 3" pitchFamily="18" charset="2"/>
              <a:buChar char=""/>
            </a:pPr>
            <a:r>
              <a:rPr kumimoji="0" lang="en-US" altLang="ko-KR" sz="2800">
                <a:latin typeface="맑은 고딕" pitchFamily="50" charset="-127"/>
                <a:ea typeface="맑은 고딕" pitchFamily="50" charset="-127"/>
              </a:rPr>
              <a:t>Manage analytics at the enterprise level</a:t>
            </a:r>
          </a:p>
          <a:p>
            <a:pPr marL="347663" indent="-231775">
              <a:spcBef>
                <a:spcPct val="30000"/>
              </a:spcBef>
              <a:spcAft>
                <a:spcPct val="5000"/>
              </a:spcAft>
              <a:buClr>
                <a:schemeClr val="accent1"/>
              </a:buClr>
              <a:buSzPct val="68000"/>
              <a:buFont typeface="Wingdings 3" pitchFamily="18" charset="2"/>
              <a:buChar char=""/>
            </a:pPr>
            <a:r>
              <a:rPr kumimoji="0" lang="en-US" altLang="ko-KR" sz="2800">
                <a:latin typeface="맑은 고딕" pitchFamily="50" charset="-127"/>
                <a:ea typeface="맑은 고딕" pitchFamily="50" charset="-127"/>
              </a:rPr>
              <a:t>Commit to invest and change at the CEO level</a:t>
            </a:r>
          </a:p>
          <a:p>
            <a:pPr marL="347663" indent="-231775">
              <a:spcBef>
                <a:spcPct val="30000"/>
              </a:spcBef>
              <a:spcAft>
                <a:spcPct val="5000"/>
              </a:spcAft>
              <a:buClr>
                <a:schemeClr val="accent1"/>
              </a:buClr>
              <a:buSzPct val="68000"/>
              <a:buFont typeface="Wingdings 3" pitchFamily="18" charset="2"/>
              <a:buChar char=""/>
            </a:pPr>
            <a:r>
              <a:rPr kumimoji="0" lang="en-US" altLang="ko-KR" sz="2800">
                <a:latin typeface="맑은 고딕" pitchFamily="50" charset="-127"/>
                <a:ea typeface="맑은 고딕" pitchFamily="50" charset="-127"/>
              </a:rPr>
              <a:t>Have large-scale ambition and results!</a:t>
            </a:r>
          </a:p>
        </p:txBody>
      </p:sp>
      <p:sp>
        <p:nvSpPr>
          <p:cNvPr id="48133" name="Slide Number Placeholder 20"/>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8217074-336F-49E2-96C0-823724671F7E}" type="slidenum">
              <a:rPr lang="ko-KR" altLang="en-US" smtClean="0">
                <a:latin typeface="굴림" pitchFamily="50" charset="-127"/>
                <a:ea typeface="굴림" pitchFamily="50" charset="-127"/>
              </a:rPr>
              <a:pPr/>
              <a:t>39</a:t>
            </a:fld>
            <a:endParaRPr lang="en-US" altLang="ko-KR" smtClean="0">
              <a:latin typeface="굴림" pitchFamily="50" charset="-127"/>
              <a:ea typeface="굴림" pitchFamily="50" charset="-127"/>
            </a:endParaRP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457200" y="674688"/>
            <a:ext cx="8229600" cy="5507037"/>
          </a:xfrm>
        </p:spPr>
        <p:txBody>
          <a:bodyPr/>
          <a:lstStyle/>
          <a:p>
            <a:pPr eaLnBrk="1" hangingPunct="1"/>
            <a:r>
              <a:rPr lang="ko-KR" altLang="en-US" sz="3000" smtClean="0"/>
              <a:t>많은 현상에 대해 우리는 우연</a:t>
            </a:r>
            <a:r>
              <a:rPr lang="en-US" altLang="ko-KR" sz="3000" smtClean="0"/>
              <a:t>(chance) </a:t>
            </a:r>
            <a:r>
              <a:rPr lang="ko-KR" altLang="en-US" sz="3000" smtClean="0"/>
              <a:t>이라고 생각할 때가 많습니다</a:t>
            </a:r>
            <a:r>
              <a:rPr lang="en-US" altLang="ko-KR" sz="3000" smtClean="0"/>
              <a:t>.</a:t>
            </a:r>
          </a:p>
          <a:p>
            <a:pPr eaLnBrk="1" hangingPunct="1">
              <a:buFont typeface="Wingdings 3" pitchFamily="18" charset="2"/>
              <a:buNone/>
            </a:pPr>
            <a:endParaRPr lang="en-US" altLang="ko-KR" sz="3000" smtClean="0"/>
          </a:p>
          <a:p>
            <a:pPr eaLnBrk="1" hangingPunct="1"/>
            <a:r>
              <a:rPr lang="ko-KR" altLang="en-US" sz="3000" smtClean="0"/>
              <a:t>그러나</a:t>
            </a:r>
            <a:r>
              <a:rPr lang="en-US" altLang="ko-KR" sz="3000" smtClean="0"/>
              <a:t>, </a:t>
            </a:r>
            <a:r>
              <a:rPr lang="ko-KR" altLang="en-US" sz="3000" smtClean="0"/>
              <a:t>자연법칙은 과학에서 필연 </a:t>
            </a:r>
            <a:r>
              <a:rPr lang="en-US" altLang="ko-KR" sz="3000" smtClean="0"/>
              <a:t>(</a:t>
            </a:r>
            <a:r>
              <a:rPr lang="ko-KR" altLang="en-US" sz="3000" smtClean="0"/>
              <a:t>결정론적 생각</a:t>
            </a:r>
            <a:r>
              <a:rPr lang="en-US" altLang="ko-KR" sz="3000" smtClean="0"/>
              <a:t>) </a:t>
            </a:r>
            <a:r>
              <a:rPr lang="ko-KR" altLang="en-US" sz="3000" smtClean="0"/>
              <a:t>이라고 생각하고 있고</a:t>
            </a:r>
            <a:r>
              <a:rPr lang="en-US" altLang="ko-KR" sz="3000" smtClean="0"/>
              <a:t>, </a:t>
            </a:r>
            <a:r>
              <a:rPr lang="ko-KR" altLang="en-US" sz="3000" smtClean="0"/>
              <a:t>항상 모든 법칙은 여기에 수반하는 불확실성을 따로 분리하거나 </a:t>
            </a:r>
            <a:r>
              <a:rPr lang="en-US" altLang="ko-KR" sz="3000" smtClean="0"/>
              <a:t>(</a:t>
            </a:r>
            <a:r>
              <a:rPr lang="ko-KR" altLang="en-US" sz="3000" smtClean="0"/>
              <a:t>오차로 생각하여</a:t>
            </a:r>
            <a:r>
              <a:rPr lang="en-US" altLang="ko-KR" sz="3000" smtClean="0"/>
              <a:t>) </a:t>
            </a:r>
            <a:r>
              <a:rPr lang="ko-KR" altLang="en-US" sz="3000" smtClean="0"/>
              <a:t>수량화 함으로써 우연으로부터 법칙을 찾아 발전해 가고 있습니다</a:t>
            </a:r>
            <a:r>
              <a:rPr lang="en-US" altLang="ko-KR" sz="3000" smtClean="0"/>
              <a:t>.</a:t>
            </a:r>
          </a:p>
          <a:p>
            <a:pPr eaLnBrk="1" hangingPunct="1">
              <a:buFont typeface="Wingdings 3" pitchFamily="18" charset="2"/>
              <a:buNone/>
            </a:pPr>
            <a:r>
              <a:rPr lang="en-US" altLang="ko-KR" sz="3000" smtClean="0"/>
              <a:t>                   → </a:t>
            </a:r>
            <a:r>
              <a:rPr lang="ko-KR" altLang="en-US" sz="3600" smtClean="0"/>
              <a:t>혼돈 속에서 질서를 발견</a:t>
            </a:r>
          </a:p>
        </p:txBody>
      </p:sp>
      <p:sp>
        <p:nvSpPr>
          <p:cNvPr id="3" name="Title 2"/>
          <p:cNvSpPr>
            <a:spLocks noGrp="1"/>
          </p:cNvSpPr>
          <p:nvPr>
            <p:ph type="title"/>
          </p:nvPr>
        </p:nvSpPr>
        <p:spPr>
          <a:xfrm>
            <a:off x="457200" y="274638"/>
            <a:ext cx="8229600" cy="82550"/>
          </a:xfrm>
        </p:spPr>
        <p:txBody>
          <a:bodyPr>
            <a:normAutofit fontScale="90000"/>
          </a:bodyPr>
          <a:lstStyle/>
          <a:p>
            <a:pPr eaLnBrk="1" fontAlgn="auto" hangingPunct="1">
              <a:spcAft>
                <a:spcPts val="0"/>
              </a:spcAft>
              <a:defRPr/>
            </a:pPr>
            <a:endParaRPr lang="ko-KR" altLang="en-US" dirty="0"/>
          </a:p>
        </p:txBody>
      </p:sp>
      <p:sp>
        <p:nvSpPr>
          <p:cNvPr id="1331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EE795BF-531D-4064-8096-8255454328B7}" type="slidenum">
              <a:rPr lang="ko-KR" altLang="en-US" smtClean="0">
                <a:latin typeface="굴림" pitchFamily="50" charset="-127"/>
                <a:ea typeface="굴림" pitchFamily="50" charset="-127"/>
              </a:rPr>
              <a:pPr/>
              <a:t>4</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bwMode="auto">
          <a:xfrm>
            <a:off x="642910" y="571480"/>
            <a:ext cx="6303963" cy="1050925"/>
          </a:xfrm>
        </p:spPr>
        <p:txBody>
          <a:bodyPr wrap="square" lIns="91440" tIns="45720" rIns="91440" bIns="45720" numCol="1" anchorCtr="0" compatLnSpc="1">
            <a:prstTxWarp prst="textNoShape">
              <a:avLst/>
            </a:prstTxWarp>
          </a:bodyPr>
          <a:lstStyle/>
          <a:p>
            <a:pPr>
              <a:defRPr/>
            </a:pPr>
            <a:r>
              <a:rPr lang="en-US" altLang="ko-KR" dirty="0" smtClean="0">
                <a:effectLst/>
                <a:latin typeface="맑은 고딕" pitchFamily="50" charset="-127"/>
              </a:rPr>
              <a:t>Role of the CEO/CFO</a:t>
            </a:r>
          </a:p>
        </p:txBody>
      </p:sp>
      <p:sp>
        <p:nvSpPr>
          <p:cNvPr id="38915" name="Rectangle 3"/>
          <p:cNvSpPr>
            <a:spLocks noGrp="1"/>
          </p:cNvSpPr>
          <p:nvPr>
            <p:ph type="body" idx="1"/>
          </p:nvPr>
        </p:nvSpPr>
        <p:spPr>
          <a:xfrm>
            <a:off x="523875" y="1643063"/>
            <a:ext cx="8096250" cy="4591050"/>
          </a:xfrm>
        </p:spPr>
        <p:txBody>
          <a:bodyPr/>
          <a:lstStyle/>
          <a:p>
            <a:pPr algn="ctr">
              <a:buFont typeface="Wingdings 3" pitchFamily="18" charset="2"/>
              <a:buNone/>
              <a:defRPr/>
            </a:pPr>
            <a:r>
              <a:rPr lang="ko-KR" altLang="en-US" sz="2300" dirty="0" smtClean="0">
                <a:solidFill>
                  <a:srgbClr val="CC0000"/>
                </a:solidFill>
                <a:latin typeface="맑은 고딕" pitchFamily="50" charset="-127"/>
              </a:rPr>
              <a:t>“ </a:t>
            </a:r>
            <a:r>
              <a:rPr lang="en-US" altLang="ko-KR" sz="2300" dirty="0" smtClean="0">
                <a:solidFill>
                  <a:srgbClr val="CC0000"/>
                </a:solidFill>
                <a:latin typeface="맑은 고딕" pitchFamily="50" charset="-127"/>
              </a:rPr>
              <a:t>Do we think or do we </a:t>
            </a:r>
            <a:r>
              <a:rPr lang="en-US" altLang="ko-KR" sz="2300" b="1" i="1" dirty="0" smtClean="0">
                <a:solidFill>
                  <a:srgbClr val="CC0000"/>
                </a:solidFill>
                <a:latin typeface="맑은 고딕" pitchFamily="50" charset="-127"/>
              </a:rPr>
              <a:t>know</a:t>
            </a:r>
            <a:r>
              <a:rPr lang="en-US" altLang="ko-KR" sz="2300" dirty="0" smtClean="0">
                <a:solidFill>
                  <a:srgbClr val="CC0000"/>
                </a:solidFill>
                <a:latin typeface="맑은 고딕" pitchFamily="50" charset="-127"/>
              </a:rPr>
              <a:t>?”</a:t>
            </a:r>
          </a:p>
          <a:p>
            <a:pPr>
              <a:buFont typeface="Wingdings 3" pitchFamily="18" charset="2"/>
              <a:buNone/>
              <a:defRPr/>
            </a:pPr>
            <a:endParaRPr lang="en-US" altLang="ko-KR" sz="1800" dirty="0" smtClean="0">
              <a:solidFill>
                <a:srgbClr val="CC0000"/>
              </a:solidFill>
              <a:latin typeface="Arial Black" pitchFamily="34" charset="0"/>
              <a:ea typeface="굴림" pitchFamily="50" charset="-127"/>
            </a:endParaRPr>
          </a:p>
          <a:p>
            <a:pPr algn="ctr">
              <a:buFont typeface="Wingdings 3" pitchFamily="18" charset="2"/>
              <a:buNone/>
              <a:defRPr/>
            </a:pPr>
            <a:r>
              <a:rPr lang="en-US" altLang="ko-KR" sz="2300" dirty="0" smtClean="0">
                <a:solidFill>
                  <a:srgbClr val="666633"/>
                </a:solidFill>
                <a:latin typeface="맑은 고딕" pitchFamily="50" charset="-127"/>
              </a:rPr>
              <a:t>“It is not my job to have all the answers, but it </a:t>
            </a:r>
            <a:r>
              <a:rPr lang="en-US" altLang="ko-KR" sz="2300" b="1" i="1" dirty="0" smtClean="0">
                <a:solidFill>
                  <a:srgbClr val="666633"/>
                </a:solidFill>
                <a:latin typeface="맑은 고딕" pitchFamily="50" charset="-127"/>
              </a:rPr>
              <a:t>is</a:t>
            </a:r>
            <a:r>
              <a:rPr lang="en-US" altLang="ko-KR" sz="2300" dirty="0" smtClean="0">
                <a:solidFill>
                  <a:srgbClr val="666633"/>
                </a:solidFill>
                <a:latin typeface="맑은 고딕" pitchFamily="50" charset="-127"/>
              </a:rPr>
              <a:t> my job to ask lots of penetrating, disturbing and occasionally almost offensive questions as part of the analytic process that leads to insight and refinement.”</a:t>
            </a:r>
          </a:p>
          <a:p>
            <a:pPr algn="ctr">
              <a:buFont typeface="Wingdings 3" pitchFamily="18" charset="2"/>
              <a:buNone/>
              <a:defRPr/>
            </a:pPr>
            <a:endParaRPr lang="en-US" altLang="ko-KR" sz="1800" dirty="0" smtClean="0">
              <a:solidFill>
                <a:srgbClr val="666633"/>
              </a:solidFill>
              <a:latin typeface="Comic Sans MS" pitchFamily="66" charset="0"/>
              <a:ea typeface="굴림" pitchFamily="50" charset="-127"/>
            </a:endParaRPr>
          </a:p>
          <a:p>
            <a:pPr algn="ctr">
              <a:buFont typeface="Wingdings 3" pitchFamily="18" charset="2"/>
              <a:buNone/>
              <a:defRPr/>
            </a:pPr>
            <a:r>
              <a:rPr lang="en-US" altLang="ko-KR" sz="2300" dirty="0" smtClean="0">
                <a:latin typeface="Bauhaus" pitchFamily="2" charset="0"/>
                <a:ea typeface="굴림" pitchFamily="50" charset="-127"/>
              </a:rPr>
              <a:t>	</a:t>
            </a:r>
            <a:r>
              <a:rPr lang="en-US" altLang="ko-KR" sz="2300" dirty="0" smtClean="0">
                <a:solidFill>
                  <a:srgbClr val="0099CC"/>
                </a:solidFill>
                <a:latin typeface="Bauhaus" pitchFamily="2" charset="0"/>
                <a:ea typeface="굴림" pitchFamily="50" charset="-127"/>
              </a:rPr>
              <a:t>“</a:t>
            </a:r>
            <a:r>
              <a:rPr lang="en-US" altLang="ko-KR" sz="2300" dirty="0" smtClean="0">
                <a:solidFill>
                  <a:srgbClr val="0099CC"/>
                </a:solidFill>
                <a:latin typeface="맑은 고딕" pitchFamily="50" charset="-127"/>
              </a:rPr>
              <a:t>Vision and analytics are not mutually exclusive paradigms.”</a:t>
            </a:r>
          </a:p>
          <a:p>
            <a:pPr>
              <a:buFont typeface="Wingdings 3" pitchFamily="18" charset="2"/>
              <a:buNone/>
              <a:defRPr/>
            </a:pPr>
            <a:endParaRPr lang="en-US" altLang="ko-KR" sz="2300" dirty="0" smtClean="0">
              <a:solidFill>
                <a:srgbClr val="0099CC"/>
              </a:solidFill>
              <a:latin typeface="Bauhaus" pitchFamily="2" charset="0"/>
              <a:ea typeface="굴림" pitchFamily="50" charset="-127"/>
            </a:endParaRPr>
          </a:p>
          <a:p>
            <a:pPr algn="r">
              <a:buFont typeface="Wingdings 3" pitchFamily="18" charset="2"/>
              <a:buNone/>
              <a:defRPr/>
            </a:pPr>
            <a:r>
              <a:rPr lang="en-US" altLang="ko-KR" sz="2000" dirty="0" smtClean="0">
                <a:latin typeface="+mn-ea"/>
              </a:rPr>
              <a:t>-- </a:t>
            </a:r>
            <a:r>
              <a:rPr lang="en-US" altLang="ko-KR" sz="2200" dirty="0" smtClean="0">
                <a:latin typeface="+mn-ea"/>
              </a:rPr>
              <a:t>Gary </a:t>
            </a:r>
            <a:r>
              <a:rPr lang="en-US" altLang="ko-KR" sz="2200" dirty="0" err="1" smtClean="0">
                <a:latin typeface="+mn-ea"/>
              </a:rPr>
              <a:t>Loveman</a:t>
            </a:r>
            <a:r>
              <a:rPr lang="en-US" altLang="ko-KR" sz="2200" dirty="0" smtClean="0">
                <a:latin typeface="+mn-ea"/>
              </a:rPr>
              <a:t>, Chairman of the Board, President and CEO </a:t>
            </a:r>
          </a:p>
        </p:txBody>
      </p:sp>
      <p:pic>
        <p:nvPicPr>
          <p:cNvPr id="49156" name="Picture 4" descr="logo"/>
          <p:cNvPicPr>
            <a:picLocks noChangeAspect="1" noChangeArrowheads="1"/>
          </p:cNvPicPr>
          <p:nvPr/>
        </p:nvPicPr>
        <p:blipFill>
          <a:blip r:embed="rId2" cstate="print"/>
          <a:srcRect/>
          <a:stretch>
            <a:fillRect/>
          </a:stretch>
        </p:blipFill>
        <p:spPr bwMode="auto">
          <a:xfrm>
            <a:off x="6892925" y="6275388"/>
            <a:ext cx="1504950" cy="582612"/>
          </a:xfrm>
          <a:prstGeom prst="rect">
            <a:avLst/>
          </a:prstGeom>
          <a:noFill/>
          <a:ln w="9525">
            <a:noFill/>
            <a:miter lim="800000"/>
            <a:headEnd/>
            <a:tailEnd/>
          </a:ln>
        </p:spPr>
      </p:pic>
      <p:sp>
        <p:nvSpPr>
          <p:cNvPr id="49157"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E189ED3-15E8-4907-850A-FFB828A2DE8D}" type="slidenum">
              <a:rPr lang="ko-KR" altLang="en-US" smtClean="0">
                <a:latin typeface="굴림" pitchFamily="50" charset="-127"/>
                <a:ea typeface="굴림" pitchFamily="50" charset="-127"/>
              </a:rPr>
              <a:pPr/>
              <a:t>40</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400" y="4876800"/>
            <a:ext cx="7481888" cy="457200"/>
          </a:xfrm>
        </p:spPr>
        <p:txBody>
          <a:bodyPr/>
          <a:lstStyle/>
          <a:p>
            <a:pPr>
              <a:defRPr/>
            </a:pPr>
            <a:endParaRPr lang="ko-KR" altLang="en-US"/>
          </a:p>
        </p:txBody>
      </p:sp>
      <p:sp>
        <p:nvSpPr>
          <p:cNvPr id="50179" name="텍스트 개체 틀 2"/>
          <p:cNvSpPr>
            <a:spLocks noGrp="1"/>
          </p:cNvSpPr>
          <p:nvPr>
            <p:ph type="body" idx="2"/>
          </p:nvPr>
        </p:nvSpPr>
        <p:spPr>
          <a:xfrm>
            <a:off x="4929188" y="4286250"/>
            <a:ext cx="3975100" cy="2217738"/>
          </a:xfrm>
        </p:spPr>
        <p:txBody>
          <a:bodyPr/>
          <a:lstStyle/>
          <a:p>
            <a:endParaRPr lang="ko-KR" altLang="en-US" smtClean="0"/>
          </a:p>
        </p:txBody>
      </p:sp>
      <p:pic>
        <p:nvPicPr>
          <p:cNvPr id="50180" name="내용 개체 틀 5" descr="가로등2.jpg"/>
          <p:cNvPicPr>
            <a:picLocks noGrp="1" noChangeAspect="1"/>
          </p:cNvPicPr>
          <p:nvPr>
            <p:ph sz="half" idx="1"/>
          </p:nvPr>
        </p:nvPicPr>
        <p:blipFill>
          <a:blip r:embed="rId2" cstate="print"/>
          <a:srcRect/>
          <a:stretch>
            <a:fillRect/>
          </a:stretch>
        </p:blipFill>
        <p:spPr>
          <a:xfrm>
            <a:off x="1500188" y="274638"/>
            <a:ext cx="4000500" cy="6226175"/>
          </a:xfrm>
        </p:spPr>
      </p:pic>
      <p:sp>
        <p:nvSpPr>
          <p:cNvPr id="50181" name="슬라이드 번호 개체 틀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0827A16-E810-4223-B064-AC01C07DAD00}" type="slidenum">
              <a:rPr lang="ko-KR" altLang="en-US" smtClean="0">
                <a:latin typeface="굴림" pitchFamily="50" charset="-127"/>
                <a:ea typeface="굴림" pitchFamily="50" charset="-127"/>
              </a:rPr>
              <a:pPr/>
              <a:t>41</a:t>
            </a:fld>
            <a:endParaRPr lang="ko-KR" altLang="en-US" smtClean="0">
              <a:latin typeface="굴림" pitchFamily="50" charset="-127"/>
              <a:ea typeface="굴림" pitchFamily="50" charset="-12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662487"/>
          </a:xfrm>
        </p:spPr>
        <p:txBody>
          <a:bodyPr>
            <a:normAutofit lnSpcReduction="10000"/>
          </a:bodyPr>
          <a:lstStyle/>
          <a:p>
            <a:pPr marL="365760" indent="-256032" eaLnBrk="1" fontAlgn="auto" hangingPunct="1">
              <a:spcAft>
                <a:spcPts val="0"/>
              </a:spcAft>
              <a:buFont typeface="Wingdings 3"/>
              <a:buChar char=""/>
              <a:defRPr/>
            </a:pPr>
            <a:r>
              <a:rPr lang="ko-KR" altLang="en-US" sz="2800" dirty="0" smtClean="0"/>
              <a:t>정보의 부족</a:t>
            </a:r>
            <a:endParaRPr lang="en-US" altLang="ko-KR" sz="2800" dirty="0" smtClean="0"/>
          </a:p>
          <a:p>
            <a:pPr marL="365760" indent="-256032" eaLnBrk="1" fontAlgn="auto" hangingPunct="1">
              <a:spcAft>
                <a:spcPts val="0"/>
              </a:spcAft>
              <a:buFont typeface="Wingdings 3"/>
              <a:buChar char=""/>
              <a:defRPr/>
            </a:pPr>
            <a:endParaRPr lang="en-US" altLang="ko-KR" sz="2800" dirty="0" smtClean="0"/>
          </a:p>
          <a:p>
            <a:pPr marL="365760" indent="-256032" eaLnBrk="1" fontAlgn="auto" hangingPunct="1">
              <a:spcAft>
                <a:spcPts val="0"/>
              </a:spcAft>
              <a:buFont typeface="Wingdings 3"/>
              <a:buChar char=""/>
              <a:defRPr/>
            </a:pPr>
            <a:r>
              <a:rPr lang="ko-KR" altLang="en-US" sz="2800" dirty="0" smtClean="0"/>
              <a:t>이용 가능한 정보의 부정확성</a:t>
            </a:r>
            <a:endParaRPr lang="en-US" altLang="ko-KR" sz="2800" dirty="0" smtClean="0"/>
          </a:p>
          <a:p>
            <a:pPr marL="365760" indent="-256032" eaLnBrk="1" fontAlgn="auto" hangingPunct="1">
              <a:spcAft>
                <a:spcPts val="0"/>
              </a:spcAft>
              <a:buFont typeface="Wingdings 3"/>
              <a:buChar char=""/>
              <a:defRPr/>
            </a:pPr>
            <a:endParaRPr lang="en-US" altLang="ko-KR" sz="2800" dirty="0" smtClean="0"/>
          </a:p>
          <a:p>
            <a:pPr marL="365760" indent="-256032" eaLnBrk="1" fontAlgn="auto" hangingPunct="1">
              <a:spcAft>
                <a:spcPts val="0"/>
              </a:spcAft>
              <a:buFont typeface="Wingdings 3"/>
              <a:buChar char=""/>
              <a:defRPr/>
            </a:pPr>
            <a:r>
              <a:rPr lang="ko-KR" altLang="en-US" sz="2800" dirty="0" smtClean="0"/>
              <a:t>필요한 특성의 측정이 불가능할 때</a:t>
            </a:r>
            <a:endParaRPr lang="en-US" altLang="ko-KR" sz="2800" dirty="0" smtClean="0"/>
          </a:p>
          <a:p>
            <a:pPr marL="365760" indent="-256032" eaLnBrk="1" fontAlgn="auto" hangingPunct="1">
              <a:spcAft>
                <a:spcPts val="0"/>
              </a:spcAft>
              <a:buFont typeface="Wingdings 3"/>
              <a:buChar char=""/>
              <a:defRPr/>
            </a:pPr>
            <a:endParaRPr lang="en-US" altLang="ko-KR" sz="2800" dirty="0" smtClean="0"/>
          </a:p>
          <a:p>
            <a:pPr marL="365760" indent="-256032" eaLnBrk="1" fontAlgn="auto" hangingPunct="1">
              <a:spcAft>
                <a:spcPts val="0"/>
              </a:spcAft>
              <a:buFont typeface="Wingdings 3"/>
              <a:buChar char=""/>
              <a:defRPr/>
            </a:pPr>
            <a:r>
              <a:rPr lang="ko-KR" altLang="en-US" sz="2800" dirty="0" smtClean="0"/>
              <a:t>상황을 좌우하는 확률법칙을 이해하지 못할 때</a:t>
            </a:r>
            <a:endParaRPr lang="en-US" altLang="ko-KR" sz="2800" dirty="0" smtClean="0"/>
          </a:p>
          <a:p>
            <a:pPr marL="365760" indent="-256032" eaLnBrk="1" fontAlgn="auto" hangingPunct="1">
              <a:spcAft>
                <a:spcPts val="0"/>
              </a:spcAft>
              <a:buFont typeface="Wingdings 3"/>
              <a:buChar char=""/>
              <a:defRPr/>
            </a:pPr>
            <a:endParaRPr lang="en-US" altLang="ko-KR" sz="2800" dirty="0" smtClean="0"/>
          </a:p>
          <a:p>
            <a:pPr marL="365760" indent="-256032" eaLnBrk="1" fontAlgn="auto" hangingPunct="1">
              <a:spcAft>
                <a:spcPts val="0"/>
              </a:spcAft>
              <a:buFont typeface="Wingdings 3"/>
              <a:buChar char=""/>
              <a:defRPr/>
            </a:pPr>
            <a:r>
              <a:rPr lang="ko-KR" altLang="en-US" sz="2800" dirty="0" smtClean="0"/>
              <a:t>확률법칙을 알고 있으나</a:t>
            </a:r>
            <a:r>
              <a:rPr lang="en-US" altLang="ko-KR" sz="2800" dirty="0" smtClean="0"/>
              <a:t>, </a:t>
            </a:r>
            <a:r>
              <a:rPr lang="ko-KR" altLang="en-US" sz="2800" dirty="0" smtClean="0"/>
              <a:t>실제 결과가 어떻게 일어날 지 모를 때 </a:t>
            </a:r>
            <a:r>
              <a:rPr lang="en-US" altLang="ko-KR" sz="2800" dirty="0" smtClean="0"/>
              <a:t>(randomness </a:t>
            </a:r>
            <a:r>
              <a:rPr lang="ko-KR" altLang="en-US" sz="2800" dirty="0" smtClean="0"/>
              <a:t>때문에</a:t>
            </a:r>
            <a:r>
              <a:rPr lang="en-US" altLang="ko-KR" sz="2800" dirty="0" smtClean="0"/>
              <a:t>)</a:t>
            </a:r>
            <a:endParaRPr lang="ko-KR" altLang="en-US" sz="2800" dirty="0"/>
          </a:p>
        </p:txBody>
      </p:sp>
      <p:sp>
        <p:nvSpPr>
          <p:cNvPr id="3" name="Title 2"/>
          <p:cNvSpPr>
            <a:spLocks noGrp="1"/>
          </p:cNvSpPr>
          <p:nvPr>
            <p:ph type="title"/>
          </p:nvPr>
        </p:nvSpPr>
        <p:spPr/>
        <p:txBody>
          <a:bodyPr/>
          <a:lstStyle/>
          <a:p>
            <a:pPr eaLnBrk="1" fontAlgn="auto" hangingPunct="1">
              <a:spcAft>
                <a:spcPts val="0"/>
              </a:spcAft>
              <a:defRPr/>
            </a:pPr>
            <a:r>
              <a:rPr lang="ko-KR" altLang="en-US" sz="3200" dirty="0" smtClean="0"/>
              <a:t>불확실성은 왜</a:t>
            </a:r>
            <a:r>
              <a:rPr lang="en-US" altLang="ko-KR" sz="3200" dirty="0" smtClean="0"/>
              <a:t>?</a:t>
            </a:r>
            <a:endParaRPr lang="ko-KR" altLang="en-US" sz="3200" dirty="0"/>
          </a:p>
        </p:txBody>
      </p:sp>
      <p:sp>
        <p:nvSpPr>
          <p:cNvPr id="1434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0A3A675-A814-4B62-B0F4-1634A8DD85EB}" type="slidenum">
              <a:rPr lang="ko-KR" altLang="en-US" smtClean="0">
                <a:latin typeface="굴림" pitchFamily="50" charset="-127"/>
                <a:ea typeface="굴림" pitchFamily="50" charset="-127"/>
              </a:rPr>
              <a:pPr/>
              <a:t>5</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457200" y="428625"/>
            <a:ext cx="8229600" cy="5364163"/>
          </a:xfrm>
        </p:spPr>
        <p:txBody>
          <a:bodyPr/>
          <a:lstStyle/>
          <a:p>
            <a:pPr eaLnBrk="1" hangingPunct="1">
              <a:buFont typeface="Wingdings 3" pitchFamily="18" charset="2"/>
              <a:buNone/>
            </a:pPr>
            <a:r>
              <a:rPr lang="en-US" altLang="ko-KR" smtClean="0"/>
              <a:t> </a:t>
            </a:r>
            <a:r>
              <a:rPr lang="en-US" altLang="ko-KR" sz="2800" smtClean="0"/>
              <a:t>20</a:t>
            </a:r>
            <a:r>
              <a:rPr lang="ko-KR" altLang="en-US" sz="2800" smtClean="0"/>
              <a:t>세기 최고의 발명품  중에</a:t>
            </a:r>
            <a:endParaRPr lang="en-US" altLang="ko-KR" sz="2800" smtClean="0"/>
          </a:p>
          <a:p>
            <a:pPr eaLnBrk="1" hangingPunct="1">
              <a:buFont typeface="Wingdings 3" pitchFamily="18" charset="2"/>
              <a:buNone/>
            </a:pPr>
            <a:r>
              <a:rPr lang="en-US" altLang="ko-KR" sz="2800" smtClean="0"/>
              <a:t>                      → Random Number </a:t>
            </a:r>
            <a:r>
              <a:rPr lang="ko-KR" altLang="en-US" sz="2800" smtClean="0"/>
              <a:t>가 포함됨</a:t>
            </a:r>
            <a:endParaRPr lang="en-US" altLang="ko-KR" sz="2800" smtClean="0"/>
          </a:p>
          <a:p>
            <a:pPr eaLnBrk="1" hangingPunct="1">
              <a:buFont typeface="Wingdings 3" pitchFamily="18" charset="2"/>
              <a:buNone/>
            </a:pPr>
            <a:r>
              <a:rPr lang="en-US" altLang="ko-KR" sz="2800" smtClean="0"/>
              <a:t> </a:t>
            </a:r>
            <a:r>
              <a:rPr lang="en-US" altLang="ko-KR" sz="2400" smtClean="0"/>
              <a:t>Random Number(</a:t>
            </a:r>
            <a:r>
              <a:rPr lang="ko-KR" altLang="en-US" sz="2400" smtClean="0"/>
              <a:t>난수</a:t>
            </a:r>
            <a:r>
              <a:rPr lang="en-US" altLang="ko-KR" sz="2400" smtClean="0"/>
              <a:t>) </a:t>
            </a:r>
            <a:r>
              <a:rPr lang="ko-KR" altLang="en-US" sz="2400" smtClean="0"/>
              <a:t>의 이해와 응용이 모든 과학을 발전시켰다고 할 수 있습니다</a:t>
            </a:r>
            <a:r>
              <a:rPr lang="en-US" altLang="ko-KR" sz="2400" smtClean="0"/>
              <a:t>.</a:t>
            </a:r>
          </a:p>
          <a:p>
            <a:pPr eaLnBrk="1" hangingPunct="1">
              <a:buFont typeface="Wingdings 3" pitchFamily="18" charset="2"/>
              <a:buNone/>
            </a:pPr>
            <a:endParaRPr lang="en-US" altLang="ko-KR" sz="1000" smtClean="0"/>
          </a:p>
          <a:p>
            <a:pPr eaLnBrk="1" hangingPunct="1">
              <a:buFont typeface="Wingdings 3" pitchFamily="18" charset="2"/>
              <a:buNone/>
            </a:pPr>
            <a:r>
              <a:rPr lang="en-US" altLang="ko-KR" sz="2000" smtClean="0"/>
              <a:t> Random </a:t>
            </a:r>
            <a:r>
              <a:rPr lang="ko-KR" altLang="en-US" sz="2000" smtClean="0"/>
              <a:t>이란 무엇인가</a:t>
            </a:r>
            <a:r>
              <a:rPr lang="en-US" altLang="ko-KR" sz="2000" smtClean="0"/>
              <a:t>?</a:t>
            </a:r>
          </a:p>
          <a:p>
            <a:pPr eaLnBrk="1" hangingPunct="1"/>
            <a:r>
              <a:rPr lang="en-US" altLang="ko-KR" sz="2000" smtClean="0"/>
              <a:t> 0,1, 2, …, 9 </a:t>
            </a:r>
            <a:r>
              <a:rPr lang="ko-KR" altLang="en-US" sz="2000" smtClean="0"/>
              <a:t>로 구성된 숫자의 배열로서</a:t>
            </a:r>
            <a:r>
              <a:rPr lang="en-US" altLang="ko-KR" sz="2000" smtClean="0"/>
              <a:t>, </a:t>
            </a:r>
            <a:r>
              <a:rPr lang="ko-KR" altLang="en-US" sz="2000" smtClean="0"/>
              <a:t>앞의 숫자로 다음의 숫자가 무엇이 될지 에 관한 정보가 없고</a:t>
            </a:r>
            <a:r>
              <a:rPr lang="en-US" altLang="ko-KR" sz="2000" smtClean="0"/>
              <a:t>(independent), </a:t>
            </a:r>
            <a:r>
              <a:rPr lang="ko-KR" altLang="en-US" sz="2000" smtClean="0"/>
              <a:t>길게 보아 열 개의 숫자가 골고루 나오는 </a:t>
            </a:r>
            <a:r>
              <a:rPr lang="en-US" altLang="ko-KR" sz="2000" smtClean="0"/>
              <a:t>(equally likely) </a:t>
            </a:r>
            <a:r>
              <a:rPr lang="ko-KR" altLang="en-US" sz="2000" smtClean="0"/>
              <a:t>수열입니다</a:t>
            </a:r>
            <a:r>
              <a:rPr lang="en-US" altLang="ko-KR" sz="2000" smtClean="0"/>
              <a:t>.</a:t>
            </a:r>
          </a:p>
          <a:p>
            <a:pPr eaLnBrk="1" hangingPunct="1"/>
            <a:endParaRPr lang="ko-KR" altLang="en-US" sz="2000" smtClean="0"/>
          </a:p>
          <a:p>
            <a:pPr eaLnBrk="1" hangingPunct="1"/>
            <a:r>
              <a:rPr lang="ko-KR" altLang="en-US" sz="2000" smtClean="0"/>
              <a:t>수학적 방법 으로 컴퓨터를 통해 이런 성질을 갖도록 만들면 의사난수 </a:t>
            </a:r>
            <a:r>
              <a:rPr lang="en-US" altLang="ko-KR" sz="2000" smtClean="0"/>
              <a:t>(pseudo -random number)</a:t>
            </a:r>
            <a:r>
              <a:rPr lang="ko-KR" altLang="en-US" sz="2000" smtClean="0"/>
              <a:t>라고 합니다</a:t>
            </a:r>
            <a:r>
              <a:rPr lang="en-US" altLang="ko-KR" sz="2000" smtClean="0"/>
              <a:t>.</a:t>
            </a:r>
          </a:p>
          <a:p>
            <a:pPr eaLnBrk="1" hangingPunct="1"/>
            <a:endParaRPr lang="en-US" altLang="ko-KR" sz="2000" smtClean="0"/>
          </a:p>
          <a:p>
            <a:pPr eaLnBrk="1" hangingPunct="1">
              <a:buFont typeface="Wingdings 3" pitchFamily="18" charset="2"/>
              <a:buNone/>
            </a:pPr>
            <a:r>
              <a:rPr lang="en-US" altLang="ko-KR" sz="2000" smtClean="0"/>
              <a:t>1929</a:t>
            </a:r>
            <a:r>
              <a:rPr lang="ko-KR" altLang="en-US" sz="2000" smtClean="0"/>
              <a:t>년 </a:t>
            </a:r>
            <a:r>
              <a:rPr lang="en-US" altLang="ko-KR" sz="2000" smtClean="0"/>
              <a:t>Tippet</a:t>
            </a:r>
            <a:r>
              <a:rPr lang="ko-KR" altLang="en-US" sz="2000" smtClean="0"/>
              <a:t>은 처음으로 </a:t>
            </a:r>
            <a:r>
              <a:rPr lang="en-US" altLang="ko-KR" sz="2000" smtClean="0"/>
              <a:t>“Random Sampling Numbers”</a:t>
            </a:r>
            <a:r>
              <a:rPr lang="ko-KR" altLang="en-US" sz="2000" smtClean="0"/>
              <a:t>라는 책을 출판으로 그때부터 이용이 활성화 되었습니다</a:t>
            </a:r>
            <a:r>
              <a:rPr lang="en-US" altLang="ko-KR" sz="2000" smtClean="0"/>
              <a:t>.</a:t>
            </a:r>
            <a:endParaRPr lang="ko-KR" altLang="en-US" sz="2000" smtClean="0"/>
          </a:p>
        </p:txBody>
      </p:sp>
      <p:sp>
        <p:nvSpPr>
          <p:cNvPr id="3" name="Title 2"/>
          <p:cNvSpPr>
            <a:spLocks noGrp="1"/>
          </p:cNvSpPr>
          <p:nvPr>
            <p:ph type="title"/>
          </p:nvPr>
        </p:nvSpPr>
        <p:spPr>
          <a:xfrm>
            <a:off x="457200" y="274638"/>
            <a:ext cx="8229600" cy="153987"/>
          </a:xfrm>
        </p:spPr>
        <p:txBody>
          <a:bodyPr>
            <a:normAutofit fontScale="90000"/>
          </a:bodyPr>
          <a:lstStyle/>
          <a:p>
            <a:pPr eaLnBrk="1" fontAlgn="auto" hangingPunct="1">
              <a:spcAft>
                <a:spcPts val="0"/>
              </a:spcAft>
              <a:defRPr/>
            </a:pPr>
            <a:endParaRPr lang="ko-KR" altLang="en-US" dirty="0"/>
          </a:p>
        </p:txBody>
      </p:sp>
      <p:sp>
        <p:nvSpPr>
          <p:cNvPr id="1536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FB6E80A-5C35-4350-8CB5-3194E7FEC459}" type="slidenum">
              <a:rPr lang="ko-KR" altLang="en-US" smtClean="0">
                <a:latin typeface="굴림" pitchFamily="50" charset="-127"/>
                <a:ea typeface="굴림" pitchFamily="50" charset="-127"/>
              </a:rPr>
              <a:pPr/>
              <a:t>6</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91" descr="UNI4517"/>
          <p:cNvPicPr>
            <a:picLocks noGrp="1" noChangeAspect="1" noChangeArrowheads="1"/>
          </p:cNvPicPr>
          <p:nvPr>
            <p:ph idx="1"/>
          </p:nvPr>
        </p:nvPicPr>
        <p:blipFill>
          <a:blip r:embed="rId2" cstate="print"/>
          <a:srcRect/>
          <a:stretch>
            <a:fillRect/>
          </a:stretch>
        </p:blipFill>
        <p:spPr>
          <a:xfrm>
            <a:off x="1584325" y="928688"/>
            <a:ext cx="5702300" cy="2838450"/>
          </a:xfrm>
          <a:noFill/>
        </p:spPr>
      </p:pic>
      <p:sp>
        <p:nvSpPr>
          <p:cNvPr id="23554" name="Rectangle 2"/>
          <p:cNvSpPr>
            <a:spLocks noGrp="1" noChangeArrowheads="1"/>
          </p:cNvSpPr>
          <p:nvPr>
            <p:ph type="title"/>
          </p:nvPr>
        </p:nvSpPr>
        <p:spPr>
          <a:xfrm>
            <a:off x="457200" y="142852"/>
            <a:ext cx="8229600" cy="642942"/>
          </a:xfrm>
        </p:spPr>
        <p:txBody>
          <a:bodyPr>
            <a:normAutofit fontScale="90000"/>
          </a:bodyPr>
          <a:lstStyle/>
          <a:p>
            <a:pPr eaLnBrk="1" fontAlgn="auto" hangingPunct="1">
              <a:spcAft>
                <a:spcPts val="0"/>
              </a:spcAft>
              <a:defRPr/>
            </a:pPr>
            <a:r>
              <a:rPr lang="en-US" altLang="ko-KR" sz="2800" dirty="0"/>
              <a:t>           </a:t>
            </a:r>
            <a:r>
              <a:rPr lang="en-US" altLang="ko-KR" sz="2800" dirty="0" smtClean="0"/>
              <a:t>      </a:t>
            </a:r>
            <a:r>
              <a:rPr lang="ko-KR" altLang="en-US" sz="2800" dirty="0" smtClean="0">
                <a:latin typeface="맑은 고딕" pitchFamily="50" charset="-127"/>
              </a:rPr>
              <a:t>난수의 </a:t>
            </a:r>
            <a:r>
              <a:rPr lang="ko-KR" altLang="en-US" sz="2800" dirty="0">
                <a:latin typeface="맑은 고딕" pitchFamily="50" charset="-127"/>
              </a:rPr>
              <a:t>품질을 검토 </a:t>
            </a:r>
            <a:r>
              <a:rPr lang="en-US" altLang="ko-KR" sz="2800" dirty="0" smtClean="0">
                <a:latin typeface="맑은 고딕" pitchFamily="50" charset="-127"/>
              </a:rPr>
              <a:t>(</a:t>
            </a:r>
            <a:r>
              <a:rPr lang="ko-KR" altLang="en-US" sz="2800" dirty="0" smtClean="0">
                <a:latin typeface="맑은 고딕" pitchFamily="50" charset="-127"/>
                <a:cs typeface="Arial"/>
              </a:rPr>
              <a:t>π </a:t>
            </a:r>
            <a:r>
              <a:rPr lang="ko-KR" altLang="en-US" sz="2800" dirty="0" smtClean="0">
                <a:latin typeface="맑은 고딕" pitchFamily="50" charset="-127"/>
              </a:rPr>
              <a:t>의 </a:t>
            </a:r>
            <a:r>
              <a:rPr lang="ko-KR" altLang="en-US" sz="2800" dirty="0">
                <a:latin typeface="맑은 고딕" pitchFamily="50" charset="-127"/>
              </a:rPr>
              <a:t>경우</a:t>
            </a:r>
            <a:r>
              <a:rPr lang="en-US" altLang="ko-KR" sz="2800" dirty="0">
                <a:latin typeface="맑은 고딕" pitchFamily="50" charset="-127"/>
              </a:rPr>
              <a:t>)</a:t>
            </a:r>
            <a:r>
              <a:rPr lang="en-US" altLang="ko-KR" dirty="0">
                <a:latin typeface="맑은 고딕" pitchFamily="50" charset="-127"/>
              </a:rPr>
              <a:t> </a:t>
            </a:r>
          </a:p>
        </p:txBody>
      </p:sp>
      <p:sp>
        <p:nvSpPr>
          <p:cNvPr id="16388" name="Rectangle 3"/>
          <p:cNvSpPr>
            <a:spLocks noChangeArrowheads="1"/>
          </p:cNvSpPr>
          <p:nvPr/>
        </p:nvSpPr>
        <p:spPr bwMode="auto">
          <a:xfrm>
            <a:off x="0" y="2947988"/>
            <a:ext cx="9144000" cy="0"/>
          </a:xfrm>
          <a:prstGeom prst="rect">
            <a:avLst/>
          </a:prstGeom>
          <a:noFill/>
          <a:ln w="9525">
            <a:noFill/>
            <a:miter lim="800000"/>
            <a:headEnd/>
            <a:tailEnd/>
          </a:ln>
        </p:spPr>
        <p:txBody>
          <a:bodyPr wrap="none" anchor="ctr">
            <a:spAutoFit/>
          </a:bodyPr>
          <a:lstStyle/>
          <a:p>
            <a:endParaRPr lang="ko-KR" altLang="en-US"/>
          </a:p>
        </p:txBody>
      </p:sp>
      <p:graphicFrame>
        <p:nvGraphicFramePr>
          <p:cNvPr id="23662" name="Group 110"/>
          <p:cNvGraphicFramePr>
            <a:graphicFrameLocks noGrp="1"/>
          </p:cNvGraphicFramePr>
          <p:nvPr/>
        </p:nvGraphicFramePr>
        <p:xfrm>
          <a:off x="1000125" y="3857625"/>
          <a:ext cx="7561263" cy="1087438"/>
        </p:xfrm>
        <a:graphic>
          <a:graphicData uri="http://schemas.openxmlformats.org/drawingml/2006/table">
            <a:tbl>
              <a:tblPr/>
              <a:tblGrid>
                <a:gridCol w="1554163"/>
                <a:gridCol w="600075"/>
                <a:gridCol w="601662"/>
                <a:gridCol w="600075"/>
                <a:gridCol w="601663"/>
                <a:gridCol w="600075"/>
                <a:gridCol w="600075"/>
                <a:gridCol w="601662"/>
                <a:gridCol w="600075"/>
                <a:gridCol w="601663"/>
                <a:gridCol w="600075"/>
              </a:tblGrid>
              <a:tr h="477838">
                <a:tc>
                  <a:txBody>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Digits</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2</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3</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4</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5</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6</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7</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8</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9</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88913">
                <a:tc>
                  <a:txBody>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ko-KR" altLang="en-US"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빈도</a:t>
                      </a:r>
                      <a:endParaRPr kumimoji="1" lang="ko-KR" altLang="en-US"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93</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116</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103</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102</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93</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97</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94</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95</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101</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106</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88913">
                <a:tc>
                  <a:txBody>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ko-KR" altLang="en-US"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기대값</a:t>
                      </a:r>
                      <a:endParaRPr kumimoji="1" lang="ko-KR" altLang="en-US"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100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439" name="Rectangle 54"/>
          <p:cNvSpPr>
            <a:spLocks noChangeArrowheads="1"/>
          </p:cNvSpPr>
          <p:nvPr/>
        </p:nvSpPr>
        <p:spPr bwMode="auto">
          <a:xfrm>
            <a:off x="0" y="3910013"/>
            <a:ext cx="9144000" cy="0"/>
          </a:xfrm>
          <a:prstGeom prst="rect">
            <a:avLst/>
          </a:prstGeom>
          <a:noFill/>
          <a:ln w="9525">
            <a:noFill/>
            <a:miter lim="800000"/>
            <a:headEnd/>
            <a:tailEnd/>
          </a:ln>
        </p:spPr>
        <p:txBody>
          <a:bodyPr wrap="none" anchor="ctr">
            <a:spAutoFit/>
          </a:bodyPr>
          <a:lstStyle/>
          <a:p>
            <a:endParaRPr lang="ko-KR" altLang="ko-KR"/>
          </a:p>
        </p:txBody>
      </p:sp>
      <p:sp>
        <p:nvSpPr>
          <p:cNvPr id="16440" name="Rectangle 55"/>
          <p:cNvSpPr>
            <a:spLocks noChangeArrowheads="1"/>
          </p:cNvSpPr>
          <p:nvPr/>
        </p:nvSpPr>
        <p:spPr bwMode="auto">
          <a:xfrm>
            <a:off x="0" y="2947988"/>
            <a:ext cx="9144000" cy="0"/>
          </a:xfrm>
          <a:prstGeom prst="rect">
            <a:avLst/>
          </a:prstGeom>
          <a:noFill/>
          <a:ln w="9525">
            <a:noFill/>
            <a:miter lim="800000"/>
            <a:headEnd/>
            <a:tailEnd/>
          </a:ln>
        </p:spPr>
        <p:txBody>
          <a:bodyPr wrap="none" anchor="ctr">
            <a:spAutoFit/>
          </a:bodyPr>
          <a:lstStyle/>
          <a:p>
            <a:endParaRPr lang="ko-KR" altLang="en-US"/>
          </a:p>
        </p:txBody>
      </p:sp>
      <p:graphicFrame>
        <p:nvGraphicFramePr>
          <p:cNvPr id="23663" name="Group 111"/>
          <p:cNvGraphicFramePr>
            <a:graphicFrameLocks noGrp="1"/>
          </p:cNvGraphicFramePr>
          <p:nvPr/>
        </p:nvGraphicFramePr>
        <p:xfrm>
          <a:off x="1785938" y="5072063"/>
          <a:ext cx="6119814" cy="1123950"/>
        </p:xfrm>
        <a:graphic>
          <a:graphicData uri="http://schemas.openxmlformats.org/drawingml/2006/table">
            <a:tbl>
              <a:tblPr/>
              <a:tblGrid>
                <a:gridCol w="2206626"/>
                <a:gridCol w="579438"/>
                <a:gridCol w="688975"/>
                <a:gridCol w="688975"/>
                <a:gridCol w="688975"/>
                <a:gridCol w="687387"/>
                <a:gridCol w="579438"/>
              </a:tblGrid>
              <a:tr h="374650">
                <a:tc>
                  <a:txBody>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5</a:t>
                      </a:r>
                      <a:r>
                        <a:rPr kumimoji="1" lang="ko-KR" altLang="en-US"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개의 난수중 홀수의 수</a:t>
                      </a:r>
                      <a:endParaRPr kumimoji="1" lang="ko-KR" altLang="en-US"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0</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1</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2</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3</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4</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5</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ko-KR" altLang="en-US"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빈도</a:t>
                      </a:r>
                      <a:endParaRPr kumimoji="1" lang="ko-KR" altLang="en-US"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7</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31</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54</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61</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41</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6</a:t>
                      </a:r>
                      <a:endParaRPr kumimoji="1" lang="en-US" altLang="ko-KR"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374650">
                <a:tc>
                  <a:txBody>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ko-KR" altLang="en-US" sz="1400" b="1" i="0" u="none" strike="noStrike" cap="none" normalizeH="0" baseline="0" smtClean="0">
                          <a:ln>
                            <a:noFill/>
                          </a:ln>
                          <a:solidFill>
                            <a:srgbClr val="000000"/>
                          </a:solidFill>
                          <a:effectLst/>
                          <a:latin typeface="맑은 고딕" pitchFamily="50" charset="-127"/>
                          <a:ea typeface="맑은 고딕" pitchFamily="50" charset="-127"/>
                          <a:cs typeface="한컴바탕" pitchFamily="18" charset="2"/>
                        </a:rPr>
                        <a:t>기대값</a:t>
                      </a:r>
                      <a:endParaRPr kumimoji="1" lang="ko-KR" altLang="en-US" sz="1400" b="0" i="0" u="none" strike="noStrike" cap="none" normalizeH="0" baseline="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6.25</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31.25</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62.50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62.50</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31.25</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400" b="1" i="0" u="none" strike="noStrike" cap="none" normalizeH="0" baseline="0" dirty="0" smtClean="0">
                          <a:ln>
                            <a:noFill/>
                          </a:ln>
                          <a:solidFill>
                            <a:srgbClr val="000000"/>
                          </a:solidFill>
                          <a:effectLst/>
                          <a:latin typeface="맑은 고딕" pitchFamily="50" charset="-127"/>
                          <a:ea typeface="맑은 고딕" pitchFamily="50" charset="-127"/>
                          <a:cs typeface="한컴바탕" pitchFamily="18" charset="2"/>
                        </a:rPr>
                        <a:t>6.25</a:t>
                      </a:r>
                      <a:endParaRPr kumimoji="1" lang="en-US" altLang="ko-KR" sz="1400" b="0" i="0" u="none" strike="noStrike" cap="none" normalizeH="0" baseline="0" dirty="0" smtClean="0">
                        <a:ln>
                          <a:noFill/>
                        </a:ln>
                        <a:solidFill>
                          <a:schemeClr val="tx1"/>
                        </a:solidFill>
                        <a:effectLst/>
                        <a:latin typeface="맑은 고딕" pitchFamily="50" charset="-127"/>
                        <a:ea typeface="맑은 고딕" pitchFamily="50" charset="-127"/>
                        <a:cs typeface="한컴바탕" pitchFamily="18" charset="2"/>
                      </a:endParaRPr>
                    </a:p>
                  </a:txBody>
                  <a:tcPr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475" name="Rectangle 90"/>
          <p:cNvSpPr>
            <a:spLocks noChangeArrowheads="1"/>
          </p:cNvSpPr>
          <p:nvPr/>
        </p:nvSpPr>
        <p:spPr bwMode="auto">
          <a:xfrm>
            <a:off x="0" y="3910013"/>
            <a:ext cx="9144000" cy="0"/>
          </a:xfrm>
          <a:prstGeom prst="rect">
            <a:avLst/>
          </a:prstGeom>
          <a:noFill/>
          <a:ln w="9525">
            <a:noFill/>
            <a:miter lim="800000"/>
            <a:headEnd/>
            <a:tailEnd/>
          </a:ln>
        </p:spPr>
        <p:txBody>
          <a:bodyPr wrap="none" anchor="ctr">
            <a:spAutoFit/>
          </a:bodyPr>
          <a:lstStyle/>
          <a:p>
            <a:endParaRPr lang="ko-KR" altLang="ko-KR"/>
          </a:p>
        </p:txBody>
      </p:sp>
      <p:sp>
        <p:nvSpPr>
          <p:cNvPr id="16476" name="Slide Number Placeholder 9"/>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DB1446-9E83-4174-809D-4A58ECBFCB41}" type="slidenum">
              <a:rPr lang="ko-KR" altLang="en-US" smtClean="0">
                <a:latin typeface="굴림" pitchFamily="50" charset="-127"/>
                <a:ea typeface="굴림" pitchFamily="50" charset="-127"/>
              </a:rPr>
              <a:pPr/>
              <a:t>7</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457200" y="642938"/>
            <a:ext cx="8229600" cy="5364162"/>
          </a:xfrm>
        </p:spPr>
        <p:txBody>
          <a:bodyPr/>
          <a:lstStyle/>
          <a:p>
            <a:pPr eaLnBrk="1" hangingPunct="1"/>
            <a:r>
              <a:rPr lang="ko-KR" altLang="en-US" sz="2800" smtClean="0"/>
              <a:t>확률법칙의 유용성을 활용하면</a:t>
            </a:r>
            <a:r>
              <a:rPr lang="en-US" altLang="ko-KR" sz="2800" smtClean="0"/>
              <a:t>…</a:t>
            </a:r>
          </a:p>
          <a:p>
            <a:pPr eaLnBrk="1" hangingPunct="1">
              <a:buFont typeface="Wingdings 3" pitchFamily="18" charset="2"/>
              <a:buNone/>
            </a:pPr>
            <a:r>
              <a:rPr lang="en-US" altLang="ko-KR" sz="2800" smtClean="0"/>
              <a:t>  ( </a:t>
            </a:r>
            <a:r>
              <a:rPr lang="en-US" altLang="ko-KR" sz="3200" smtClean="0"/>
              <a:t>Putting chance to work!)</a:t>
            </a:r>
          </a:p>
          <a:p>
            <a:pPr eaLnBrk="1" hangingPunct="1">
              <a:buFont typeface="Wingdings 3" pitchFamily="18" charset="2"/>
              <a:buNone/>
            </a:pPr>
            <a:endParaRPr lang="en-US" altLang="ko-KR" sz="2800" smtClean="0"/>
          </a:p>
          <a:p>
            <a:pPr eaLnBrk="1" hangingPunct="1"/>
            <a:r>
              <a:rPr lang="ko-KR" altLang="en-US" sz="2800" smtClean="0"/>
              <a:t>불확실성으로 인해 원인과 결과의 </a:t>
            </a:r>
            <a:r>
              <a:rPr lang="en-US" altLang="ko-KR" sz="2800" smtClean="0"/>
              <a:t>1:1 </a:t>
            </a:r>
            <a:r>
              <a:rPr lang="ko-KR" altLang="en-US" sz="2800" smtClean="0"/>
              <a:t>대응관계가 불완전할 때에</a:t>
            </a:r>
            <a:r>
              <a:rPr lang="en-US" altLang="ko-KR" sz="2800" smtClean="0"/>
              <a:t>,</a:t>
            </a:r>
          </a:p>
          <a:p>
            <a:pPr eaLnBrk="1" hangingPunct="1"/>
            <a:endParaRPr lang="en-US" altLang="ko-KR" sz="1000" smtClean="0"/>
          </a:p>
          <a:p>
            <a:pPr eaLnBrk="1" hangingPunct="1"/>
            <a:endParaRPr lang="en-US" altLang="ko-KR" sz="1200" smtClean="0"/>
          </a:p>
          <a:p>
            <a:pPr eaLnBrk="1" hangingPunct="1"/>
            <a:r>
              <a:rPr lang="en-US" altLang="ko-KR" sz="2800" smtClean="0"/>
              <a:t>                                   </a:t>
            </a:r>
          </a:p>
        </p:txBody>
      </p:sp>
      <p:sp>
        <p:nvSpPr>
          <p:cNvPr id="3" name="Title 2"/>
          <p:cNvSpPr>
            <a:spLocks noGrp="1"/>
          </p:cNvSpPr>
          <p:nvPr>
            <p:ph type="title"/>
          </p:nvPr>
        </p:nvSpPr>
        <p:spPr>
          <a:xfrm>
            <a:off x="457200" y="274638"/>
            <a:ext cx="8229600" cy="225425"/>
          </a:xfrm>
        </p:spPr>
        <p:txBody>
          <a:bodyPr>
            <a:normAutofit fontScale="90000"/>
          </a:bodyPr>
          <a:lstStyle/>
          <a:p>
            <a:pPr eaLnBrk="1" fontAlgn="auto" hangingPunct="1">
              <a:spcAft>
                <a:spcPts val="0"/>
              </a:spcAft>
              <a:defRPr/>
            </a:pPr>
            <a:endParaRPr lang="ko-KR" altLang="en-US" dirty="0"/>
          </a:p>
        </p:txBody>
      </p:sp>
      <p:sp>
        <p:nvSpPr>
          <p:cNvPr id="10" name="Rectangle 9"/>
          <p:cNvSpPr/>
          <p:nvPr/>
        </p:nvSpPr>
        <p:spPr>
          <a:xfrm>
            <a:off x="571500" y="3714750"/>
            <a:ext cx="4143375" cy="642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ko-KR" altLang="en-US" sz="2800" dirty="0">
                <a:solidFill>
                  <a:schemeClr val="tx1"/>
                </a:solidFill>
              </a:rPr>
              <a:t>불확실성을 내포한 지식</a:t>
            </a:r>
          </a:p>
        </p:txBody>
      </p:sp>
      <p:sp>
        <p:nvSpPr>
          <p:cNvPr id="11" name="Rectangle 10"/>
          <p:cNvSpPr/>
          <p:nvPr/>
        </p:nvSpPr>
        <p:spPr>
          <a:xfrm>
            <a:off x="5214938" y="3714750"/>
            <a:ext cx="3465512" cy="642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ko-KR" altLang="en-US" sz="2800" dirty="0"/>
              <a:t>불확실성의</a:t>
            </a:r>
            <a:r>
              <a:rPr lang="ko-KR" altLang="en-US" dirty="0"/>
              <a:t> </a:t>
            </a:r>
            <a:r>
              <a:rPr lang="ko-KR" altLang="en-US" sz="2800" dirty="0"/>
              <a:t>계량화</a:t>
            </a:r>
          </a:p>
        </p:txBody>
      </p:sp>
      <p:sp>
        <p:nvSpPr>
          <p:cNvPr id="12" name="Rectangle 11"/>
          <p:cNvSpPr/>
          <p:nvPr/>
        </p:nvSpPr>
        <p:spPr>
          <a:xfrm>
            <a:off x="4071938" y="5143500"/>
            <a:ext cx="3071812" cy="642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ko-KR" altLang="en-US" sz="2800" dirty="0"/>
              <a:t>사용가능한 지식</a:t>
            </a:r>
          </a:p>
        </p:txBody>
      </p:sp>
      <p:sp>
        <p:nvSpPr>
          <p:cNvPr id="17415" name="TextBox 12"/>
          <p:cNvSpPr txBox="1">
            <a:spLocks noChangeArrowheads="1"/>
          </p:cNvSpPr>
          <p:nvPr/>
        </p:nvSpPr>
        <p:spPr bwMode="auto">
          <a:xfrm>
            <a:off x="4714875" y="3786188"/>
            <a:ext cx="428625" cy="523875"/>
          </a:xfrm>
          <a:prstGeom prst="rect">
            <a:avLst/>
          </a:prstGeom>
          <a:noFill/>
          <a:ln w="9525">
            <a:noFill/>
            <a:miter lim="800000"/>
            <a:headEnd/>
            <a:tailEnd/>
          </a:ln>
        </p:spPr>
        <p:txBody>
          <a:bodyPr>
            <a:spAutoFit/>
          </a:bodyPr>
          <a:lstStyle/>
          <a:p>
            <a:r>
              <a:rPr lang="en-US" altLang="ko-KR" sz="2800">
                <a:latin typeface="맑은 고딕" pitchFamily="50" charset="-127"/>
                <a:ea typeface="맑은 고딕" pitchFamily="50" charset="-127"/>
              </a:rPr>
              <a:t>+</a:t>
            </a:r>
            <a:endParaRPr lang="ko-KR" altLang="en-US" sz="2800">
              <a:latin typeface="맑은 고딕" pitchFamily="50" charset="-127"/>
              <a:ea typeface="맑은 고딕" pitchFamily="50" charset="-127"/>
            </a:endParaRPr>
          </a:p>
        </p:txBody>
      </p:sp>
      <p:sp>
        <p:nvSpPr>
          <p:cNvPr id="17416" name="TextBox 13"/>
          <p:cNvSpPr txBox="1">
            <a:spLocks noChangeArrowheads="1"/>
          </p:cNvSpPr>
          <p:nvPr/>
        </p:nvSpPr>
        <p:spPr bwMode="auto">
          <a:xfrm>
            <a:off x="3357563" y="5214938"/>
            <a:ext cx="500062" cy="523875"/>
          </a:xfrm>
          <a:prstGeom prst="rect">
            <a:avLst/>
          </a:prstGeom>
          <a:noFill/>
          <a:ln w="9525">
            <a:noFill/>
            <a:miter lim="800000"/>
            <a:headEnd/>
            <a:tailEnd/>
          </a:ln>
        </p:spPr>
        <p:txBody>
          <a:bodyPr>
            <a:spAutoFit/>
          </a:bodyPr>
          <a:lstStyle/>
          <a:p>
            <a:r>
              <a:rPr lang="en-US" altLang="ko-KR" sz="2800">
                <a:latin typeface="맑은 고딕" pitchFamily="50" charset="-127"/>
                <a:ea typeface="맑은 고딕" pitchFamily="50" charset="-127"/>
              </a:rPr>
              <a:t>=</a:t>
            </a:r>
            <a:endParaRPr lang="ko-KR" altLang="en-US" sz="2800">
              <a:latin typeface="맑은 고딕" pitchFamily="50" charset="-127"/>
              <a:ea typeface="맑은 고딕" pitchFamily="50" charset="-127"/>
            </a:endParaRPr>
          </a:p>
        </p:txBody>
      </p:sp>
      <p:sp>
        <p:nvSpPr>
          <p:cNvPr id="17417" name="Slide Number Placeholder 8"/>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7A965C0-3A67-4DE7-8A60-F5C733493C54}" type="slidenum">
              <a:rPr lang="ko-KR" altLang="en-US" smtClean="0">
                <a:latin typeface="굴림" pitchFamily="50" charset="-127"/>
                <a:ea typeface="굴림" pitchFamily="50" charset="-127"/>
              </a:rPr>
              <a:pPr/>
              <a:t>8</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785938"/>
            <a:ext cx="8229600" cy="4006850"/>
          </a:xfrm>
        </p:spPr>
        <p:txBody>
          <a:bodyPr/>
          <a:lstStyle/>
          <a:p>
            <a:pPr eaLnBrk="1" hangingPunct="1"/>
            <a:r>
              <a:rPr lang="ko-KR" altLang="en-US" sz="2800" smtClean="0"/>
              <a:t>두 가지 조건</a:t>
            </a:r>
            <a:r>
              <a:rPr lang="en-US" altLang="ko-KR" sz="2800" smtClean="0"/>
              <a:t>(</a:t>
            </a:r>
            <a:r>
              <a:rPr lang="ko-KR" altLang="en-US" sz="2800" smtClean="0"/>
              <a:t>제품</a:t>
            </a:r>
            <a:r>
              <a:rPr lang="en-US" altLang="ko-KR" sz="2800" smtClean="0"/>
              <a:t>, </a:t>
            </a:r>
            <a:r>
              <a:rPr lang="ko-KR" altLang="en-US" sz="2800" smtClean="0"/>
              <a:t>방법 등</a:t>
            </a:r>
            <a:r>
              <a:rPr lang="en-US" altLang="ko-KR" sz="2800" smtClean="0"/>
              <a:t>) </a:t>
            </a:r>
            <a:r>
              <a:rPr lang="ko-KR" altLang="en-US" sz="2800" smtClean="0"/>
              <a:t>을 </a:t>
            </a:r>
            <a:endParaRPr lang="en-US" altLang="ko-KR" sz="2800" smtClean="0"/>
          </a:p>
          <a:p>
            <a:pPr eaLnBrk="1" hangingPunct="1">
              <a:buFont typeface="Wingdings 3" pitchFamily="18" charset="2"/>
              <a:buNone/>
            </a:pPr>
            <a:r>
              <a:rPr lang="en-US" altLang="ko-KR" sz="2800" smtClean="0"/>
              <a:t>  </a:t>
            </a:r>
            <a:r>
              <a:rPr lang="ko-KR" altLang="en-US" sz="2800" smtClean="0"/>
              <a:t>비교하기 위한 실험</a:t>
            </a:r>
            <a:endParaRPr lang="en-US" altLang="ko-KR" sz="2800" smtClean="0"/>
          </a:p>
          <a:p>
            <a:pPr eaLnBrk="1" hangingPunct="1"/>
            <a:endParaRPr lang="en-US" altLang="ko-KR" sz="2800" smtClean="0"/>
          </a:p>
          <a:p>
            <a:pPr eaLnBrk="1" hangingPunct="1"/>
            <a:r>
              <a:rPr lang="ko-KR" altLang="en-US" sz="2800" smtClean="0"/>
              <a:t>대조군</a:t>
            </a:r>
            <a:r>
              <a:rPr lang="en-US" altLang="ko-KR" sz="2800" smtClean="0"/>
              <a:t>(control)</a:t>
            </a:r>
            <a:r>
              <a:rPr lang="ko-KR" altLang="en-US" sz="2800" smtClean="0"/>
              <a:t>과 처리군</a:t>
            </a:r>
            <a:r>
              <a:rPr lang="en-US" altLang="ko-KR" sz="2800" smtClean="0"/>
              <a:t>(treatment)</a:t>
            </a:r>
            <a:r>
              <a:rPr lang="ko-KR" altLang="en-US" sz="2800" smtClean="0"/>
              <a:t>의 </a:t>
            </a:r>
            <a:endParaRPr lang="en-US" altLang="ko-KR" sz="2800" smtClean="0"/>
          </a:p>
          <a:p>
            <a:pPr eaLnBrk="1" hangingPunct="1">
              <a:buFont typeface="Wingdings 3" pitchFamily="18" charset="2"/>
              <a:buNone/>
            </a:pPr>
            <a:r>
              <a:rPr lang="en-US" altLang="ko-KR" sz="2800" smtClean="0"/>
              <a:t>  </a:t>
            </a:r>
            <a:r>
              <a:rPr lang="ko-KR" altLang="en-US" sz="2800" smtClean="0"/>
              <a:t>동질성 보장</a:t>
            </a:r>
            <a:endParaRPr lang="en-US" altLang="ko-KR" sz="2800" smtClean="0"/>
          </a:p>
          <a:p>
            <a:pPr eaLnBrk="1" hangingPunct="1"/>
            <a:endParaRPr lang="en-US" altLang="ko-KR" sz="2800" smtClean="0"/>
          </a:p>
          <a:p>
            <a:pPr eaLnBrk="1" hangingPunct="1"/>
            <a:r>
              <a:rPr lang="ko-KR" altLang="en-US" sz="2800" smtClean="0"/>
              <a:t>실험에서 편향을 제거</a:t>
            </a:r>
            <a:endParaRPr lang="en-US" altLang="ko-KR" sz="2800" smtClean="0"/>
          </a:p>
          <a:p>
            <a:pPr eaLnBrk="1" hangingPunct="1"/>
            <a:endParaRPr lang="en-US" altLang="ko-KR" sz="2800" smtClean="0"/>
          </a:p>
          <a:p>
            <a:pPr eaLnBrk="1" hangingPunct="1"/>
            <a:r>
              <a:rPr lang="ko-KR" altLang="en-US" sz="2800" smtClean="0"/>
              <a:t>실험대상이 아닌 나머지 변수의 영향 제거</a:t>
            </a:r>
          </a:p>
        </p:txBody>
      </p:sp>
      <p:sp>
        <p:nvSpPr>
          <p:cNvPr id="3" name="Title 2"/>
          <p:cNvSpPr>
            <a:spLocks noGrp="1"/>
          </p:cNvSpPr>
          <p:nvPr>
            <p:ph type="title"/>
          </p:nvPr>
        </p:nvSpPr>
        <p:spPr>
          <a:xfrm>
            <a:off x="457200" y="274638"/>
            <a:ext cx="8229600" cy="1296974"/>
          </a:xfrm>
        </p:spPr>
        <p:txBody>
          <a:bodyPr>
            <a:normAutofit fontScale="90000"/>
          </a:bodyPr>
          <a:lstStyle/>
          <a:p>
            <a:pPr eaLnBrk="1" fontAlgn="auto" hangingPunct="1">
              <a:spcAft>
                <a:spcPts val="0"/>
              </a:spcAft>
              <a:defRPr/>
            </a:pPr>
            <a:r>
              <a:rPr lang="en-US" altLang="ko-KR" sz="3200" u="sng" dirty="0" smtClean="0"/>
              <a:t>Random Number</a:t>
            </a:r>
            <a:r>
              <a:rPr lang="ko-KR" altLang="en-US" sz="3200" u="sng" dirty="0" smtClean="0"/>
              <a:t>의 응용 </a:t>
            </a:r>
            <a:r>
              <a:rPr lang="en-US" altLang="ko-KR" sz="3200" u="sng" dirty="0" smtClean="0"/>
              <a:t>(1)</a:t>
            </a:r>
            <a:br>
              <a:rPr lang="en-US" altLang="ko-KR" sz="3200" u="sng" dirty="0" smtClean="0"/>
            </a:br>
            <a:r>
              <a:rPr lang="en-US" altLang="ko-KR" sz="3600" dirty="0" smtClean="0"/>
              <a:t/>
            </a:r>
            <a:br>
              <a:rPr lang="en-US" altLang="ko-KR" sz="3600" dirty="0" smtClean="0"/>
            </a:br>
            <a:r>
              <a:rPr lang="ko-KR" altLang="en-US" sz="2800" dirty="0" smtClean="0"/>
              <a:t>표본조사</a:t>
            </a:r>
            <a:r>
              <a:rPr lang="en-US" altLang="ko-KR" sz="2800" dirty="0" smtClean="0"/>
              <a:t>, </a:t>
            </a:r>
            <a:r>
              <a:rPr lang="ko-KR" altLang="en-US" sz="2800" dirty="0" smtClean="0"/>
              <a:t>실험설계 </a:t>
            </a:r>
            <a:r>
              <a:rPr lang="en-US" altLang="ko-KR" sz="2800" dirty="0" smtClean="0"/>
              <a:t>–- </a:t>
            </a:r>
            <a:r>
              <a:rPr lang="ko-KR" altLang="en-US" sz="2800" dirty="0" smtClean="0"/>
              <a:t>확률화와 무작위추출</a:t>
            </a:r>
            <a:endParaRPr lang="ko-KR" altLang="en-US" sz="2800" dirty="0"/>
          </a:p>
        </p:txBody>
      </p:sp>
      <p:sp>
        <p:nvSpPr>
          <p:cNvPr id="1843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AAE197-01E5-4B70-AA2B-EF3BDB1A0275}" type="slidenum">
              <a:rPr lang="ko-KR" altLang="en-US" smtClean="0">
                <a:latin typeface="굴림" pitchFamily="50" charset="-127"/>
                <a:ea typeface="굴림" pitchFamily="50" charset="-127"/>
              </a:rPr>
              <a:pPr/>
              <a:t>9</a:t>
            </a:fld>
            <a:endParaRPr lang="en-US" altLang="ko-KR" smtClean="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Concourse</Template>
  <TotalTime>750</TotalTime>
  <Words>2341</Words>
  <Application>Microsoft Office PowerPoint</Application>
  <PresentationFormat>화면 슬라이드 쇼(4:3)</PresentationFormat>
  <Paragraphs>617</Paragraphs>
  <Slides>41</Slides>
  <Notes>9</Notes>
  <HiddenSlides>0</HiddenSlides>
  <MMClips>0</MMClips>
  <ScaleCrop>false</ScaleCrop>
  <HeadingPairs>
    <vt:vector size="8" baseType="variant">
      <vt:variant>
        <vt:lpstr>사용한 글꼴</vt:lpstr>
      </vt:variant>
      <vt:variant>
        <vt:i4>16</vt:i4>
      </vt:variant>
      <vt:variant>
        <vt:lpstr>테마</vt:lpstr>
      </vt:variant>
      <vt:variant>
        <vt:i4>1</vt:i4>
      </vt:variant>
      <vt:variant>
        <vt:lpstr>포함된 OLE 서버</vt:lpstr>
      </vt:variant>
      <vt:variant>
        <vt:i4>1</vt:i4>
      </vt:variant>
      <vt:variant>
        <vt:lpstr>슬라이드 제목</vt:lpstr>
      </vt:variant>
      <vt:variant>
        <vt:i4>41</vt:i4>
      </vt:variant>
    </vt:vector>
  </HeadingPairs>
  <TitlesOfParts>
    <vt:vector size="59" baseType="lpstr">
      <vt:lpstr>굴림</vt:lpstr>
      <vt:lpstr>Arial</vt:lpstr>
      <vt:lpstr>Lucida Sans Unicode</vt:lpstr>
      <vt:lpstr>맑은 고딕</vt:lpstr>
      <vt:lpstr>Wingdings 3</vt:lpstr>
      <vt:lpstr>Verdana</vt:lpstr>
      <vt:lpstr>Wingdings 2</vt:lpstr>
      <vt:lpstr>Wingdings</vt:lpstr>
      <vt:lpstr>한컴바탕</vt:lpstr>
      <vt:lpstr>Times New Roman</vt:lpstr>
      <vt:lpstr>바탕</vt:lpstr>
      <vt:lpstr>궁서</vt:lpstr>
      <vt:lpstr>바탕체</vt:lpstr>
      <vt:lpstr>Arial Black</vt:lpstr>
      <vt:lpstr>Comic Sans MS</vt:lpstr>
      <vt:lpstr>Bauhaus</vt:lpstr>
      <vt:lpstr>Concourse</vt:lpstr>
      <vt:lpstr>비트맵 이미지</vt:lpstr>
      <vt:lpstr>혼돈과 질서의 만남</vt:lpstr>
      <vt:lpstr>슬라이드 2</vt:lpstr>
      <vt:lpstr>슬라이드 3</vt:lpstr>
      <vt:lpstr>슬라이드 4</vt:lpstr>
      <vt:lpstr>불확실성은 왜?</vt:lpstr>
      <vt:lpstr>슬라이드 6</vt:lpstr>
      <vt:lpstr>                 난수의 품질을 검토 (π 의 경우) </vt:lpstr>
      <vt:lpstr>슬라이드 8</vt:lpstr>
      <vt:lpstr>Random Number의 응용 (1)  표본조사, 실험설계 –- 확률화와 무작위추출</vt:lpstr>
      <vt:lpstr>Random Number의 응용 (2) Warner Scheme (Randomized Response Model)</vt:lpstr>
      <vt:lpstr>Random Number의 응용 (3)  난수의 응용</vt:lpstr>
      <vt:lpstr>Random Number의 응용 (4)  Monte Carlo Simulation</vt:lpstr>
      <vt:lpstr>논리적 추론방법에는</vt:lpstr>
      <vt:lpstr>슬라이드 14</vt:lpstr>
      <vt:lpstr>슬라이드 15</vt:lpstr>
      <vt:lpstr>슬라이드 16</vt:lpstr>
      <vt:lpstr>슬라이드 17</vt:lpstr>
      <vt:lpstr>슬라이드 18</vt:lpstr>
      <vt:lpstr>J.M.Keynes : 『고용, 이자, 화폐의 일반이론』 (1936. p156)</vt:lpstr>
      <vt:lpstr>슬라이드 20</vt:lpstr>
      <vt:lpstr>슬라이드 21</vt:lpstr>
      <vt:lpstr>데이터의 종류</vt:lpstr>
      <vt:lpstr>데이터의 결합으로 추가적 가치 높임</vt:lpstr>
      <vt:lpstr>데이터, 정보(Information), 와 지식(Knowledge)</vt:lpstr>
      <vt:lpstr>Data의 종류</vt:lpstr>
      <vt:lpstr>슬라이드 26</vt:lpstr>
      <vt:lpstr>데이터의 통계적 결합</vt:lpstr>
      <vt:lpstr>슬라이드 28</vt:lpstr>
      <vt:lpstr>슬라이드 29</vt:lpstr>
      <vt:lpstr>슬라이드 30</vt:lpstr>
      <vt:lpstr>슬라이드 31</vt:lpstr>
      <vt:lpstr>슬라이드 32</vt:lpstr>
      <vt:lpstr>각 군집의 사회경제적 변수 (평균치)</vt:lpstr>
      <vt:lpstr>슬라이드 34</vt:lpstr>
      <vt:lpstr>슬라이드 35</vt:lpstr>
      <vt:lpstr>슬라이드 36</vt:lpstr>
      <vt:lpstr>Bi (Business Intelligence) 기법은 데이터를 사용하여 이해를 돕고, 분석하며 기업경영에 도움을 줌 </vt:lpstr>
      <vt:lpstr>Analytics 의 심화 단계</vt:lpstr>
      <vt:lpstr>Analytics 의 최고경쟁자가 되려면.</vt:lpstr>
      <vt:lpstr>Role of the CEO/CFO</vt:lpstr>
      <vt:lpstr>슬라이드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혼돈과 질서의 만남</dc:title>
  <dc:creator>이재창</dc:creator>
  <cp:lastModifiedBy>SKY</cp:lastModifiedBy>
  <cp:revision>65</cp:revision>
  <dcterms:created xsi:type="dcterms:W3CDTF">2009-10-05T07:44:24Z</dcterms:created>
  <dcterms:modified xsi:type="dcterms:W3CDTF">2010-06-01T06:07:36Z</dcterms:modified>
</cp:coreProperties>
</file>